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E561C69-1721-42FA-A32F-0C6BE28C70F8}">
  <a:tblStyle styleId="{BE561C69-1721-42FA-A32F-0C6BE28C70F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0" d="100"/>
          <a:sy n="100" d="100"/>
        </p:scale>
        <p:origin x="516"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92123458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 name="Google Shape;5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841888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da18b8c49b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da18b8c49b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852955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da0de8c7af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da0de8c7af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01779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da0de8c7af_2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da0de8c7af_2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406135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7b23f362a7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7b23f362a7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736536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7b23f362a7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7b23f362a7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374712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7b23f362a7_1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7b23f362a7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460631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da0de8c45f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da0de8c45f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647383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da18b8c49b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da18b8c49b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996139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7b23f362a7_3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7b23f362a7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002842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7b23f362a7_3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7b23f362a7_3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341085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da18b8c49b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da18b8c49b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646372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7b23f362a7_3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7b23f362a7_3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901037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7b23f362a7_1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7b23f362a7_1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6877101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7b23f362a7_1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7b23f362a7_1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2930162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7b23f362a7_1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7b23f362a7_1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9817045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da001a4879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da001a4879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6970488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7b23f362a7_1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7b23f362a7_1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3487341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7b23f362a7_1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7b23f362a7_1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725143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da001a4879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da001a487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730890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da18b8c49b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da18b8c49b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675972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da18b8c49b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da18b8c49b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191750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7b23f362a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7b23f362a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090092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da18b8c49b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da18b8c49b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384112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7b23f362a7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7b23f362a7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799680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7b23f362a7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7b23f362a7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888337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pic>
        <p:nvPicPr>
          <p:cNvPr id="9" name="Google Shape;9;p1"/>
          <p:cNvPicPr preferRelativeResize="0"/>
          <p:nvPr/>
        </p:nvPicPr>
        <p:blipFill rotWithShape="1">
          <a:blip r:embed="rId13">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hyperlink" Target="https://en.wikipedia.org/wiki/Hyperparameter_(machine_learning)" TargetMode="External"/><Relationship Id="rId7" Type="http://schemas.openxmlformats.org/officeDocument/2006/relationships/image" Target="../media/image29.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hyperlink" Target="https://scikit-learn.org/stable/modules/grid_search.html"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311700" y="843150"/>
            <a:ext cx="8520600" cy="3509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5000" b="1" dirty="0"/>
              <a:t>Capstone Project - II</a:t>
            </a:r>
            <a:endParaRPr sz="5000" b="1" dirty="0"/>
          </a:p>
          <a:p>
            <a:pPr marL="0" lvl="0" indent="0" algn="ctr" rtl="0">
              <a:spcBef>
                <a:spcPts val="0"/>
              </a:spcBef>
              <a:spcAft>
                <a:spcPts val="0"/>
              </a:spcAft>
              <a:buNone/>
            </a:pPr>
            <a:r>
              <a:rPr lang="en" sz="4300" b="1" dirty="0" smtClean="0">
                <a:solidFill>
                  <a:schemeClr val="lt1"/>
                </a:solidFill>
              </a:rPr>
              <a:t>Cardiovascular </a:t>
            </a:r>
            <a:r>
              <a:rPr lang="en" sz="4300" b="1" dirty="0">
                <a:solidFill>
                  <a:schemeClr val="lt1"/>
                </a:solidFill>
              </a:rPr>
              <a:t>Risk Prediction</a:t>
            </a:r>
            <a:endParaRPr sz="4300" b="1" dirty="0">
              <a:solidFill>
                <a:schemeClr val="lt1"/>
              </a:solidFill>
            </a:endParaRPr>
          </a:p>
          <a:p>
            <a:pPr marL="0" lvl="0" indent="0" algn="l" rtl="0">
              <a:spcBef>
                <a:spcPts val="0"/>
              </a:spcBef>
              <a:spcAft>
                <a:spcPts val="0"/>
              </a:spcAft>
              <a:buNone/>
            </a:pPr>
            <a:endParaRPr sz="2600" b="1" dirty="0"/>
          </a:p>
          <a:p>
            <a:pPr lvl="0" rtl="0">
              <a:spcBef>
                <a:spcPts val="0"/>
              </a:spcBef>
              <a:spcAft>
                <a:spcPts val="0"/>
              </a:spcAft>
            </a:pPr>
            <a:r>
              <a:rPr lang="en" sz="2600" b="1" dirty="0"/>
              <a:t>Team Members </a:t>
            </a:r>
            <a:endParaRPr sz="2600" b="1" dirty="0"/>
          </a:p>
          <a:p>
            <a:pPr marL="101600" lvl="0" rtl="0">
              <a:spcBef>
                <a:spcPts val="0"/>
              </a:spcBef>
              <a:spcAft>
                <a:spcPts val="0"/>
              </a:spcAft>
              <a:buClr>
                <a:schemeClr val="lt1"/>
              </a:buClr>
              <a:buSzPts val="2000"/>
            </a:pPr>
            <a:r>
              <a:rPr lang="en-US" sz="2000" b="1" dirty="0" err="1" smtClean="0">
                <a:solidFill>
                  <a:schemeClr val="lt1"/>
                </a:solidFill>
              </a:rPr>
              <a:t>Ritesh</a:t>
            </a:r>
            <a:r>
              <a:rPr lang="en-US" sz="2000" b="1" dirty="0" smtClean="0">
                <a:solidFill>
                  <a:schemeClr val="lt1"/>
                </a:solidFill>
              </a:rPr>
              <a:t> </a:t>
            </a:r>
            <a:r>
              <a:rPr lang="en-US" sz="2000" b="1" dirty="0" err="1" smtClean="0">
                <a:solidFill>
                  <a:schemeClr val="lt1"/>
                </a:solidFill>
              </a:rPr>
              <a:t>Rajurkar</a:t>
            </a:r>
            <a:r>
              <a:rPr lang="en-US" sz="2000" b="1" dirty="0" smtClean="0">
                <a:solidFill>
                  <a:schemeClr val="lt1"/>
                </a:solidFill>
              </a:rPr>
              <a:t/>
            </a:r>
            <a:br>
              <a:rPr lang="en-US" sz="2000" b="1" dirty="0" smtClean="0">
                <a:solidFill>
                  <a:schemeClr val="lt1"/>
                </a:solidFill>
              </a:rPr>
            </a:br>
            <a:r>
              <a:rPr lang="en-US" sz="2000" b="1" dirty="0" err="1" smtClean="0">
                <a:solidFill>
                  <a:schemeClr val="lt1"/>
                </a:solidFill>
              </a:rPr>
              <a:t>Bapu</a:t>
            </a:r>
            <a:r>
              <a:rPr lang="en-US" sz="2000" b="1" dirty="0" smtClean="0">
                <a:solidFill>
                  <a:schemeClr val="lt1"/>
                </a:solidFill>
              </a:rPr>
              <a:t> </a:t>
            </a:r>
            <a:r>
              <a:rPr lang="en-US" sz="2000" b="1" dirty="0" err="1" smtClean="0">
                <a:solidFill>
                  <a:schemeClr val="lt1"/>
                </a:solidFill>
              </a:rPr>
              <a:t>Bordekar</a:t>
            </a:r>
            <a:endParaRPr sz="2000" b="1" dirty="0">
              <a:solidFill>
                <a:schemeClr val="lt1"/>
              </a:solidFill>
            </a:endParaRPr>
          </a:p>
          <a:p>
            <a:pPr marL="0" lvl="0" indent="0" algn="ctr" rtl="0">
              <a:spcBef>
                <a:spcPts val="0"/>
              </a:spcBef>
              <a:spcAft>
                <a:spcPts val="0"/>
              </a:spcAft>
              <a:buNone/>
            </a:pPr>
            <a:endParaRPr sz="4300" b="1" dirty="0">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2"/>
          <p:cNvSpPr txBox="1">
            <a:spLocks noGrp="1"/>
          </p:cNvSpPr>
          <p:nvPr>
            <p:ph type="ctrTitle"/>
          </p:nvPr>
        </p:nvSpPr>
        <p:spPr>
          <a:xfrm>
            <a:off x="311700" y="1110325"/>
            <a:ext cx="8520600" cy="2096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b="1"/>
              <a:t>Data Cleaning &amp; Feature Selection</a:t>
            </a:r>
            <a:endParaRPr b="1"/>
          </a:p>
        </p:txBody>
      </p:sp>
      <p:sp>
        <p:nvSpPr>
          <p:cNvPr id="124" name="Google Shape;124;p2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Dealing with Nulls</a:t>
            </a:r>
            <a:endParaRPr b="1"/>
          </a:p>
        </p:txBody>
      </p:sp>
      <p:sp>
        <p:nvSpPr>
          <p:cNvPr id="130" name="Google Shape;130;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lt1"/>
              </a:buClr>
              <a:buSzPts val="1800"/>
              <a:buChar char="●"/>
            </a:pPr>
            <a:r>
              <a:rPr lang="en" b="1">
                <a:solidFill>
                  <a:schemeClr val="lt1"/>
                </a:solidFill>
              </a:rPr>
              <a:t>Categorical Variables : </a:t>
            </a:r>
            <a:r>
              <a:rPr lang="en">
                <a:solidFill>
                  <a:schemeClr val="lt1"/>
                </a:solidFill>
              </a:rPr>
              <a:t>To fill up the absence of data in our categorical variables we have used simple imputer that imputes the null values with feature label that is most frequent in the feature column.</a:t>
            </a:r>
            <a:endParaRPr>
              <a:solidFill>
                <a:schemeClr val="lt1"/>
              </a:solidFill>
            </a:endParaRPr>
          </a:p>
          <a:p>
            <a:pPr marL="0" lvl="0" indent="0" algn="l" rtl="0">
              <a:spcBef>
                <a:spcPts val="0"/>
              </a:spcBef>
              <a:spcAft>
                <a:spcPts val="0"/>
              </a:spcAft>
              <a:buNone/>
            </a:pPr>
            <a:endParaRPr b="1">
              <a:solidFill>
                <a:schemeClr val="lt1"/>
              </a:solidFill>
            </a:endParaRPr>
          </a:p>
          <a:p>
            <a:pPr marL="457200" lvl="0" indent="-342900" algn="l" rtl="0">
              <a:spcBef>
                <a:spcPts val="0"/>
              </a:spcBef>
              <a:spcAft>
                <a:spcPts val="0"/>
              </a:spcAft>
              <a:buClr>
                <a:schemeClr val="lt1"/>
              </a:buClr>
              <a:buSzPts val="1800"/>
              <a:buChar char="●"/>
            </a:pPr>
            <a:r>
              <a:rPr lang="en" b="1">
                <a:solidFill>
                  <a:schemeClr val="lt1"/>
                </a:solidFill>
              </a:rPr>
              <a:t>Continuous Variables : </a:t>
            </a:r>
            <a:r>
              <a:rPr lang="en">
                <a:solidFill>
                  <a:schemeClr val="lt1"/>
                </a:solidFill>
              </a:rPr>
              <a:t>To treat the null values in continuous variables, we use KNN imputer which uses a unsupervised clustering algorithm to come up with values of the features.</a:t>
            </a:r>
            <a:endParaRPr>
              <a:solidFill>
                <a:schemeClr val="lt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Dealing with outliers</a:t>
            </a:r>
            <a:endParaRPr b="1"/>
          </a:p>
        </p:txBody>
      </p:sp>
      <p:sp>
        <p:nvSpPr>
          <p:cNvPr id="136" name="Google Shape;136;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137" name="Google Shape;137;p24"/>
          <p:cNvPicPr preferRelativeResize="0"/>
          <p:nvPr/>
        </p:nvPicPr>
        <p:blipFill>
          <a:blip r:embed="rId3">
            <a:alphaModFix/>
          </a:blip>
          <a:stretch>
            <a:fillRect/>
          </a:stretch>
        </p:blipFill>
        <p:spPr>
          <a:xfrm>
            <a:off x="285750" y="1350950"/>
            <a:ext cx="8572500" cy="3019425"/>
          </a:xfrm>
          <a:prstGeom prst="rect">
            <a:avLst/>
          </a:prstGeom>
          <a:noFill/>
          <a:ln w="38100" cap="flat" cmpd="sng">
            <a:solidFill>
              <a:schemeClr val="lt1"/>
            </a:solidFill>
            <a:prstDash val="solid"/>
            <a:round/>
            <a:headEnd type="none" w="sm" len="sm"/>
            <a:tailEnd type="none" w="sm" len="sm"/>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Feature Selection</a:t>
            </a:r>
            <a:endParaRPr b="1"/>
          </a:p>
        </p:txBody>
      </p:sp>
      <p:sp>
        <p:nvSpPr>
          <p:cNvPr id="143" name="Google Shape;143;p2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Clr>
                <a:schemeClr val="lt1"/>
              </a:buClr>
              <a:buSzPts val="1600"/>
              <a:buChar char="●"/>
            </a:pPr>
            <a:r>
              <a:rPr lang="en" sz="1600" b="1">
                <a:solidFill>
                  <a:schemeClr val="lt1"/>
                </a:solidFill>
              </a:rPr>
              <a:t>There is significant correlation </a:t>
            </a:r>
            <a:endParaRPr sz="1600" b="1">
              <a:solidFill>
                <a:schemeClr val="lt1"/>
              </a:solidFill>
            </a:endParaRPr>
          </a:p>
          <a:p>
            <a:pPr marL="457200" lvl="0" indent="0" algn="l" rtl="0">
              <a:spcBef>
                <a:spcPts val="0"/>
              </a:spcBef>
              <a:spcAft>
                <a:spcPts val="0"/>
              </a:spcAft>
              <a:buNone/>
            </a:pPr>
            <a:r>
              <a:rPr lang="en" sz="1600" b="1">
                <a:solidFill>
                  <a:schemeClr val="lt1"/>
                </a:solidFill>
              </a:rPr>
              <a:t>between systolic BP and prevalent </a:t>
            </a:r>
            <a:endParaRPr sz="1600" b="1">
              <a:solidFill>
                <a:schemeClr val="lt1"/>
              </a:solidFill>
            </a:endParaRPr>
          </a:p>
          <a:p>
            <a:pPr marL="457200" lvl="0" indent="0" algn="l" rtl="0">
              <a:spcBef>
                <a:spcPts val="0"/>
              </a:spcBef>
              <a:spcAft>
                <a:spcPts val="0"/>
              </a:spcAft>
              <a:buNone/>
            </a:pPr>
            <a:r>
              <a:rPr lang="en" sz="1600" b="1">
                <a:solidFill>
                  <a:schemeClr val="lt1"/>
                </a:solidFill>
              </a:rPr>
              <a:t>hypertension.</a:t>
            </a:r>
            <a:endParaRPr sz="1600" b="1">
              <a:solidFill>
                <a:schemeClr val="lt1"/>
              </a:solidFill>
            </a:endParaRPr>
          </a:p>
          <a:p>
            <a:pPr marL="0" lvl="0" indent="0" algn="l" rtl="0">
              <a:spcBef>
                <a:spcPts val="0"/>
              </a:spcBef>
              <a:spcAft>
                <a:spcPts val="0"/>
              </a:spcAft>
              <a:buNone/>
            </a:pPr>
            <a:endParaRPr sz="1600" b="1">
              <a:solidFill>
                <a:schemeClr val="lt1"/>
              </a:solidFill>
            </a:endParaRPr>
          </a:p>
          <a:p>
            <a:pPr marL="457200" lvl="0" indent="-330200" algn="l" rtl="0">
              <a:spcBef>
                <a:spcPts val="0"/>
              </a:spcBef>
              <a:spcAft>
                <a:spcPts val="0"/>
              </a:spcAft>
              <a:buClr>
                <a:schemeClr val="lt1"/>
              </a:buClr>
              <a:buSzPts val="1600"/>
              <a:buChar char="●"/>
            </a:pPr>
            <a:r>
              <a:rPr lang="en" sz="1600" b="1">
                <a:solidFill>
                  <a:schemeClr val="lt1"/>
                </a:solidFill>
              </a:rPr>
              <a:t>Also features like is smoking and </a:t>
            </a:r>
            <a:endParaRPr sz="1600" b="1">
              <a:solidFill>
                <a:schemeClr val="lt1"/>
              </a:solidFill>
            </a:endParaRPr>
          </a:p>
          <a:p>
            <a:pPr marL="457200" lvl="0" indent="0" algn="l" rtl="0">
              <a:spcBef>
                <a:spcPts val="0"/>
              </a:spcBef>
              <a:spcAft>
                <a:spcPts val="0"/>
              </a:spcAft>
              <a:buNone/>
            </a:pPr>
            <a:r>
              <a:rPr lang="en" sz="1600" b="1">
                <a:solidFill>
                  <a:schemeClr val="lt1"/>
                </a:solidFill>
              </a:rPr>
              <a:t>cigarettes per day are correlated. </a:t>
            </a:r>
            <a:endParaRPr sz="1600" b="1">
              <a:solidFill>
                <a:schemeClr val="lt1"/>
              </a:solidFill>
            </a:endParaRPr>
          </a:p>
          <a:p>
            <a:pPr marL="0" lvl="0" indent="0" algn="l" rtl="0">
              <a:spcBef>
                <a:spcPts val="0"/>
              </a:spcBef>
              <a:spcAft>
                <a:spcPts val="0"/>
              </a:spcAft>
              <a:buNone/>
            </a:pPr>
            <a:endParaRPr sz="1600" b="1">
              <a:solidFill>
                <a:schemeClr val="lt1"/>
              </a:solidFill>
            </a:endParaRPr>
          </a:p>
          <a:p>
            <a:pPr marL="457200" lvl="0" indent="-330200" algn="l" rtl="0">
              <a:spcBef>
                <a:spcPts val="0"/>
              </a:spcBef>
              <a:spcAft>
                <a:spcPts val="0"/>
              </a:spcAft>
              <a:buClr>
                <a:schemeClr val="lt1"/>
              </a:buClr>
              <a:buSzPts val="1600"/>
              <a:buChar char="●"/>
            </a:pPr>
            <a:r>
              <a:rPr lang="en" sz="1600" b="1">
                <a:solidFill>
                  <a:schemeClr val="lt1"/>
                </a:solidFill>
              </a:rPr>
              <a:t>Similarly glucose level and diabetes </a:t>
            </a:r>
            <a:endParaRPr sz="1600" b="1">
              <a:solidFill>
                <a:schemeClr val="lt1"/>
              </a:solidFill>
            </a:endParaRPr>
          </a:p>
          <a:p>
            <a:pPr marL="457200" lvl="0" indent="0" algn="l" rtl="0">
              <a:spcBef>
                <a:spcPts val="0"/>
              </a:spcBef>
              <a:spcAft>
                <a:spcPts val="0"/>
              </a:spcAft>
              <a:buNone/>
            </a:pPr>
            <a:r>
              <a:rPr lang="en" sz="1600" b="1">
                <a:solidFill>
                  <a:schemeClr val="lt1"/>
                </a:solidFill>
              </a:rPr>
              <a:t>are correlated. </a:t>
            </a:r>
            <a:endParaRPr sz="1600" b="1">
              <a:solidFill>
                <a:schemeClr val="lt1"/>
              </a:solidFill>
            </a:endParaRPr>
          </a:p>
        </p:txBody>
      </p:sp>
      <p:pic>
        <p:nvPicPr>
          <p:cNvPr id="144" name="Google Shape;144;p25"/>
          <p:cNvPicPr preferRelativeResize="0"/>
          <p:nvPr/>
        </p:nvPicPr>
        <p:blipFill>
          <a:blip r:embed="rId3">
            <a:alphaModFix/>
          </a:blip>
          <a:stretch>
            <a:fillRect/>
          </a:stretch>
        </p:blipFill>
        <p:spPr>
          <a:xfrm>
            <a:off x="4366000" y="588348"/>
            <a:ext cx="4263700" cy="40601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Final set of features :</a:t>
            </a:r>
            <a:endParaRPr b="1"/>
          </a:p>
        </p:txBody>
      </p:sp>
      <p:sp>
        <p:nvSpPr>
          <p:cNvPr id="150" name="Google Shape;150;p2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lt1"/>
              </a:buClr>
              <a:buSzPts val="1800"/>
              <a:buChar char="●"/>
            </a:pPr>
            <a:r>
              <a:rPr lang="en" b="1">
                <a:solidFill>
                  <a:schemeClr val="lt1"/>
                </a:solidFill>
              </a:rPr>
              <a:t>Age</a:t>
            </a:r>
            <a:endParaRPr b="1">
              <a:solidFill>
                <a:schemeClr val="lt1"/>
              </a:solidFill>
            </a:endParaRPr>
          </a:p>
          <a:p>
            <a:pPr marL="457200" lvl="0" indent="-342900" algn="l" rtl="0">
              <a:spcBef>
                <a:spcPts val="0"/>
              </a:spcBef>
              <a:spcAft>
                <a:spcPts val="0"/>
              </a:spcAft>
              <a:buClr>
                <a:schemeClr val="lt1"/>
              </a:buClr>
              <a:buSzPts val="1800"/>
              <a:buChar char="●"/>
            </a:pPr>
            <a:r>
              <a:rPr lang="en" b="1">
                <a:solidFill>
                  <a:schemeClr val="lt1"/>
                </a:solidFill>
              </a:rPr>
              <a:t>Sex</a:t>
            </a:r>
            <a:endParaRPr b="1">
              <a:solidFill>
                <a:schemeClr val="lt1"/>
              </a:solidFill>
            </a:endParaRPr>
          </a:p>
          <a:p>
            <a:pPr marL="457200" lvl="0" indent="-342900" algn="l" rtl="0">
              <a:spcBef>
                <a:spcPts val="0"/>
              </a:spcBef>
              <a:spcAft>
                <a:spcPts val="0"/>
              </a:spcAft>
              <a:buClr>
                <a:schemeClr val="lt1"/>
              </a:buClr>
              <a:buSzPts val="1800"/>
              <a:buChar char="●"/>
            </a:pPr>
            <a:r>
              <a:rPr lang="en" b="1">
                <a:solidFill>
                  <a:schemeClr val="lt1"/>
                </a:solidFill>
              </a:rPr>
              <a:t>BP Meds</a:t>
            </a:r>
            <a:endParaRPr b="1">
              <a:solidFill>
                <a:schemeClr val="lt1"/>
              </a:solidFill>
            </a:endParaRPr>
          </a:p>
          <a:p>
            <a:pPr marL="457200" lvl="0" indent="-342900" algn="l" rtl="0">
              <a:spcBef>
                <a:spcPts val="0"/>
              </a:spcBef>
              <a:spcAft>
                <a:spcPts val="0"/>
              </a:spcAft>
              <a:buClr>
                <a:schemeClr val="lt1"/>
              </a:buClr>
              <a:buSzPts val="1800"/>
              <a:buChar char="●"/>
            </a:pPr>
            <a:r>
              <a:rPr lang="en" b="1">
                <a:solidFill>
                  <a:schemeClr val="lt1"/>
                </a:solidFill>
              </a:rPr>
              <a:t>Prevalent Stroke</a:t>
            </a:r>
            <a:endParaRPr b="1">
              <a:solidFill>
                <a:schemeClr val="lt1"/>
              </a:solidFill>
            </a:endParaRPr>
          </a:p>
          <a:p>
            <a:pPr marL="457200" lvl="0" indent="-342900" algn="l" rtl="0">
              <a:spcBef>
                <a:spcPts val="0"/>
              </a:spcBef>
              <a:spcAft>
                <a:spcPts val="0"/>
              </a:spcAft>
              <a:buClr>
                <a:schemeClr val="lt1"/>
              </a:buClr>
              <a:buSzPts val="1800"/>
              <a:buChar char="●"/>
            </a:pPr>
            <a:r>
              <a:rPr lang="en" b="1">
                <a:solidFill>
                  <a:schemeClr val="lt1"/>
                </a:solidFill>
              </a:rPr>
              <a:t>Systolic BP</a:t>
            </a:r>
            <a:endParaRPr b="1">
              <a:solidFill>
                <a:schemeClr val="lt1"/>
              </a:solidFill>
            </a:endParaRPr>
          </a:p>
          <a:p>
            <a:pPr marL="457200" lvl="0" indent="-342900" algn="l" rtl="0">
              <a:spcBef>
                <a:spcPts val="0"/>
              </a:spcBef>
              <a:spcAft>
                <a:spcPts val="0"/>
              </a:spcAft>
              <a:buClr>
                <a:schemeClr val="lt1"/>
              </a:buClr>
              <a:buSzPts val="1800"/>
              <a:buChar char="●"/>
            </a:pPr>
            <a:r>
              <a:rPr lang="en" b="1">
                <a:solidFill>
                  <a:schemeClr val="lt1"/>
                </a:solidFill>
              </a:rPr>
              <a:t>Glucose</a:t>
            </a:r>
            <a:endParaRPr b="1">
              <a:solidFill>
                <a:schemeClr val="lt1"/>
              </a:solidFill>
            </a:endParaRPr>
          </a:p>
          <a:p>
            <a:pPr marL="457200" lvl="0" indent="-342900" algn="l" rtl="0">
              <a:spcBef>
                <a:spcPts val="0"/>
              </a:spcBef>
              <a:spcAft>
                <a:spcPts val="0"/>
              </a:spcAft>
              <a:buClr>
                <a:schemeClr val="lt1"/>
              </a:buClr>
              <a:buSzPts val="1800"/>
              <a:buChar char="●"/>
            </a:pPr>
            <a:r>
              <a:rPr lang="en" b="1">
                <a:solidFill>
                  <a:schemeClr val="lt1"/>
                </a:solidFill>
              </a:rPr>
              <a:t>Total Cholesterol</a:t>
            </a:r>
            <a:endParaRPr b="1">
              <a:solidFill>
                <a:schemeClr val="lt1"/>
              </a:solidFill>
            </a:endParaRPr>
          </a:p>
          <a:p>
            <a:pPr marL="457200" lvl="0" indent="-342900" algn="l" rtl="0">
              <a:spcBef>
                <a:spcPts val="0"/>
              </a:spcBef>
              <a:spcAft>
                <a:spcPts val="0"/>
              </a:spcAft>
              <a:buClr>
                <a:schemeClr val="lt1"/>
              </a:buClr>
              <a:buSzPts val="1800"/>
              <a:buChar char="●"/>
            </a:pPr>
            <a:r>
              <a:rPr lang="en" b="1">
                <a:solidFill>
                  <a:schemeClr val="lt1"/>
                </a:solidFill>
              </a:rPr>
              <a:t>Body Mass index</a:t>
            </a:r>
            <a:endParaRPr b="1">
              <a:solidFill>
                <a:schemeClr val="lt1"/>
              </a:solidFill>
            </a:endParaRPr>
          </a:p>
          <a:p>
            <a:pPr marL="457200" lvl="0" indent="-342900" algn="l" rtl="0">
              <a:spcBef>
                <a:spcPts val="0"/>
              </a:spcBef>
              <a:spcAft>
                <a:spcPts val="0"/>
              </a:spcAft>
              <a:buClr>
                <a:schemeClr val="lt1"/>
              </a:buClr>
              <a:buSzPts val="1800"/>
              <a:buChar char="●"/>
            </a:pPr>
            <a:r>
              <a:rPr lang="en" b="1">
                <a:solidFill>
                  <a:schemeClr val="lt1"/>
                </a:solidFill>
              </a:rPr>
              <a:t>Heart Rate</a:t>
            </a:r>
            <a:endParaRPr b="1">
              <a:solidFill>
                <a:schemeClr val="lt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Train-Test Split</a:t>
            </a:r>
            <a:endParaRPr b="1"/>
          </a:p>
        </p:txBody>
      </p:sp>
      <p:sp>
        <p:nvSpPr>
          <p:cNvPr id="156" name="Google Shape;156;p2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0" algn="l" rtl="0">
              <a:spcBef>
                <a:spcPts val="0"/>
              </a:spcBef>
              <a:spcAft>
                <a:spcPts val="0"/>
              </a:spcAft>
              <a:buNone/>
            </a:pPr>
            <a:endParaRPr sz="2000" b="1">
              <a:solidFill>
                <a:schemeClr val="lt1"/>
              </a:solidFill>
            </a:endParaRPr>
          </a:p>
          <a:p>
            <a:pPr marL="457200" lvl="0" indent="-355600" algn="l" rtl="0">
              <a:spcBef>
                <a:spcPts val="0"/>
              </a:spcBef>
              <a:spcAft>
                <a:spcPts val="0"/>
              </a:spcAft>
              <a:buClr>
                <a:schemeClr val="lt1"/>
              </a:buClr>
              <a:buSzPts val="2000"/>
              <a:buChar char="●"/>
            </a:pPr>
            <a:r>
              <a:rPr lang="en" sz="2000" b="1">
                <a:solidFill>
                  <a:schemeClr val="lt1"/>
                </a:solidFill>
              </a:rPr>
              <a:t>Train dataset has 2712 samples while test dataset has 678 samples.</a:t>
            </a:r>
            <a:endParaRPr sz="2000" b="1">
              <a:solidFill>
                <a:schemeClr val="lt1"/>
              </a:solidFill>
            </a:endParaRPr>
          </a:p>
          <a:p>
            <a:pPr marL="457200" lvl="0" indent="-355600" algn="l" rtl="0">
              <a:spcBef>
                <a:spcPts val="0"/>
              </a:spcBef>
              <a:spcAft>
                <a:spcPts val="0"/>
              </a:spcAft>
              <a:buClr>
                <a:schemeClr val="lt1"/>
              </a:buClr>
              <a:buSzPts val="2000"/>
              <a:buChar char="●"/>
            </a:pPr>
            <a:r>
              <a:rPr lang="en" sz="2000" b="1">
                <a:solidFill>
                  <a:schemeClr val="lt1"/>
                </a:solidFill>
              </a:rPr>
              <a:t>The split is such that the target variables classes are equally stratified over train and test dataset</a:t>
            </a:r>
            <a:endParaRPr sz="2000" b="1">
              <a:solidFill>
                <a:schemeClr val="lt1"/>
              </a:solidFill>
            </a:endParaRPr>
          </a:p>
          <a:p>
            <a:pPr marL="457200" lvl="0" indent="-355600" algn="l" rtl="0">
              <a:spcBef>
                <a:spcPts val="0"/>
              </a:spcBef>
              <a:spcAft>
                <a:spcPts val="0"/>
              </a:spcAft>
              <a:buClr>
                <a:schemeClr val="lt1"/>
              </a:buClr>
              <a:buSzPts val="2000"/>
              <a:buChar char="●"/>
            </a:pPr>
            <a:r>
              <a:rPr lang="en" sz="2000" b="1">
                <a:solidFill>
                  <a:schemeClr val="lt1"/>
                </a:solidFill>
              </a:rPr>
              <a:t>Out of 2712 samples, 2303 samples are of class 0 i.e. patients with no risk of CHD, while 409 samples belong to class 1 i.e. patients with a risk of CHD.</a:t>
            </a:r>
            <a:endParaRPr sz="2000" b="1">
              <a:solidFill>
                <a:schemeClr val="lt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8"/>
          <p:cNvSpPr txBox="1">
            <a:spLocks noGrp="1"/>
          </p:cNvSpPr>
          <p:nvPr>
            <p:ph type="ctrTitle"/>
          </p:nvPr>
        </p:nvSpPr>
        <p:spPr>
          <a:xfrm>
            <a:off x="177075" y="459025"/>
            <a:ext cx="8520600" cy="601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800" b="1"/>
              <a:t>Addressing Class imbalance</a:t>
            </a:r>
            <a:endParaRPr sz="2800" b="1"/>
          </a:p>
        </p:txBody>
      </p:sp>
      <p:sp>
        <p:nvSpPr>
          <p:cNvPr id="162" name="Google Shape;162;p28"/>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a:p>
        </p:txBody>
      </p:sp>
      <p:pic>
        <p:nvPicPr>
          <p:cNvPr id="163" name="Google Shape;163;p28"/>
          <p:cNvPicPr preferRelativeResize="0"/>
          <p:nvPr/>
        </p:nvPicPr>
        <p:blipFill>
          <a:blip r:embed="rId3">
            <a:alphaModFix/>
          </a:blip>
          <a:stretch>
            <a:fillRect/>
          </a:stretch>
        </p:blipFill>
        <p:spPr>
          <a:xfrm>
            <a:off x="747350" y="1097473"/>
            <a:ext cx="3087900" cy="2575500"/>
          </a:xfrm>
          <a:prstGeom prst="rect">
            <a:avLst/>
          </a:prstGeom>
          <a:noFill/>
          <a:ln>
            <a:noFill/>
          </a:ln>
        </p:spPr>
      </p:pic>
      <p:pic>
        <p:nvPicPr>
          <p:cNvPr id="164" name="Google Shape;164;p28"/>
          <p:cNvPicPr preferRelativeResize="0"/>
          <p:nvPr/>
        </p:nvPicPr>
        <p:blipFill>
          <a:blip r:embed="rId4">
            <a:alphaModFix/>
          </a:blip>
          <a:stretch>
            <a:fillRect/>
          </a:stretch>
        </p:blipFill>
        <p:spPr>
          <a:xfrm>
            <a:off x="4572000" y="1229973"/>
            <a:ext cx="3456326" cy="2215100"/>
          </a:xfrm>
          <a:prstGeom prst="rect">
            <a:avLst/>
          </a:prstGeom>
          <a:noFill/>
          <a:ln>
            <a:noFill/>
          </a:ln>
        </p:spPr>
      </p:pic>
      <p:sp>
        <p:nvSpPr>
          <p:cNvPr id="165" name="Google Shape;165;p28"/>
          <p:cNvSpPr txBox="1"/>
          <p:nvPr/>
        </p:nvSpPr>
        <p:spPr>
          <a:xfrm>
            <a:off x="3924013" y="3445075"/>
            <a:ext cx="475230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b="1">
                <a:solidFill>
                  <a:schemeClr val="lt1"/>
                </a:solidFill>
              </a:rPr>
              <a:t>Random over sampler on train dataset</a:t>
            </a:r>
            <a:endParaRPr sz="1200" b="1">
              <a:solidFill>
                <a:schemeClr val="lt1"/>
              </a:solidFill>
            </a:endParaRPr>
          </a:p>
        </p:txBody>
      </p:sp>
      <p:sp>
        <p:nvSpPr>
          <p:cNvPr id="166" name="Google Shape;166;p28"/>
          <p:cNvSpPr txBox="1"/>
          <p:nvPr/>
        </p:nvSpPr>
        <p:spPr>
          <a:xfrm>
            <a:off x="659700" y="4025350"/>
            <a:ext cx="64407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chemeClr val="lt1"/>
                </a:solidFill>
              </a:rPr>
              <a:t>After over sampling we have train set of size 4606 with 2303 samples of each of the class. Our dataset is now ready for training.</a:t>
            </a:r>
            <a:endParaRPr b="1">
              <a:solidFill>
                <a:schemeClr val="lt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9"/>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b="1"/>
              <a:t>Modeling and Results</a:t>
            </a:r>
            <a:endParaRPr b="1"/>
          </a:p>
        </p:txBody>
      </p:sp>
      <p:sp>
        <p:nvSpPr>
          <p:cNvPr id="172" name="Google Shape;172;p29"/>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30"/>
          <p:cNvSpPr txBox="1">
            <a:spLocks noGrp="1"/>
          </p:cNvSpPr>
          <p:nvPr>
            <p:ph type="title"/>
          </p:nvPr>
        </p:nvSpPr>
        <p:spPr>
          <a:xfrm>
            <a:off x="82825" y="68050"/>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Using the training set, We trained five classifiers, i.e.,:</a:t>
            </a:r>
            <a:endParaRPr b="1"/>
          </a:p>
        </p:txBody>
      </p:sp>
      <p:sp>
        <p:nvSpPr>
          <p:cNvPr id="178" name="Google Shape;178;p3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179" name="Google Shape;179;p30"/>
          <p:cNvPicPr preferRelativeResize="0"/>
          <p:nvPr/>
        </p:nvPicPr>
        <p:blipFill>
          <a:blip r:embed="rId3">
            <a:alphaModFix/>
          </a:blip>
          <a:stretch>
            <a:fillRect/>
          </a:stretch>
        </p:blipFill>
        <p:spPr>
          <a:xfrm>
            <a:off x="82825" y="1138225"/>
            <a:ext cx="4140525" cy="3049275"/>
          </a:xfrm>
          <a:prstGeom prst="rect">
            <a:avLst/>
          </a:prstGeom>
          <a:noFill/>
          <a:ln>
            <a:noFill/>
          </a:ln>
        </p:spPr>
      </p:pic>
      <p:pic>
        <p:nvPicPr>
          <p:cNvPr id="180" name="Google Shape;180;p30"/>
          <p:cNvPicPr preferRelativeResize="0"/>
          <p:nvPr/>
        </p:nvPicPr>
        <p:blipFill rotWithShape="1">
          <a:blip r:embed="rId4">
            <a:alphaModFix/>
          </a:blip>
          <a:srcRect t="-15778" b="-11984"/>
          <a:stretch/>
        </p:blipFill>
        <p:spPr>
          <a:xfrm>
            <a:off x="5356239" y="1138225"/>
            <a:ext cx="3476060" cy="29685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3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186" name="Google Shape;186;p31"/>
          <p:cNvPicPr preferRelativeResize="0"/>
          <p:nvPr/>
        </p:nvPicPr>
        <p:blipFill>
          <a:blip r:embed="rId3">
            <a:alphaModFix/>
          </a:blip>
          <a:stretch>
            <a:fillRect/>
          </a:stretch>
        </p:blipFill>
        <p:spPr>
          <a:xfrm>
            <a:off x="108225" y="126050"/>
            <a:ext cx="4604401" cy="2688075"/>
          </a:xfrm>
          <a:prstGeom prst="rect">
            <a:avLst/>
          </a:prstGeom>
          <a:noFill/>
          <a:ln>
            <a:noFill/>
          </a:ln>
        </p:spPr>
      </p:pic>
      <p:pic>
        <p:nvPicPr>
          <p:cNvPr id="187" name="Google Shape;187;p31"/>
          <p:cNvPicPr preferRelativeResize="0"/>
          <p:nvPr/>
        </p:nvPicPr>
        <p:blipFill>
          <a:blip r:embed="rId4">
            <a:alphaModFix/>
          </a:blip>
          <a:stretch>
            <a:fillRect/>
          </a:stretch>
        </p:blipFill>
        <p:spPr>
          <a:xfrm>
            <a:off x="2385527" y="2455425"/>
            <a:ext cx="4372947" cy="2688075"/>
          </a:xfrm>
          <a:prstGeom prst="rect">
            <a:avLst/>
          </a:prstGeom>
          <a:noFill/>
          <a:ln>
            <a:noFill/>
          </a:ln>
        </p:spPr>
      </p:pic>
      <p:pic>
        <p:nvPicPr>
          <p:cNvPr id="188" name="Google Shape;188;p31"/>
          <p:cNvPicPr preferRelativeResize="0"/>
          <p:nvPr/>
        </p:nvPicPr>
        <p:blipFill>
          <a:blip r:embed="rId5">
            <a:alphaModFix/>
          </a:blip>
          <a:stretch>
            <a:fillRect/>
          </a:stretch>
        </p:blipFill>
        <p:spPr>
          <a:xfrm>
            <a:off x="4658575" y="126050"/>
            <a:ext cx="3819920" cy="22485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Problem statement :</a:t>
            </a:r>
            <a:endParaRPr b="1"/>
          </a:p>
        </p:txBody>
      </p:sp>
      <p:sp>
        <p:nvSpPr>
          <p:cNvPr id="61" name="Google Shape;61;p14"/>
          <p:cNvSpPr txBox="1">
            <a:spLocks noGrp="1"/>
          </p:cNvSpPr>
          <p:nvPr>
            <p:ph type="body" idx="1"/>
          </p:nvPr>
        </p:nvSpPr>
        <p:spPr>
          <a:xfrm>
            <a:off x="311700" y="1152475"/>
            <a:ext cx="4602900" cy="3856500"/>
          </a:xfrm>
          <a:prstGeom prst="rect">
            <a:avLst/>
          </a:prstGeom>
        </p:spPr>
        <p:txBody>
          <a:bodyPr spcFirstLastPara="1" wrap="square" lIns="91425" tIns="91425" rIns="91425" bIns="91425" anchor="t" anchorCtr="0">
            <a:noAutofit/>
          </a:bodyPr>
          <a:lstStyle/>
          <a:p>
            <a:pPr marL="457200" lvl="0" indent="-323850" algn="l" rtl="0">
              <a:spcBef>
                <a:spcPts val="0"/>
              </a:spcBef>
              <a:spcAft>
                <a:spcPts val="0"/>
              </a:spcAft>
              <a:buClr>
                <a:schemeClr val="lt1"/>
              </a:buClr>
              <a:buSzPts val="1500"/>
              <a:buChar char="●"/>
            </a:pPr>
            <a:r>
              <a:rPr lang="en" sz="1300">
                <a:solidFill>
                  <a:schemeClr val="lt1"/>
                </a:solidFill>
              </a:rPr>
              <a:t>Coronary heart disease is caused due to accumulation of plaque in major heart blood vessels</a:t>
            </a:r>
            <a:endParaRPr sz="1300">
              <a:solidFill>
                <a:schemeClr val="lt1"/>
              </a:solidFill>
            </a:endParaRPr>
          </a:p>
          <a:p>
            <a:pPr marL="457200" lvl="0" indent="0" algn="l" rtl="0">
              <a:spcBef>
                <a:spcPts val="0"/>
              </a:spcBef>
              <a:spcAft>
                <a:spcPts val="0"/>
              </a:spcAft>
              <a:buNone/>
            </a:pPr>
            <a:r>
              <a:rPr lang="en" sz="1300">
                <a:solidFill>
                  <a:schemeClr val="lt1"/>
                </a:solidFill>
              </a:rPr>
              <a:t>leading to blockage of oxygen-rich blood to heart.</a:t>
            </a:r>
            <a:endParaRPr sz="1300">
              <a:solidFill>
                <a:schemeClr val="lt1"/>
              </a:solidFill>
            </a:endParaRPr>
          </a:p>
          <a:p>
            <a:pPr marL="0" lvl="0" indent="0" algn="l" rtl="0">
              <a:spcBef>
                <a:spcPts val="0"/>
              </a:spcBef>
              <a:spcAft>
                <a:spcPts val="0"/>
              </a:spcAft>
              <a:buNone/>
            </a:pPr>
            <a:endParaRPr sz="1200">
              <a:solidFill>
                <a:schemeClr val="lt1"/>
              </a:solidFill>
            </a:endParaRPr>
          </a:p>
          <a:p>
            <a:pPr marL="457200" lvl="0" indent="-311150" algn="l" rtl="0">
              <a:spcBef>
                <a:spcPts val="0"/>
              </a:spcBef>
              <a:spcAft>
                <a:spcPts val="0"/>
              </a:spcAft>
              <a:buClr>
                <a:schemeClr val="lt1"/>
              </a:buClr>
              <a:buSzPts val="1300"/>
              <a:buChar char="●"/>
            </a:pPr>
            <a:r>
              <a:rPr lang="en" sz="1300">
                <a:solidFill>
                  <a:schemeClr val="lt1"/>
                </a:solidFill>
              </a:rPr>
              <a:t>It is the most common type of heart disease, killing about 300 K people in US alone every year.</a:t>
            </a:r>
            <a:r>
              <a:rPr lang="en" sz="1200">
                <a:solidFill>
                  <a:schemeClr val="lt1"/>
                </a:solidFill>
              </a:rPr>
              <a:t> </a:t>
            </a:r>
            <a:endParaRPr sz="1200">
              <a:solidFill>
                <a:schemeClr val="lt1"/>
              </a:solidFill>
            </a:endParaRPr>
          </a:p>
          <a:p>
            <a:pPr marL="457200" lvl="0" indent="0" algn="l" rtl="0">
              <a:spcBef>
                <a:spcPts val="0"/>
              </a:spcBef>
              <a:spcAft>
                <a:spcPts val="0"/>
              </a:spcAft>
              <a:buNone/>
            </a:pPr>
            <a:endParaRPr sz="1200">
              <a:solidFill>
                <a:schemeClr val="lt1"/>
              </a:solidFill>
            </a:endParaRPr>
          </a:p>
          <a:p>
            <a:pPr marL="457200" lvl="0" indent="-311150" algn="l" rtl="0">
              <a:spcBef>
                <a:spcPts val="0"/>
              </a:spcBef>
              <a:spcAft>
                <a:spcPts val="0"/>
              </a:spcAft>
              <a:buClr>
                <a:schemeClr val="lt1"/>
              </a:buClr>
              <a:buSzPts val="1300"/>
              <a:buChar char="●"/>
            </a:pPr>
            <a:r>
              <a:rPr lang="en" sz="1300">
                <a:solidFill>
                  <a:schemeClr val="lt1"/>
                </a:solidFill>
              </a:rPr>
              <a:t>The goal of our project is to come up with a ML model that correctly predicts 10-year risk of a patient having coronary heart disease (CHD).</a:t>
            </a:r>
            <a:endParaRPr sz="1300">
              <a:solidFill>
                <a:schemeClr val="lt1"/>
              </a:solidFill>
            </a:endParaRPr>
          </a:p>
          <a:p>
            <a:pPr marL="457200" lvl="0" indent="0" algn="l" rtl="0">
              <a:spcBef>
                <a:spcPts val="0"/>
              </a:spcBef>
              <a:spcAft>
                <a:spcPts val="0"/>
              </a:spcAft>
              <a:buNone/>
            </a:pPr>
            <a:endParaRPr sz="1300">
              <a:solidFill>
                <a:schemeClr val="lt1"/>
              </a:solidFill>
            </a:endParaRPr>
          </a:p>
          <a:p>
            <a:pPr marL="457200" lvl="0" indent="-311150" algn="l" rtl="0">
              <a:spcBef>
                <a:spcPts val="0"/>
              </a:spcBef>
              <a:spcAft>
                <a:spcPts val="0"/>
              </a:spcAft>
              <a:buClr>
                <a:schemeClr val="lt1"/>
              </a:buClr>
              <a:buSzPts val="1300"/>
              <a:buChar char="●"/>
            </a:pPr>
            <a:r>
              <a:rPr lang="en" sz="1300">
                <a:solidFill>
                  <a:schemeClr val="lt1"/>
                </a:solidFill>
              </a:rPr>
              <a:t>The very important metric that we want to focus on is the </a:t>
            </a:r>
            <a:r>
              <a:rPr lang="en" sz="1300" b="1">
                <a:solidFill>
                  <a:schemeClr val="lt1"/>
                </a:solidFill>
              </a:rPr>
              <a:t>Recall</a:t>
            </a:r>
            <a:r>
              <a:rPr lang="en" sz="1300">
                <a:solidFill>
                  <a:schemeClr val="lt1"/>
                </a:solidFill>
              </a:rPr>
              <a:t> metric since we want to minimize false negatives i.e. person with 10-year CHD risk should be flagged positive by the model.</a:t>
            </a:r>
            <a:endParaRPr sz="1300">
              <a:solidFill>
                <a:schemeClr val="lt1"/>
              </a:solidFill>
            </a:endParaRPr>
          </a:p>
        </p:txBody>
      </p:sp>
      <p:pic>
        <p:nvPicPr>
          <p:cNvPr id="62" name="Google Shape;62;p14"/>
          <p:cNvPicPr preferRelativeResize="0"/>
          <p:nvPr/>
        </p:nvPicPr>
        <p:blipFill>
          <a:blip r:embed="rId3">
            <a:alphaModFix/>
          </a:blip>
          <a:stretch>
            <a:fillRect/>
          </a:stretch>
        </p:blipFill>
        <p:spPr>
          <a:xfrm>
            <a:off x="5767175" y="631525"/>
            <a:ext cx="2619375" cy="1743075"/>
          </a:xfrm>
          <a:prstGeom prst="rect">
            <a:avLst/>
          </a:prstGeom>
          <a:noFill/>
          <a:ln>
            <a:noFill/>
          </a:ln>
        </p:spPr>
      </p:pic>
      <p:pic>
        <p:nvPicPr>
          <p:cNvPr id="63" name="Google Shape;63;p14"/>
          <p:cNvPicPr preferRelativeResize="0"/>
          <p:nvPr/>
        </p:nvPicPr>
        <p:blipFill>
          <a:blip r:embed="rId4">
            <a:alphaModFix/>
          </a:blip>
          <a:stretch>
            <a:fillRect/>
          </a:stretch>
        </p:blipFill>
        <p:spPr>
          <a:xfrm>
            <a:off x="5910050" y="2804175"/>
            <a:ext cx="2476500" cy="17335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2"/>
          <p:cNvSpPr txBox="1">
            <a:spLocks noGrp="1"/>
          </p:cNvSpPr>
          <p:nvPr>
            <p:ph type="title"/>
          </p:nvPr>
        </p:nvSpPr>
        <p:spPr>
          <a:xfrm>
            <a:off x="311700" y="2026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b="1">
                <a:solidFill>
                  <a:srgbClr val="CC0000"/>
                </a:solidFill>
              </a:rPr>
              <a:t>After training each model and tuning their</a:t>
            </a:r>
            <a:r>
              <a:rPr lang="en" sz="1800" b="1">
                <a:solidFill>
                  <a:srgbClr val="CC0000"/>
                </a:solidFill>
                <a:uFill>
                  <a:noFill/>
                </a:uFill>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 </a:t>
            </a:r>
            <a:r>
              <a:rPr lang="en" sz="1800" b="1">
                <a:solidFill>
                  <a:srgbClr val="CC0000"/>
                </a:solidFill>
              </a:rPr>
              <a:t>Hyper-parameters using</a:t>
            </a:r>
            <a:r>
              <a:rPr lang="en" sz="1800" b="1">
                <a:solidFill>
                  <a:srgbClr val="CC0000"/>
                </a:solidFill>
                <a:uFill>
                  <a:noFill/>
                </a:uFill>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 </a:t>
            </a:r>
            <a:r>
              <a:rPr lang="en" sz="1800" b="1">
                <a:solidFill>
                  <a:srgbClr val="CC0000"/>
                </a:solidFill>
              </a:rPr>
              <a:t>Grid Search, We evaluated and compared their performance using the following metrics:</a:t>
            </a:r>
            <a:endParaRPr sz="3500" b="1">
              <a:solidFill>
                <a:srgbClr val="CC0000"/>
              </a:solidFill>
            </a:endParaRPr>
          </a:p>
        </p:txBody>
      </p:sp>
      <p:sp>
        <p:nvSpPr>
          <p:cNvPr id="194" name="Google Shape;194;p3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195" name="Google Shape;195;p32"/>
          <p:cNvPicPr preferRelativeResize="0"/>
          <p:nvPr/>
        </p:nvPicPr>
        <p:blipFill>
          <a:blip r:embed="rId5">
            <a:alphaModFix/>
          </a:blip>
          <a:stretch>
            <a:fillRect/>
          </a:stretch>
        </p:blipFill>
        <p:spPr>
          <a:xfrm>
            <a:off x="219325" y="1744950"/>
            <a:ext cx="3106450" cy="2231450"/>
          </a:xfrm>
          <a:prstGeom prst="rect">
            <a:avLst/>
          </a:prstGeom>
          <a:noFill/>
          <a:ln>
            <a:noFill/>
          </a:ln>
        </p:spPr>
      </p:pic>
      <p:pic>
        <p:nvPicPr>
          <p:cNvPr id="196" name="Google Shape;196;p32"/>
          <p:cNvPicPr preferRelativeResize="0"/>
          <p:nvPr/>
        </p:nvPicPr>
        <p:blipFill>
          <a:blip r:embed="rId6">
            <a:alphaModFix/>
          </a:blip>
          <a:stretch>
            <a:fillRect/>
          </a:stretch>
        </p:blipFill>
        <p:spPr>
          <a:xfrm>
            <a:off x="4637200" y="905800"/>
            <a:ext cx="3106450" cy="2123750"/>
          </a:xfrm>
          <a:prstGeom prst="rect">
            <a:avLst/>
          </a:prstGeom>
          <a:noFill/>
          <a:ln>
            <a:noFill/>
          </a:ln>
        </p:spPr>
      </p:pic>
      <p:pic>
        <p:nvPicPr>
          <p:cNvPr id="197" name="Google Shape;197;p32"/>
          <p:cNvPicPr preferRelativeResize="0"/>
          <p:nvPr/>
        </p:nvPicPr>
        <p:blipFill>
          <a:blip r:embed="rId7">
            <a:alphaModFix/>
          </a:blip>
          <a:stretch>
            <a:fillRect/>
          </a:stretch>
        </p:blipFill>
        <p:spPr>
          <a:xfrm>
            <a:off x="4914075" y="3159975"/>
            <a:ext cx="2552700" cy="17907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Models Trained</a:t>
            </a:r>
            <a:endParaRPr b="1"/>
          </a:p>
        </p:txBody>
      </p:sp>
      <p:sp>
        <p:nvSpPr>
          <p:cNvPr id="203" name="Google Shape;203;p3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457200" lvl="0" indent="-342900" algn="l" rtl="0">
              <a:spcBef>
                <a:spcPts val="0"/>
              </a:spcBef>
              <a:spcAft>
                <a:spcPts val="0"/>
              </a:spcAft>
              <a:buClr>
                <a:schemeClr val="lt1"/>
              </a:buClr>
              <a:buSzPts val="1800"/>
              <a:buChar char="●"/>
            </a:pPr>
            <a:r>
              <a:rPr lang="en" b="1">
                <a:solidFill>
                  <a:schemeClr val="lt1"/>
                </a:solidFill>
              </a:rPr>
              <a:t>Best Performing Model : Support Vector Machines (SVC)</a:t>
            </a:r>
            <a:endParaRPr b="1">
              <a:solidFill>
                <a:schemeClr val="lt1"/>
              </a:solidFill>
            </a:endParaRPr>
          </a:p>
          <a:p>
            <a:pPr marL="457200" lvl="0" indent="-342900" algn="l" rtl="0">
              <a:spcBef>
                <a:spcPts val="0"/>
              </a:spcBef>
              <a:spcAft>
                <a:spcPts val="0"/>
              </a:spcAft>
              <a:buClr>
                <a:schemeClr val="lt1"/>
              </a:buClr>
              <a:buSzPts val="1800"/>
              <a:buChar char="●"/>
            </a:pPr>
            <a:r>
              <a:rPr lang="en" b="1">
                <a:solidFill>
                  <a:schemeClr val="lt1"/>
                </a:solidFill>
              </a:rPr>
              <a:t>Since the recall on test set is 74% for SVC. However the precision is low ~ 26%, although precision on train set is 66%</a:t>
            </a:r>
            <a:endParaRPr b="1">
              <a:solidFill>
                <a:schemeClr val="lt1"/>
              </a:solidFill>
            </a:endParaRPr>
          </a:p>
        </p:txBody>
      </p:sp>
      <p:pic>
        <p:nvPicPr>
          <p:cNvPr id="204" name="Google Shape;204;p33"/>
          <p:cNvPicPr preferRelativeResize="0"/>
          <p:nvPr/>
        </p:nvPicPr>
        <p:blipFill>
          <a:blip r:embed="rId3">
            <a:alphaModFix/>
          </a:blip>
          <a:stretch>
            <a:fillRect/>
          </a:stretch>
        </p:blipFill>
        <p:spPr>
          <a:xfrm>
            <a:off x="357800" y="1194200"/>
            <a:ext cx="8307875" cy="13775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3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600" b="1"/>
              <a:t>Confusion Matrix and Classification report of SVC</a:t>
            </a:r>
            <a:endParaRPr sz="2600" b="1"/>
          </a:p>
        </p:txBody>
      </p:sp>
      <p:sp>
        <p:nvSpPr>
          <p:cNvPr id="210" name="Google Shape;210;p3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lt1"/>
              </a:buClr>
              <a:buSzPts val="1800"/>
              <a:buChar char="●"/>
            </a:pPr>
            <a:r>
              <a:rPr lang="en" b="1">
                <a:solidFill>
                  <a:schemeClr val="lt1"/>
                </a:solidFill>
              </a:rPr>
              <a:t>Train Set :</a:t>
            </a:r>
            <a:endParaRPr b="1">
              <a:solidFill>
                <a:schemeClr val="lt1"/>
              </a:solidFill>
            </a:endParaRPr>
          </a:p>
          <a:p>
            <a:pPr marL="0" lvl="0" indent="0" algn="l" rtl="0">
              <a:spcBef>
                <a:spcPts val="0"/>
              </a:spcBef>
              <a:spcAft>
                <a:spcPts val="0"/>
              </a:spcAft>
              <a:buNone/>
            </a:pPr>
            <a:endParaRPr b="1">
              <a:solidFill>
                <a:schemeClr val="lt1"/>
              </a:solidFill>
            </a:endParaRPr>
          </a:p>
          <a:p>
            <a:pPr marL="0" lvl="0" indent="0" algn="l" rtl="0">
              <a:spcBef>
                <a:spcPts val="0"/>
              </a:spcBef>
              <a:spcAft>
                <a:spcPts val="0"/>
              </a:spcAft>
              <a:buNone/>
            </a:pPr>
            <a:endParaRPr b="1">
              <a:solidFill>
                <a:schemeClr val="lt1"/>
              </a:solidFill>
            </a:endParaRPr>
          </a:p>
          <a:p>
            <a:pPr marL="0" lvl="0" indent="0" algn="l" rtl="0">
              <a:spcBef>
                <a:spcPts val="0"/>
              </a:spcBef>
              <a:spcAft>
                <a:spcPts val="0"/>
              </a:spcAft>
              <a:buNone/>
            </a:pPr>
            <a:endParaRPr b="1">
              <a:solidFill>
                <a:schemeClr val="lt1"/>
              </a:solidFill>
            </a:endParaRPr>
          </a:p>
          <a:p>
            <a:pPr marL="0" lvl="0" indent="0" algn="l" rtl="0">
              <a:spcBef>
                <a:spcPts val="0"/>
              </a:spcBef>
              <a:spcAft>
                <a:spcPts val="0"/>
              </a:spcAft>
              <a:buNone/>
            </a:pPr>
            <a:endParaRPr b="1">
              <a:solidFill>
                <a:schemeClr val="lt1"/>
              </a:solidFill>
            </a:endParaRPr>
          </a:p>
          <a:p>
            <a:pPr marL="0" lvl="0" indent="0" algn="l" rtl="0">
              <a:spcBef>
                <a:spcPts val="0"/>
              </a:spcBef>
              <a:spcAft>
                <a:spcPts val="0"/>
              </a:spcAft>
              <a:buNone/>
            </a:pPr>
            <a:endParaRPr b="1">
              <a:solidFill>
                <a:schemeClr val="lt1"/>
              </a:solidFill>
            </a:endParaRPr>
          </a:p>
          <a:p>
            <a:pPr marL="457200" lvl="0" indent="-342900" algn="l" rtl="0">
              <a:spcBef>
                <a:spcPts val="0"/>
              </a:spcBef>
              <a:spcAft>
                <a:spcPts val="0"/>
              </a:spcAft>
              <a:buClr>
                <a:schemeClr val="lt1"/>
              </a:buClr>
              <a:buSzPts val="1800"/>
              <a:buChar char="●"/>
            </a:pPr>
            <a:r>
              <a:rPr lang="en" b="1">
                <a:solidFill>
                  <a:schemeClr val="lt1"/>
                </a:solidFill>
              </a:rPr>
              <a:t>Test Set :</a:t>
            </a:r>
            <a:endParaRPr b="1">
              <a:solidFill>
                <a:schemeClr val="lt1"/>
              </a:solidFill>
            </a:endParaRPr>
          </a:p>
        </p:txBody>
      </p:sp>
      <p:graphicFrame>
        <p:nvGraphicFramePr>
          <p:cNvPr id="211" name="Google Shape;211;p34"/>
          <p:cNvGraphicFramePr/>
          <p:nvPr/>
        </p:nvGraphicFramePr>
        <p:xfrm>
          <a:off x="415775" y="3661100"/>
          <a:ext cx="3000000" cy="3000000"/>
        </p:xfrm>
        <a:graphic>
          <a:graphicData uri="http://schemas.openxmlformats.org/drawingml/2006/table">
            <a:tbl>
              <a:tblPr>
                <a:noFill/>
                <a:tableStyleId>{BE561C69-1721-42FA-A32F-0C6BE28C70F8}</a:tableStyleId>
              </a:tblPr>
              <a:tblGrid>
                <a:gridCol w="1564900"/>
                <a:gridCol w="1564900"/>
              </a:tblGrid>
              <a:tr h="506800">
                <a:tc>
                  <a:txBody>
                    <a:bodyPr/>
                    <a:lstStyle/>
                    <a:p>
                      <a:pPr marL="0" lvl="0" indent="0" algn="ctr" rtl="0">
                        <a:spcBef>
                          <a:spcPts val="0"/>
                        </a:spcBef>
                        <a:spcAft>
                          <a:spcPts val="0"/>
                        </a:spcAft>
                        <a:buNone/>
                      </a:pPr>
                      <a:r>
                        <a:rPr lang="en" b="1">
                          <a:solidFill>
                            <a:schemeClr val="lt1"/>
                          </a:solidFill>
                        </a:rPr>
                        <a:t>359</a:t>
                      </a:r>
                      <a:endParaRPr b="1">
                        <a:solidFill>
                          <a:schemeClr val="lt1"/>
                        </a:solidFill>
                      </a:endParaRPr>
                    </a:p>
                  </a:txBody>
                  <a:tcPr marL="91425" marR="91425" marT="91425" marB="91425">
                    <a:lnL w="38100" cap="flat" cmpd="sng">
                      <a:solidFill>
                        <a:schemeClr val="lt1"/>
                      </a:solidFill>
                      <a:prstDash val="solid"/>
                      <a:round/>
                      <a:headEnd type="none" w="sm" len="sm"/>
                      <a:tailEnd type="none" w="sm" len="sm"/>
                    </a:lnL>
                    <a:lnR w="381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chemeClr val="lt1"/>
                          </a:solidFill>
                        </a:rPr>
                        <a:t>217</a:t>
                      </a:r>
                      <a:endParaRPr b="1">
                        <a:solidFill>
                          <a:schemeClr val="lt1"/>
                        </a:solidFill>
                      </a:endParaRPr>
                    </a:p>
                  </a:txBody>
                  <a:tcPr marL="91425" marR="91425" marT="91425" marB="91425">
                    <a:lnL w="38100" cap="flat" cmpd="sng">
                      <a:solidFill>
                        <a:schemeClr val="lt1"/>
                      </a:solidFill>
                      <a:prstDash val="solid"/>
                      <a:round/>
                      <a:headEnd type="none" w="sm" len="sm"/>
                      <a:tailEnd type="none" w="sm" len="sm"/>
                    </a:lnL>
                    <a:lnR w="381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tcPr>
                </a:tc>
              </a:tr>
              <a:tr h="506800">
                <a:tc>
                  <a:txBody>
                    <a:bodyPr/>
                    <a:lstStyle/>
                    <a:p>
                      <a:pPr marL="0" lvl="0" indent="0" algn="ctr" rtl="0">
                        <a:spcBef>
                          <a:spcPts val="0"/>
                        </a:spcBef>
                        <a:spcAft>
                          <a:spcPts val="0"/>
                        </a:spcAft>
                        <a:buNone/>
                      </a:pPr>
                      <a:r>
                        <a:rPr lang="en" b="1">
                          <a:solidFill>
                            <a:schemeClr val="lt1"/>
                          </a:solidFill>
                        </a:rPr>
                        <a:t>27</a:t>
                      </a:r>
                      <a:endParaRPr b="1">
                        <a:solidFill>
                          <a:schemeClr val="lt1"/>
                        </a:solidFill>
                      </a:endParaRPr>
                    </a:p>
                  </a:txBody>
                  <a:tcPr marL="91425" marR="91425" marT="91425" marB="91425">
                    <a:lnL w="38100" cap="flat" cmpd="sng">
                      <a:solidFill>
                        <a:schemeClr val="lt1"/>
                      </a:solidFill>
                      <a:prstDash val="solid"/>
                      <a:round/>
                      <a:headEnd type="none" w="sm" len="sm"/>
                      <a:tailEnd type="none" w="sm" len="sm"/>
                    </a:lnL>
                    <a:lnR w="381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chemeClr val="lt1"/>
                          </a:solidFill>
                        </a:rPr>
                        <a:t>75</a:t>
                      </a:r>
                      <a:endParaRPr b="1">
                        <a:solidFill>
                          <a:schemeClr val="lt1"/>
                        </a:solidFill>
                      </a:endParaRPr>
                    </a:p>
                  </a:txBody>
                  <a:tcPr marL="91425" marR="91425" marT="91425" marB="91425">
                    <a:lnL w="38100" cap="flat" cmpd="sng">
                      <a:solidFill>
                        <a:schemeClr val="lt1"/>
                      </a:solidFill>
                      <a:prstDash val="solid"/>
                      <a:round/>
                      <a:headEnd type="none" w="sm" len="sm"/>
                      <a:tailEnd type="none" w="sm" len="sm"/>
                    </a:lnL>
                    <a:lnR w="381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tcPr>
                </a:tc>
              </a:tr>
            </a:tbl>
          </a:graphicData>
        </a:graphic>
      </p:graphicFrame>
      <p:graphicFrame>
        <p:nvGraphicFramePr>
          <p:cNvPr id="212" name="Google Shape;212;p34"/>
          <p:cNvGraphicFramePr/>
          <p:nvPr/>
        </p:nvGraphicFramePr>
        <p:xfrm>
          <a:off x="415775" y="1664888"/>
          <a:ext cx="3000000" cy="3000000"/>
        </p:xfrm>
        <a:graphic>
          <a:graphicData uri="http://schemas.openxmlformats.org/drawingml/2006/table">
            <a:tbl>
              <a:tblPr>
                <a:noFill/>
                <a:tableStyleId>{BE561C69-1721-42FA-A32F-0C6BE28C70F8}</a:tableStyleId>
              </a:tblPr>
              <a:tblGrid>
                <a:gridCol w="1564900"/>
                <a:gridCol w="1564900"/>
              </a:tblGrid>
              <a:tr h="506800">
                <a:tc>
                  <a:txBody>
                    <a:bodyPr/>
                    <a:lstStyle/>
                    <a:p>
                      <a:pPr marL="0" lvl="0" indent="0" algn="ctr" rtl="0">
                        <a:spcBef>
                          <a:spcPts val="0"/>
                        </a:spcBef>
                        <a:spcAft>
                          <a:spcPts val="0"/>
                        </a:spcAft>
                        <a:buNone/>
                      </a:pPr>
                      <a:r>
                        <a:rPr lang="en" b="1">
                          <a:solidFill>
                            <a:schemeClr val="lt1"/>
                          </a:solidFill>
                        </a:rPr>
                        <a:t>1144</a:t>
                      </a:r>
                      <a:endParaRPr b="1">
                        <a:solidFill>
                          <a:schemeClr val="lt1"/>
                        </a:solidFill>
                      </a:endParaRPr>
                    </a:p>
                  </a:txBody>
                  <a:tcPr marL="91425" marR="91425" marT="91425" marB="91425">
                    <a:lnL w="38100" cap="flat" cmpd="sng">
                      <a:solidFill>
                        <a:schemeClr val="lt1"/>
                      </a:solidFill>
                      <a:prstDash val="solid"/>
                      <a:round/>
                      <a:headEnd type="none" w="sm" len="sm"/>
                      <a:tailEnd type="none" w="sm" len="sm"/>
                    </a:lnL>
                    <a:lnR w="381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chemeClr val="lt1"/>
                          </a:solidFill>
                        </a:rPr>
                        <a:t>699</a:t>
                      </a:r>
                      <a:endParaRPr b="1">
                        <a:solidFill>
                          <a:schemeClr val="lt1"/>
                        </a:solidFill>
                      </a:endParaRPr>
                    </a:p>
                  </a:txBody>
                  <a:tcPr marL="91425" marR="91425" marT="91425" marB="91425">
                    <a:lnL w="38100" cap="flat" cmpd="sng">
                      <a:solidFill>
                        <a:schemeClr val="lt1"/>
                      </a:solidFill>
                      <a:prstDash val="solid"/>
                      <a:round/>
                      <a:headEnd type="none" w="sm" len="sm"/>
                      <a:tailEnd type="none" w="sm" len="sm"/>
                    </a:lnL>
                    <a:lnR w="381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tcPr>
                </a:tc>
              </a:tr>
              <a:tr h="506800">
                <a:tc>
                  <a:txBody>
                    <a:bodyPr/>
                    <a:lstStyle/>
                    <a:p>
                      <a:pPr marL="0" lvl="0" indent="0" algn="ctr" rtl="0">
                        <a:spcBef>
                          <a:spcPts val="0"/>
                        </a:spcBef>
                        <a:spcAft>
                          <a:spcPts val="0"/>
                        </a:spcAft>
                        <a:buNone/>
                      </a:pPr>
                      <a:r>
                        <a:rPr lang="en" b="1">
                          <a:solidFill>
                            <a:schemeClr val="lt1"/>
                          </a:solidFill>
                        </a:rPr>
                        <a:t>471</a:t>
                      </a:r>
                      <a:endParaRPr b="1">
                        <a:solidFill>
                          <a:schemeClr val="lt1"/>
                        </a:solidFill>
                      </a:endParaRPr>
                    </a:p>
                  </a:txBody>
                  <a:tcPr marL="91425" marR="91425" marT="91425" marB="91425">
                    <a:lnL w="38100" cap="flat" cmpd="sng">
                      <a:solidFill>
                        <a:schemeClr val="lt1"/>
                      </a:solidFill>
                      <a:prstDash val="solid"/>
                      <a:round/>
                      <a:headEnd type="none" w="sm" len="sm"/>
                      <a:tailEnd type="none" w="sm" len="sm"/>
                    </a:lnL>
                    <a:lnR w="381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chemeClr val="lt1"/>
                          </a:solidFill>
                        </a:rPr>
                        <a:t>1372</a:t>
                      </a:r>
                      <a:endParaRPr b="1">
                        <a:solidFill>
                          <a:schemeClr val="lt1"/>
                        </a:solidFill>
                      </a:endParaRPr>
                    </a:p>
                  </a:txBody>
                  <a:tcPr marL="91425" marR="91425" marT="91425" marB="91425">
                    <a:lnL w="38100" cap="flat" cmpd="sng">
                      <a:solidFill>
                        <a:schemeClr val="lt1"/>
                      </a:solidFill>
                      <a:prstDash val="solid"/>
                      <a:round/>
                      <a:headEnd type="none" w="sm" len="sm"/>
                      <a:tailEnd type="none" w="sm" len="sm"/>
                    </a:lnL>
                    <a:lnR w="381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tcPr>
                </a:tc>
              </a:tr>
            </a:tbl>
          </a:graphicData>
        </a:graphic>
      </p:graphicFrame>
      <p:pic>
        <p:nvPicPr>
          <p:cNvPr id="213" name="Google Shape;213;p34"/>
          <p:cNvPicPr preferRelativeResize="0"/>
          <p:nvPr/>
        </p:nvPicPr>
        <p:blipFill>
          <a:blip r:embed="rId3">
            <a:alphaModFix/>
          </a:blip>
          <a:stretch>
            <a:fillRect/>
          </a:stretch>
        </p:blipFill>
        <p:spPr>
          <a:xfrm>
            <a:off x="4107900" y="3336225"/>
            <a:ext cx="4724400" cy="1562100"/>
          </a:xfrm>
          <a:prstGeom prst="rect">
            <a:avLst/>
          </a:prstGeom>
          <a:noFill/>
          <a:ln>
            <a:noFill/>
          </a:ln>
        </p:spPr>
      </p:pic>
      <p:pic>
        <p:nvPicPr>
          <p:cNvPr id="214" name="Google Shape;214;p34"/>
          <p:cNvPicPr preferRelativeResize="0"/>
          <p:nvPr/>
        </p:nvPicPr>
        <p:blipFill>
          <a:blip r:embed="rId4">
            <a:alphaModFix/>
          </a:blip>
          <a:stretch>
            <a:fillRect/>
          </a:stretch>
        </p:blipFill>
        <p:spPr>
          <a:xfrm>
            <a:off x="4107900" y="1321075"/>
            <a:ext cx="4724400" cy="15621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3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ROC Curve</a:t>
            </a:r>
            <a:endParaRPr b="1"/>
          </a:p>
        </p:txBody>
      </p:sp>
      <p:sp>
        <p:nvSpPr>
          <p:cNvPr id="220" name="Google Shape;220;p3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221" name="Google Shape;221;p35"/>
          <p:cNvPicPr preferRelativeResize="0"/>
          <p:nvPr/>
        </p:nvPicPr>
        <p:blipFill>
          <a:blip r:embed="rId3">
            <a:alphaModFix/>
          </a:blip>
          <a:stretch>
            <a:fillRect/>
          </a:stretch>
        </p:blipFill>
        <p:spPr>
          <a:xfrm>
            <a:off x="452650" y="1152475"/>
            <a:ext cx="4366575" cy="31448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3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Conclusion</a:t>
            </a:r>
            <a:endParaRPr b="1"/>
          </a:p>
        </p:txBody>
      </p:sp>
      <p:sp>
        <p:nvSpPr>
          <p:cNvPr id="227" name="Google Shape;227;p3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900">
                <a:solidFill>
                  <a:srgbClr val="000000"/>
                </a:solidFill>
              </a:rPr>
              <a:t>This model can then be used as a simple screening tool and all that we need to do is to input ones: age, BMI, systolic and diastolic blood pressures, heart rate and blood glucose levels after which the model can be run and it outputs a prediction.</a:t>
            </a:r>
            <a:endParaRPr sz="1900">
              <a:solidFill>
                <a:srgbClr val="000000"/>
              </a:solidFill>
            </a:endParaRPr>
          </a:p>
          <a:p>
            <a:pPr marL="0" lvl="0" indent="0" algn="l" rtl="0">
              <a:spcBef>
                <a:spcPts val="0"/>
              </a:spcBef>
              <a:spcAft>
                <a:spcPts val="0"/>
              </a:spcAft>
              <a:buNone/>
            </a:pPr>
            <a:r>
              <a:rPr lang="en" sz="1900">
                <a:solidFill>
                  <a:srgbClr val="000000"/>
                </a:solidFill>
              </a:rPr>
              <a:t>However, as a sanity check, most of the data on the positive cases were artificially created using ROS and as such they may not be a true representation of the actual population data thus more data, especially on the positive cases, is needed to build better models and much more potent screening tools.</a:t>
            </a:r>
            <a:endParaRPr sz="1900">
              <a:solidFill>
                <a:srgbClr val="000000"/>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3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Challenges and future work</a:t>
            </a:r>
            <a:endParaRPr b="1"/>
          </a:p>
        </p:txBody>
      </p:sp>
      <p:sp>
        <p:nvSpPr>
          <p:cNvPr id="233" name="Google Shape;233;p3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lt1"/>
              </a:buClr>
              <a:buSzPts val="1800"/>
              <a:buChar char="●"/>
            </a:pPr>
            <a:r>
              <a:rPr lang="en" b="1">
                <a:solidFill>
                  <a:schemeClr val="lt1"/>
                </a:solidFill>
              </a:rPr>
              <a:t>Although the oversampled training data show higher recall and precision for minority class, precision of minority class in test data still remains a concern. However overall precision is good.</a:t>
            </a:r>
            <a:endParaRPr>
              <a:solidFill>
                <a:schemeClr val="lt1"/>
              </a:solidFill>
            </a:endParaRPr>
          </a:p>
          <a:p>
            <a:pPr marL="457200" lvl="0" indent="0" algn="l" rtl="0">
              <a:spcBef>
                <a:spcPts val="0"/>
              </a:spcBef>
              <a:spcAft>
                <a:spcPts val="0"/>
              </a:spcAft>
              <a:buNone/>
            </a:pPr>
            <a:endParaRPr>
              <a:solidFill>
                <a:schemeClr val="lt1"/>
              </a:solidFill>
            </a:endParaRPr>
          </a:p>
          <a:p>
            <a:pPr marL="457200" lvl="0" indent="-342900" algn="l" rtl="0">
              <a:spcBef>
                <a:spcPts val="0"/>
              </a:spcBef>
              <a:spcAft>
                <a:spcPts val="0"/>
              </a:spcAft>
              <a:buClr>
                <a:schemeClr val="lt1"/>
              </a:buClr>
              <a:buSzPts val="1800"/>
              <a:buChar char="●"/>
            </a:pPr>
            <a:r>
              <a:rPr lang="en" b="1">
                <a:solidFill>
                  <a:schemeClr val="lt1"/>
                </a:solidFill>
              </a:rPr>
              <a:t>Although we have done feature selection based on their relevance to the target variable, it was challenging to come up with new engineered features that could explain hidden patterns in the data and classify our target variable better.</a:t>
            </a:r>
            <a:endParaRPr b="1">
              <a:solidFill>
                <a:schemeClr val="lt1"/>
              </a:solidFill>
            </a:endParaRPr>
          </a:p>
          <a:p>
            <a:pPr marL="457200" lvl="0" indent="0" algn="l" rtl="0">
              <a:spcBef>
                <a:spcPts val="0"/>
              </a:spcBef>
              <a:spcAft>
                <a:spcPts val="0"/>
              </a:spcAft>
              <a:buNone/>
            </a:pPr>
            <a:endParaRPr b="1">
              <a:solidFill>
                <a:schemeClr val="lt1"/>
              </a:solidFill>
            </a:endParaRPr>
          </a:p>
          <a:p>
            <a:pPr marL="457200" lvl="0" indent="-342900" algn="l" rtl="0">
              <a:spcBef>
                <a:spcPts val="0"/>
              </a:spcBef>
              <a:spcAft>
                <a:spcPts val="0"/>
              </a:spcAft>
              <a:buClr>
                <a:schemeClr val="lt1"/>
              </a:buClr>
              <a:buSzPts val="1800"/>
              <a:buChar char="●"/>
            </a:pPr>
            <a:r>
              <a:rPr lang="en" b="1">
                <a:solidFill>
                  <a:schemeClr val="lt1"/>
                </a:solidFill>
              </a:rPr>
              <a:t>We might need to work more on feature engineering and improve our precision. We might as well expect data samples with positive risk of CHD to be available in future.</a:t>
            </a:r>
            <a:endParaRPr b="1">
              <a:solidFill>
                <a:schemeClr val="lt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38"/>
          <p:cNvSpPr txBox="1">
            <a:spLocks noGrp="1"/>
          </p:cNvSpPr>
          <p:nvPr>
            <p:ph type="ctrTitle"/>
          </p:nvPr>
        </p:nvSpPr>
        <p:spPr>
          <a:xfrm>
            <a:off x="244608" y="101292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b="1"/>
              <a:t>Thank You</a:t>
            </a:r>
            <a:endParaRPr b="1"/>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Features Present in Dataset :</a:t>
            </a:r>
            <a:endParaRPr b="1"/>
          </a:p>
        </p:txBody>
      </p:sp>
      <p:sp>
        <p:nvSpPr>
          <p:cNvPr id="69" name="Google Shape;69;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70" name="Google Shape;70;p15"/>
          <p:cNvPicPr preferRelativeResize="0"/>
          <p:nvPr/>
        </p:nvPicPr>
        <p:blipFill rotWithShape="1">
          <a:blip r:embed="rId3">
            <a:alphaModFix/>
          </a:blip>
          <a:srcRect/>
          <a:stretch/>
        </p:blipFill>
        <p:spPr>
          <a:xfrm>
            <a:off x="457800" y="1026700"/>
            <a:ext cx="3608525" cy="2405675"/>
          </a:xfrm>
          <a:prstGeom prst="rect">
            <a:avLst/>
          </a:prstGeom>
          <a:noFill/>
          <a:ln>
            <a:noFill/>
          </a:ln>
        </p:spPr>
      </p:pic>
      <p:pic>
        <p:nvPicPr>
          <p:cNvPr id="71" name="Google Shape;71;p15"/>
          <p:cNvPicPr preferRelativeResize="0"/>
          <p:nvPr/>
        </p:nvPicPr>
        <p:blipFill>
          <a:blip r:embed="rId4">
            <a:alphaModFix/>
          </a:blip>
          <a:stretch>
            <a:fillRect/>
          </a:stretch>
        </p:blipFill>
        <p:spPr>
          <a:xfrm>
            <a:off x="5420938" y="250313"/>
            <a:ext cx="2619375" cy="1743075"/>
          </a:xfrm>
          <a:prstGeom prst="rect">
            <a:avLst/>
          </a:prstGeom>
          <a:noFill/>
          <a:ln>
            <a:noFill/>
          </a:ln>
        </p:spPr>
      </p:pic>
      <p:pic>
        <p:nvPicPr>
          <p:cNvPr id="72" name="Google Shape;72;p15"/>
          <p:cNvPicPr preferRelativeResize="0"/>
          <p:nvPr/>
        </p:nvPicPr>
        <p:blipFill>
          <a:blip r:embed="rId5">
            <a:alphaModFix/>
          </a:blip>
          <a:stretch>
            <a:fillRect/>
          </a:stretch>
        </p:blipFill>
        <p:spPr>
          <a:xfrm>
            <a:off x="6451050" y="2168275"/>
            <a:ext cx="2381250" cy="1600200"/>
          </a:xfrm>
          <a:prstGeom prst="rect">
            <a:avLst/>
          </a:prstGeom>
          <a:noFill/>
          <a:ln>
            <a:noFill/>
          </a:ln>
        </p:spPr>
      </p:pic>
      <p:pic>
        <p:nvPicPr>
          <p:cNvPr id="73" name="Google Shape;73;p15"/>
          <p:cNvPicPr preferRelativeResize="0"/>
          <p:nvPr/>
        </p:nvPicPr>
        <p:blipFill>
          <a:blip r:embed="rId6">
            <a:alphaModFix/>
          </a:blip>
          <a:stretch>
            <a:fillRect/>
          </a:stretch>
        </p:blipFill>
        <p:spPr>
          <a:xfrm>
            <a:off x="797688" y="3180738"/>
            <a:ext cx="2619375" cy="1743075"/>
          </a:xfrm>
          <a:prstGeom prst="rect">
            <a:avLst/>
          </a:prstGeom>
          <a:noFill/>
          <a:ln>
            <a:noFill/>
          </a:ln>
        </p:spPr>
      </p:pic>
      <p:pic>
        <p:nvPicPr>
          <p:cNvPr id="74" name="Google Shape;74;p15"/>
          <p:cNvPicPr preferRelativeResize="0"/>
          <p:nvPr/>
        </p:nvPicPr>
        <p:blipFill>
          <a:blip r:embed="rId7">
            <a:alphaModFix/>
          </a:blip>
          <a:stretch>
            <a:fillRect/>
          </a:stretch>
        </p:blipFill>
        <p:spPr>
          <a:xfrm>
            <a:off x="4122675" y="3071225"/>
            <a:ext cx="2476500" cy="17907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6"/>
          <p:cNvSpPr txBox="1">
            <a:spLocks noGrp="1"/>
          </p:cNvSpPr>
          <p:nvPr>
            <p:ph type="ctrTitle"/>
          </p:nvPr>
        </p:nvSpPr>
        <p:spPr>
          <a:xfrm>
            <a:off x="311700" y="780300"/>
            <a:ext cx="8520600" cy="258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b="1"/>
              <a:t>Exploratory </a:t>
            </a:r>
            <a:endParaRPr b="1"/>
          </a:p>
          <a:p>
            <a:pPr marL="0" lvl="0" indent="0" algn="ctr" rtl="0">
              <a:spcBef>
                <a:spcPts val="0"/>
              </a:spcBef>
              <a:spcAft>
                <a:spcPts val="0"/>
              </a:spcAft>
              <a:buNone/>
            </a:pPr>
            <a:r>
              <a:rPr lang="en" b="1"/>
              <a:t>Data Analysis</a:t>
            </a:r>
            <a:endParaRPr b="1"/>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Does age play any role ?</a:t>
            </a:r>
            <a:endParaRPr b="1"/>
          </a:p>
        </p:txBody>
      </p:sp>
      <p:sp>
        <p:nvSpPr>
          <p:cNvPr id="85" name="Google Shape;85;p17"/>
          <p:cNvSpPr txBox="1">
            <a:spLocks noGrp="1"/>
          </p:cNvSpPr>
          <p:nvPr>
            <p:ph type="body" idx="1"/>
          </p:nvPr>
        </p:nvSpPr>
        <p:spPr>
          <a:xfrm>
            <a:off x="311700" y="1375650"/>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lt1"/>
                </a:solidFill>
              </a:rPr>
              <a:t>Older people have a higher risk of </a:t>
            </a:r>
            <a:endParaRPr b="1">
              <a:solidFill>
                <a:schemeClr val="lt1"/>
              </a:solidFill>
            </a:endParaRPr>
          </a:p>
          <a:p>
            <a:pPr marL="0" lvl="0" indent="0" algn="l" rtl="0">
              <a:spcBef>
                <a:spcPts val="0"/>
              </a:spcBef>
              <a:spcAft>
                <a:spcPts val="0"/>
              </a:spcAft>
              <a:buNone/>
            </a:pPr>
            <a:r>
              <a:rPr lang="en" b="1">
                <a:solidFill>
                  <a:schemeClr val="lt1"/>
                </a:solidFill>
              </a:rPr>
              <a:t>Having coronary heart disease in </a:t>
            </a:r>
            <a:endParaRPr b="1">
              <a:solidFill>
                <a:schemeClr val="lt1"/>
              </a:solidFill>
            </a:endParaRPr>
          </a:p>
          <a:p>
            <a:pPr marL="0" lvl="0" indent="0" algn="l" rtl="0">
              <a:spcBef>
                <a:spcPts val="0"/>
              </a:spcBef>
              <a:spcAft>
                <a:spcPts val="0"/>
              </a:spcAft>
              <a:buNone/>
            </a:pPr>
            <a:r>
              <a:rPr lang="en" b="1">
                <a:solidFill>
                  <a:schemeClr val="lt1"/>
                </a:solidFill>
              </a:rPr>
              <a:t>next 10 years</a:t>
            </a:r>
            <a:endParaRPr b="1">
              <a:solidFill>
                <a:schemeClr val="lt1"/>
              </a:solidFill>
            </a:endParaRPr>
          </a:p>
        </p:txBody>
      </p:sp>
      <p:pic>
        <p:nvPicPr>
          <p:cNvPr id="86" name="Google Shape;86;p17"/>
          <p:cNvPicPr preferRelativeResize="0"/>
          <p:nvPr/>
        </p:nvPicPr>
        <p:blipFill>
          <a:blip r:embed="rId3">
            <a:alphaModFix/>
          </a:blip>
          <a:stretch>
            <a:fillRect/>
          </a:stretch>
        </p:blipFill>
        <p:spPr>
          <a:xfrm>
            <a:off x="4572000" y="1436625"/>
            <a:ext cx="4260300" cy="3137550"/>
          </a:xfrm>
          <a:prstGeom prst="rect">
            <a:avLst/>
          </a:prstGeom>
          <a:noFill/>
          <a:ln w="38100" cap="flat" cmpd="sng">
            <a:solidFill>
              <a:schemeClr val="lt1"/>
            </a:solidFill>
            <a:prstDash val="solid"/>
            <a:round/>
            <a:headEnd type="none" w="sm" len="sm"/>
            <a:tailEnd type="none" w="sm" len="sm"/>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Sex</a:t>
            </a:r>
            <a:endParaRPr b="1"/>
          </a:p>
        </p:txBody>
      </p:sp>
      <p:sp>
        <p:nvSpPr>
          <p:cNvPr id="92" name="Google Shape;92;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lt1"/>
                </a:solidFill>
              </a:rPr>
              <a:t>Men are generally at a higher risk </a:t>
            </a:r>
            <a:endParaRPr b="1">
              <a:solidFill>
                <a:schemeClr val="lt1"/>
              </a:solidFill>
            </a:endParaRPr>
          </a:p>
          <a:p>
            <a:pPr marL="0" lvl="0" indent="0" algn="l" rtl="0">
              <a:spcBef>
                <a:spcPts val="0"/>
              </a:spcBef>
              <a:spcAft>
                <a:spcPts val="0"/>
              </a:spcAft>
              <a:buNone/>
            </a:pPr>
            <a:r>
              <a:rPr lang="en" b="1">
                <a:solidFill>
                  <a:schemeClr val="lt1"/>
                </a:solidFill>
              </a:rPr>
              <a:t>of having coronary heart disease</a:t>
            </a:r>
            <a:endParaRPr b="1">
              <a:solidFill>
                <a:schemeClr val="lt1"/>
              </a:solidFill>
            </a:endParaRPr>
          </a:p>
        </p:txBody>
      </p:sp>
      <p:pic>
        <p:nvPicPr>
          <p:cNvPr id="93" name="Google Shape;93;p18"/>
          <p:cNvPicPr preferRelativeResize="0"/>
          <p:nvPr/>
        </p:nvPicPr>
        <p:blipFill>
          <a:blip r:embed="rId3">
            <a:alphaModFix/>
          </a:blip>
          <a:stretch>
            <a:fillRect/>
          </a:stretch>
        </p:blipFill>
        <p:spPr>
          <a:xfrm>
            <a:off x="4226625" y="1304925"/>
            <a:ext cx="4165950" cy="3156500"/>
          </a:xfrm>
          <a:prstGeom prst="rect">
            <a:avLst/>
          </a:prstGeom>
          <a:noFill/>
          <a:ln w="38100" cap="flat" cmpd="sng">
            <a:solidFill>
              <a:schemeClr val="accent5"/>
            </a:solidFill>
            <a:prstDash val="solid"/>
            <a:round/>
            <a:headEnd type="none" w="sm" len="sm"/>
            <a:tailEnd type="none" w="sm" len="sm"/>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Smoking ?</a:t>
            </a:r>
            <a:r>
              <a:rPr lang="en"/>
              <a:t> </a:t>
            </a:r>
            <a:endParaRPr/>
          </a:p>
        </p:txBody>
      </p:sp>
      <p:sp>
        <p:nvSpPr>
          <p:cNvPr id="99" name="Google Shape;99;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lt1"/>
                </a:solidFill>
              </a:rPr>
              <a:t>Contrary to what we might anticipate,</a:t>
            </a:r>
            <a:endParaRPr b="1">
              <a:solidFill>
                <a:schemeClr val="lt1"/>
              </a:solidFill>
            </a:endParaRPr>
          </a:p>
          <a:p>
            <a:pPr marL="0" lvl="0" indent="0" algn="l" rtl="0">
              <a:spcBef>
                <a:spcPts val="0"/>
              </a:spcBef>
              <a:spcAft>
                <a:spcPts val="0"/>
              </a:spcAft>
              <a:buNone/>
            </a:pPr>
            <a:r>
              <a:rPr lang="en" b="1">
                <a:solidFill>
                  <a:schemeClr val="lt1"/>
                </a:solidFill>
              </a:rPr>
              <a:t>Smoking has little to no role to play in </a:t>
            </a:r>
            <a:endParaRPr b="1">
              <a:solidFill>
                <a:schemeClr val="lt1"/>
              </a:solidFill>
            </a:endParaRPr>
          </a:p>
          <a:p>
            <a:pPr marL="0" lvl="0" indent="0" algn="l" rtl="0">
              <a:spcBef>
                <a:spcPts val="0"/>
              </a:spcBef>
              <a:spcAft>
                <a:spcPts val="0"/>
              </a:spcAft>
              <a:buNone/>
            </a:pPr>
            <a:r>
              <a:rPr lang="en" b="1">
                <a:solidFill>
                  <a:schemeClr val="lt1"/>
                </a:solidFill>
              </a:rPr>
              <a:t>affecting the risks of CHD.</a:t>
            </a:r>
            <a:endParaRPr b="1">
              <a:solidFill>
                <a:schemeClr val="lt1"/>
              </a:solidFill>
            </a:endParaRPr>
          </a:p>
          <a:p>
            <a:pPr marL="0" lvl="0" indent="0" algn="l" rtl="0">
              <a:spcBef>
                <a:spcPts val="0"/>
              </a:spcBef>
              <a:spcAft>
                <a:spcPts val="0"/>
              </a:spcAft>
              <a:buNone/>
            </a:pPr>
            <a:endParaRPr b="1">
              <a:solidFill>
                <a:schemeClr val="lt1"/>
              </a:solidFill>
            </a:endParaRPr>
          </a:p>
          <a:p>
            <a:pPr marL="0" lvl="0" indent="0" algn="l" rtl="0">
              <a:spcBef>
                <a:spcPts val="0"/>
              </a:spcBef>
              <a:spcAft>
                <a:spcPts val="0"/>
              </a:spcAft>
              <a:buNone/>
            </a:pPr>
            <a:r>
              <a:rPr lang="en" b="1">
                <a:solidFill>
                  <a:schemeClr val="lt1"/>
                </a:solidFill>
              </a:rPr>
              <a:t>Statistically, 10-year risk of CHD is</a:t>
            </a:r>
            <a:endParaRPr b="1">
              <a:solidFill>
                <a:schemeClr val="lt1"/>
              </a:solidFill>
            </a:endParaRPr>
          </a:p>
          <a:p>
            <a:pPr marL="0" lvl="0" indent="0" algn="l" rtl="0">
              <a:spcBef>
                <a:spcPts val="0"/>
              </a:spcBef>
              <a:spcAft>
                <a:spcPts val="0"/>
              </a:spcAft>
              <a:buNone/>
            </a:pPr>
            <a:r>
              <a:rPr lang="en" b="1">
                <a:solidFill>
                  <a:schemeClr val="lt1"/>
                </a:solidFill>
              </a:rPr>
              <a:t>not dependent on smoking with a 95%</a:t>
            </a:r>
            <a:endParaRPr b="1">
              <a:solidFill>
                <a:schemeClr val="lt1"/>
              </a:solidFill>
            </a:endParaRPr>
          </a:p>
          <a:p>
            <a:pPr marL="0" lvl="0" indent="0" algn="l" rtl="0">
              <a:spcBef>
                <a:spcPts val="0"/>
              </a:spcBef>
              <a:spcAft>
                <a:spcPts val="0"/>
              </a:spcAft>
              <a:buNone/>
            </a:pPr>
            <a:r>
              <a:rPr lang="en" b="1">
                <a:solidFill>
                  <a:schemeClr val="lt1"/>
                </a:solidFill>
              </a:rPr>
              <a:t>confidence.</a:t>
            </a:r>
            <a:endParaRPr b="1">
              <a:solidFill>
                <a:schemeClr val="lt1"/>
              </a:solidFill>
            </a:endParaRPr>
          </a:p>
        </p:txBody>
      </p:sp>
      <p:pic>
        <p:nvPicPr>
          <p:cNvPr id="100" name="Google Shape;100;p19"/>
          <p:cNvPicPr preferRelativeResize="0"/>
          <p:nvPr/>
        </p:nvPicPr>
        <p:blipFill>
          <a:blip r:embed="rId3">
            <a:alphaModFix/>
          </a:blip>
          <a:stretch>
            <a:fillRect/>
          </a:stretch>
        </p:blipFill>
        <p:spPr>
          <a:xfrm>
            <a:off x="4755475" y="1219200"/>
            <a:ext cx="3913025" cy="29260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Other Notable Observations :</a:t>
            </a:r>
            <a:endParaRPr b="1"/>
          </a:p>
        </p:txBody>
      </p:sp>
      <p:sp>
        <p:nvSpPr>
          <p:cNvPr id="106" name="Google Shape;106;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lt1"/>
              </a:buClr>
              <a:buSzPts val="1800"/>
              <a:buChar char="●"/>
            </a:pPr>
            <a:r>
              <a:rPr lang="en" b="1">
                <a:solidFill>
                  <a:schemeClr val="lt1"/>
                </a:solidFill>
              </a:rPr>
              <a:t>Patients who have a high blood pressure, </a:t>
            </a:r>
            <a:endParaRPr b="1">
              <a:solidFill>
                <a:schemeClr val="lt1"/>
              </a:solidFill>
            </a:endParaRPr>
          </a:p>
          <a:p>
            <a:pPr marL="457200" lvl="0" indent="0" algn="l" rtl="0">
              <a:spcBef>
                <a:spcPts val="0"/>
              </a:spcBef>
              <a:spcAft>
                <a:spcPts val="0"/>
              </a:spcAft>
              <a:buNone/>
            </a:pPr>
            <a:r>
              <a:rPr lang="en" b="1">
                <a:solidFill>
                  <a:schemeClr val="lt1"/>
                </a:solidFill>
              </a:rPr>
              <a:t>have a history of hypertension and have </a:t>
            </a:r>
            <a:endParaRPr b="1">
              <a:solidFill>
                <a:schemeClr val="lt1"/>
              </a:solidFill>
            </a:endParaRPr>
          </a:p>
          <a:p>
            <a:pPr marL="457200" lvl="0" indent="0" algn="l" rtl="0">
              <a:spcBef>
                <a:spcPts val="0"/>
              </a:spcBef>
              <a:spcAft>
                <a:spcPts val="0"/>
              </a:spcAft>
              <a:buNone/>
            </a:pPr>
            <a:r>
              <a:rPr lang="en" b="1">
                <a:solidFill>
                  <a:schemeClr val="lt1"/>
                </a:solidFill>
              </a:rPr>
              <a:t>been taking BP medication have </a:t>
            </a:r>
            <a:endParaRPr b="1">
              <a:solidFill>
                <a:schemeClr val="lt1"/>
              </a:solidFill>
            </a:endParaRPr>
          </a:p>
          <a:p>
            <a:pPr marL="457200" lvl="0" indent="0" algn="l" rtl="0">
              <a:spcBef>
                <a:spcPts val="0"/>
              </a:spcBef>
              <a:spcAft>
                <a:spcPts val="0"/>
              </a:spcAft>
              <a:buNone/>
            </a:pPr>
            <a:r>
              <a:rPr lang="en" b="1">
                <a:solidFill>
                  <a:schemeClr val="lt1"/>
                </a:solidFill>
              </a:rPr>
              <a:t>comparatively higher risk of CHD</a:t>
            </a:r>
            <a:endParaRPr b="1">
              <a:solidFill>
                <a:schemeClr val="lt1"/>
              </a:solidFill>
            </a:endParaRPr>
          </a:p>
        </p:txBody>
      </p:sp>
      <p:pic>
        <p:nvPicPr>
          <p:cNvPr id="107" name="Google Shape;107;p20"/>
          <p:cNvPicPr preferRelativeResize="0"/>
          <p:nvPr/>
        </p:nvPicPr>
        <p:blipFill>
          <a:blip r:embed="rId3">
            <a:alphaModFix/>
          </a:blip>
          <a:stretch>
            <a:fillRect/>
          </a:stretch>
        </p:blipFill>
        <p:spPr>
          <a:xfrm>
            <a:off x="5756637" y="604000"/>
            <a:ext cx="2714126" cy="1855950"/>
          </a:xfrm>
          <a:prstGeom prst="rect">
            <a:avLst/>
          </a:prstGeom>
          <a:noFill/>
          <a:ln w="38100" cap="flat" cmpd="sng">
            <a:solidFill>
              <a:schemeClr val="lt1"/>
            </a:solidFill>
            <a:prstDash val="solid"/>
            <a:round/>
            <a:headEnd type="none" w="sm" len="sm"/>
            <a:tailEnd type="none" w="sm" len="sm"/>
          </a:ln>
        </p:spPr>
      </p:pic>
      <p:pic>
        <p:nvPicPr>
          <p:cNvPr id="108" name="Google Shape;108;p20"/>
          <p:cNvPicPr preferRelativeResize="0"/>
          <p:nvPr/>
        </p:nvPicPr>
        <p:blipFill>
          <a:blip r:embed="rId4">
            <a:alphaModFix/>
          </a:blip>
          <a:stretch>
            <a:fillRect/>
          </a:stretch>
        </p:blipFill>
        <p:spPr>
          <a:xfrm>
            <a:off x="5756625" y="2683575"/>
            <a:ext cx="2714150" cy="1986025"/>
          </a:xfrm>
          <a:prstGeom prst="rect">
            <a:avLst/>
          </a:prstGeom>
          <a:noFill/>
          <a:ln w="38100" cap="flat" cmpd="sng">
            <a:solidFill>
              <a:schemeClr val="lt1"/>
            </a:solidFill>
            <a:prstDash val="solid"/>
            <a:round/>
            <a:headEnd type="none" w="sm" len="sm"/>
            <a:tailEnd type="none" w="sm" len="sm"/>
          </a:ln>
        </p:spPr>
      </p:pic>
      <p:pic>
        <p:nvPicPr>
          <p:cNvPr id="109" name="Google Shape;109;p20"/>
          <p:cNvPicPr preferRelativeResize="0"/>
          <p:nvPr/>
        </p:nvPicPr>
        <p:blipFill>
          <a:blip r:embed="rId5">
            <a:alphaModFix/>
          </a:blip>
          <a:stretch>
            <a:fillRect/>
          </a:stretch>
        </p:blipFill>
        <p:spPr>
          <a:xfrm>
            <a:off x="762825" y="2612200"/>
            <a:ext cx="3944600" cy="2057400"/>
          </a:xfrm>
          <a:prstGeom prst="rect">
            <a:avLst/>
          </a:prstGeom>
          <a:noFill/>
          <a:ln w="38100" cap="flat" cmpd="sng">
            <a:solidFill>
              <a:schemeClr val="lt1"/>
            </a:solidFill>
            <a:prstDash val="solid"/>
            <a:round/>
            <a:headEnd type="none" w="sm" len="sm"/>
            <a:tailEnd type="none" w="sm" len="sm"/>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Other Notable Observations :</a:t>
            </a:r>
            <a:endParaRPr/>
          </a:p>
        </p:txBody>
      </p:sp>
      <p:sp>
        <p:nvSpPr>
          <p:cNvPr id="115" name="Google Shape;115;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lt1"/>
              </a:buClr>
              <a:buSzPts val="1800"/>
              <a:buChar char="●"/>
            </a:pPr>
            <a:r>
              <a:rPr lang="en" b="1">
                <a:solidFill>
                  <a:schemeClr val="lt1"/>
                </a:solidFill>
              </a:rPr>
              <a:t>Similarly, patients with high cholesterol </a:t>
            </a:r>
            <a:endParaRPr b="1">
              <a:solidFill>
                <a:schemeClr val="lt1"/>
              </a:solidFill>
            </a:endParaRPr>
          </a:p>
          <a:p>
            <a:pPr marL="457200" lvl="0" indent="0" algn="l" rtl="0">
              <a:spcBef>
                <a:spcPts val="0"/>
              </a:spcBef>
              <a:spcAft>
                <a:spcPts val="0"/>
              </a:spcAft>
              <a:buNone/>
            </a:pPr>
            <a:r>
              <a:rPr lang="en" b="1">
                <a:solidFill>
                  <a:schemeClr val="lt1"/>
                </a:solidFill>
              </a:rPr>
              <a:t>and glucose levels (with diabetes) have</a:t>
            </a:r>
            <a:endParaRPr b="1">
              <a:solidFill>
                <a:schemeClr val="lt1"/>
              </a:solidFill>
            </a:endParaRPr>
          </a:p>
          <a:p>
            <a:pPr marL="457200" lvl="0" indent="0" algn="l" rtl="0">
              <a:spcBef>
                <a:spcPts val="0"/>
              </a:spcBef>
              <a:spcAft>
                <a:spcPts val="0"/>
              </a:spcAft>
              <a:buNone/>
            </a:pPr>
            <a:r>
              <a:rPr lang="en" b="1">
                <a:solidFill>
                  <a:schemeClr val="lt1"/>
                </a:solidFill>
              </a:rPr>
              <a:t>higher risk of having CHD.</a:t>
            </a:r>
            <a:endParaRPr b="1">
              <a:solidFill>
                <a:schemeClr val="lt1"/>
              </a:solidFill>
            </a:endParaRPr>
          </a:p>
        </p:txBody>
      </p:sp>
      <p:pic>
        <p:nvPicPr>
          <p:cNvPr id="116" name="Google Shape;116;p21"/>
          <p:cNvPicPr preferRelativeResize="0"/>
          <p:nvPr/>
        </p:nvPicPr>
        <p:blipFill>
          <a:blip r:embed="rId3">
            <a:alphaModFix/>
          </a:blip>
          <a:stretch>
            <a:fillRect/>
          </a:stretch>
        </p:blipFill>
        <p:spPr>
          <a:xfrm>
            <a:off x="998875" y="2627247"/>
            <a:ext cx="3250100" cy="2188975"/>
          </a:xfrm>
          <a:prstGeom prst="rect">
            <a:avLst/>
          </a:prstGeom>
          <a:noFill/>
          <a:ln w="38100" cap="flat" cmpd="sng">
            <a:solidFill>
              <a:schemeClr val="lt1"/>
            </a:solidFill>
            <a:prstDash val="solid"/>
            <a:round/>
            <a:headEnd type="none" w="sm" len="sm"/>
            <a:tailEnd type="none" w="sm" len="sm"/>
          </a:ln>
        </p:spPr>
      </p:pic>
      <p:pic>
        <p:nvPicPr>
          <p:cNvPr id="117" name="Google Shape;117;p21"/>
          <p:cNvPicPr preferRelativeResize="0"/>
          <p:nvPr/>
        </p:nvPicPr>
        <p:blipFill>
          <a:blip r:embed="rId4">
            <a:alphaModFix/>
          </a:blip>
          <a:stretch>
            <a:fillRect/>
          </a:stretch>
        </p:blipFill>
        <p:spPr>
          <a:xfrm>
            <a:off x="5433825" y="266122"/>
            <a:ext cx="3055025" cy="2057600"/>
          </a:xfrm>
          <a:prstGeom prst="rect">
            <a:avLst/>
          </a:prstGeom>
          <a:noFill/>
          <a:ln w="38100" cap="flat" cmpd="sng">
            <a:solidFill>
              <a:schemeClr val="lt1"/>
            </a:solidFill>
            <a:prstDash val="solid"/>
            <a:round/>
            <a:headEnd type="none" w="sm" len="sm"/>
            <a:tailEnd type="none" w="sm" len="sm"/>
          </a:ln>
        </p:spPr>
      </p:pic>
      <p:pic>
        <p:nvPicPr>
          <p:cNvPr id="118" name="Google Shape;118;p21"/>
          <p:cNvPicPr preferRelativeResize="0"/>
          <p:nvPr/>
        </p:nvPicPr>
        <p:blipFill>
          <a:blip r:embed="rId5">
            <a:alphaModFix/>
          </a:blip>
          <a:stretch>
            <a:fillRect/>
          </a:stretch>
        </p:blipFill>
        <p:spPr>
          <a:xfrm>
            <a:off x="5433825" y="2627250"/>
            <a:ext cx="3055025" cy="2188975"/>
          </a:xfrm>
          <a:prstGeom prst="rect">
            <a:avLst/>
          </a:prstGeom>
          <a:noFill/>
          <a:ln w="38100" cap="flat" cmpd="sng">
            <a:solidFill>
              <a:schemeClr val="lt1"/>
            </a:solidFill>
            <a:prstDash val="solid"/>
            <a:round/>
            <a:headEnd type="none" w="sm" len="sm"/>
            <a:tailEnd type="none" w="sm" len="sm"/>
          </a:ln>
        </p:spPr>
      </p:pic>
    </p:spTree>
  </p:cSld>
  <p:clrMapOvr>
    <a:masterClrMapping/>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816</Words>
  <Application>Microsoft Office PowerPoint</Application>
  <PresentationFormat>On-screen Show (16:9)</PresentationFormat>
  <Paragraphs>114</Paragraphs>
  <Slides>26</Slides>
  <Notes>26</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26</vt:i4>
      </vt:variant>
    </vt:vector>
  </HeadingPairs>
  <TitlesOfParts>
    <vt:vector size="28" baseType="lpstr">
      <vt:lpstr>Arial</vt:lpstr>
      <vt:lpstr>Simple Light</vt:lpstr>
      <vt:lpstr>Capstone Project - II Cardiovascular Risk Prediction  Team Members  Ritesh Rajurkar Bapu Bordekar </vt:lpstr>
      <vt:lpstr>Problem statement :</vt:lpstr>
      <vt:lpstr>Features Present in Dataset :</vt:lpstr>
      <vt:lpstr>Exploratory  Data Analysis</vt:lpstr>
      <vt:lpstr>Does age play any role ?</vt:lpstr>
      <vt:lpstr>Sex</vt:lpstr>
      <vt:lpstr>Smoking ? </vt:lpstr>
      <vt:lpstr>Other Notable Observations :</vt:lpstr>
      <vt:lpstr>Other Notable Observations :</vt:lpstr>
      <vt:lpstr>Data Cleaning &amp; Feature Selection</vt:lpstr>
      <vt:lpstr>Dealing with Nulls</vt:lpstr>
      <vt:lpstr>Dealing with outliers</vt:lpstr>
      <vt:lpstr>Feature Selection</vt:lpstr>
      <vt:lpstr>Final set of features :</vt:lpstr>
      <vt:lpstr>Train-Test Split</vt:lpstr>
      <vt:lpstr>Addressing Class imbalance</vt:lpstr>
      <vt:lpstr>Modeling and Results</vt:lpstr>
      <vt:lpstr>Using the training set, We trained five classifiers, i.e.,:</vt:lpstr>
      <vt:lpstr>PowerPoint Presentation</vt:lpstr>
      <vt:lpstr>After training each model and tuning their Hyper-parameters using Grid Search, We evaluated and compared their performance using the following metrics:</vt:lpstr>
      <vt:lpstr>Models Trained</vt:lpstr>
      <vt:lpstr>Confusion Matrix and Classification report of SVC</vt:lpstr>
      <vt:lpstr>ROC Curve</vt:lpstr>
      <vt:lpstr>Conclusion</vt:lpstr>
      <vt:lpstr>Challenges and future work</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II Cardiovascular Risk Prediction  Team Members  Ritesh Rajurkar Bapu Bordekar </dc:title>
  <cp:lastModifiedBy>Microsoft account</cp:lastModifiedBy>
  <cp:revision>1</cp:revision>
  <dcterms:modified xsi:type="dcterms:W3CDTF">2022-07-11T02:51:57Z</dcterms:modified>
</cp:coreProperties>
</file>