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a9e768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a9e768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a9e768a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a9e768a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a9e768a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a9e768a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7a9e768a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7a9e768a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7a9e768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7a9e768a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7a9e768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7a9e768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a9e768a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7a9e768a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1c8f42406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1c8f42406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1c3e6321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1c3e6321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a9e768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a9e768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a9e768aa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a9e768aa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a1c3e632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a1c3e632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1c3e632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1c3e632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1c8f42406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1c8f42406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a1c3e6321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a1c3e6321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1c8f4240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1c8f42406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7a9e768aa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7a9e768aa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7a9e768a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7a9e768a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a9e768aa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a9e768aa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a9e768aa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a9e768aa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c8f42406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c8f42406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c8f42406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c8f42406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II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3 : Email Campaign Effectiveness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Analysis of Categorical features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Email_Campaign_Type w.r.t. Email_Status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90% of the time Email gets read or acknowledged if Campaign_Type is 1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25" y="1880125"/>
            <a:ext cx="6946349" cy="3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Analysis of Categorical features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Time_Email_Sent_Catagory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Time Email Sent has no influence over Email_Status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50" y="1839850"/>
            <a:ext cx="6328126" cy="3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Analysis of Continuous features</a:t>
            </a:r>
            <a:endParaRPr b="1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Total_Past_Communications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As no. of past communication is increasing,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Email is less ignored.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600" y="1017725"/>
            <a:ext cx="4550010" cy="41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Analysis of Continuous features</a:t>
            </a:r>
            <a:endParaRPr b="1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Word_Count 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No one is interested in reading Emails that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are too long!!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00" y="969550"/>
            <a:ext cx="4216125" cy="41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1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Analysis of Continuous features</a:t>
            </a:r>
            <a:endParaRPr b="1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738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Outliers in different continuous features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5" y="1614825"/>
            <a:ext cx="8805299" cy="3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1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Analysis of Continuous features</a:t>
            </a:r>
            <a:endParaRPr b="1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738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Outliers in different continuous features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05" y="1196175"/>
            <a:ext cx="7326950" cy="38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Outlier Treatment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More than 5% of data in minority classes is outlier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774300"/>
            <a:ext cx="8420100" cy="3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551800" y="1221825"/>
            <a:ext cx="567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Combining Total_Images and Total_Links: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5325"/>
            <a:ext cx="4838774" cy="24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600" y="1857025"/>
            <a:ext cx="2847350" cy="23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311700" y="4611425"/>
            <a:ext cx="86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positive correlation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observed and hence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Links_Images = Total_Images + Total_Links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551800" y="1221825"/>
            <a:ext cx="567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	Multicollinearity Check: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380675" y="1990400"/>
            <a:ext cx="4418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Multicollinearity checked using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VIF Factor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?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 with high multicollinearity can adversely affect the model and removing highly correlated independent variables can help in reducing curse of dimensionality as well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observe that all numerical variables are within the threshold(i.e. 5).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50" y="2112950"/>
            <a:ext cx="3841350" cy="23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51800" y="1221825"/>
            <a:ext cx="567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	Understanding Feature Importance: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38" y="1668225"/>
            <a:ext cx="7862324" cy="3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0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7742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Imputing missing values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of categorical features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of Continuous features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Outlier treatment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target variable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Handling Imbalanced data.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Different Models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 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551800" y="1221825"/>
            <a:ext cx="567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	Understanding Feature Importance: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034600" y="1668225"/>
            <a:ext cx="73014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concept  used to understand feature importance is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Information Gain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explains  which feature has maximum impact in classification based on the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notion of Entropy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works well for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well as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graph we understand that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Total_Past_Communications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Email_Campaign_Type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importance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Time_Email_Sent_Category and Customer_Location are not important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hence we decide to drop the feature.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59350" y="1399225"/>
            <a:ext cx="86253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Numerical variables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were scaled using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MinMaxScaler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numerical features of the dataset do not have a certain range and they differ from each other.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were encoded using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method changes categorical data to a numerical format and enables you to group your categorical data without losing any information.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Understanding Target Variable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37150"/>
            <a:ext cx="3819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4512875" y="1537150"/>
            <a:ext cx="5675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target variable consists of 3 classes: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0 - ignored - 54941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1 - read - 11039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acknowledged - 2373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611425" y="2985600"/>
            <a:ext cx="5675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</a:t>
            </a:r>
            <a:r>
              <a:rPr lang="en-GB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highly imbalanced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Handling Imbalanced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5569500" y="1356875"/>
            <a:ext cx="33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5648375" y="1451550"/>
            <a:ext cx="29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43400" y="1333775"/>
            <a:ext cx="567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Undersampling Technique: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725" y="1451550"/>
            <a:ext cx="2060525" cy="13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012" y="3161100"/>
            <a:ext cx="2099950" cy="1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876950" y="2010100"/>
            <a:ext cx="567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Technique used was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UnderSampler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Created balanced data with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2373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records for each class.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876950" y="3161100"/>
            <a:ext cx="567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it didn’t work?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Created baseline models with undersampled data and it was observed that they underperformed primarily due to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loss of information.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Handling Imbalanced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5569500" y="1356875"/>
            <a:ext cx="33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5648375" y="1451550"/>
            <a:ext cx="29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0" y="1290713"/>
            <a:ext cx="567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    Oversampling Technique: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876950" y="2010100"/>
            <a:ext cx="567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Technique used was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Created balanced data with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54941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records for each class.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76" y="2855625"/>
            <a:ext cx="2731775" cy="1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55625"/>
            <a:ext cx="2662833" cy="17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Different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Evaluation Metrics: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F1_Score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6121700" y="1577750"/>
            <a:ext cx="27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27" y="2079200"/>
            <a:ext cx="6549925" cy="29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Different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	</a:t>
            </a: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ROC_AUC_Score</a:t>
            </a:r>
            <a:endParaRPr b="1"/>
          </a:p>
        </p:txBody>
      </p:sp>
      <p:sp>
        <p:nvSpPr>
          <p:cNvPr id="250" name="Google Shape;250;p38"/>
          <p:cNvSpPr txBox="1"/>
          <p:nvPr/>
        </p:nvSpPr>
        <p:spPr>
          <a:xfrm>
            <a:off x="6121700" y="1577750"/>
            <a:ext cx="27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75" y="1977938"/>
            <a:ext cx="6442475" cy="28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Winner Model</a:t>
            </a:r>
            <a:endParaRPr b="1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11700" y="1149375"/>
            <a:ext cx="8520600" cy="3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XGBoost: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Robust to outliers.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Supports regularization.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 well on small to medium dataset.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F1 score for train &amp; test set were 89% &amp; 81% respectively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49" y="2666050"/>
            <a:ext cx="4955751" cy="23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62975" y="6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134025" y="672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EDA, we observed that Email_Campaign_Type was the most important feature. If your Email_Campaign_Type was 1, there is a 90% likelihood of your Email to be read/acknowledged.</a:t>
            </a: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was observed that both Time_Email_Sent and Customer_Location were insignificant in determining the Email_status. The ratio of the Email_Status was same irrespective of the demographic location or the time frame the emails were sent on.</a:t>
            </a: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 the word_count increases beyond the 600 mark we see that there is a high possibility of that email being ignored. The ideal mark is 400-600. No one is interested in reading long emails !</a:t>
            </a: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modelling, it was observed that for imbalance handling Oversampling i.e. SMOTE worked way better than undersampling as the latter resulted in a lot of loss of information.</a:t>
            </a: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Based on the metrics, XGBoost Classifier worked the best giving a train score of 89% and test score of 81% for F1 score.</a:t>
            </a:r>
            <a:endParaRPr sz="12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1132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appropriate technique to handle the imbalance in data was quite challenging as it was a tradeoff b/w information loss vs risk of overfitting.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Overfitting was another major challenge during the modelling process.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what features are most important and what features to avoid was a difficult task.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 on missing value imputations and outlier treatment was quite challenging as well.</a:t>
            </a: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9730"/>
          <a:stretch/>
        </p:blipFill>
        <p:spPr>
          <a:xfrm>
            <a:off x="229500" y="794750"/>
            <a:ext cx="8685000" cy="43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01425" y="98850"/>
            <a:ext cx="709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Mail 1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-GB" b="1" dirty="0" smtClean="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" y="744575"/>
            <a:ext cx="8450150" cy="42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075" y="72525"/>
            <a:ext cx="659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Mail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40625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Most of the small to medium business owners are making effective use of Gmail-based Email marketing Strategies for offline targeting of converting their prospective customers into leads so that they stay with them in Business. 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</a:rPr>
              <a:t>The main objective is to create a machine learning model to characterize the mail and track the mail that is ignored; read; acknowledged by the reader.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594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dataset comprised of 12 features including the target variable </a:t>
            </a:r>
            <a:r>
              <a:rPr lang="en-GB" sz="14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Email_Status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GB" sz="14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 numerical variables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were :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Word_Count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Total_Past_Communications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Subject_Hotness_Score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Total_Links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Total_Images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GB" sz="14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 categorical variables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were: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Email_Type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Email_Source_Type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Customer_Location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Email_Campaign_Type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Time_Email_Sent_Catergory</a:t>
            </a:r>
            <a:endParaRPr sz="13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total no. of records in our dataset is 68353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AutoNum type="arabicPeriod"/>
            </a:pPr>
            <a:r>
              <a:rPr lang="en-GB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Null Value Imputation:</a:t>
            </a:r>
            <a:endParaRPr sz="1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50" y="1701475"/>
            <a:ext cx="3599174" cy="30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Imputing missing values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400">
                <a:solidFill>
                  <a:schemeClr val="lt1"/>
                </a:solidFill>
              </a:rPr>
              <a:t>Impute the missing values for </a:t>
            </a:r>
            <a:r>
              <a:rPr lang="en-GB" sz="1300">
                <a:solidFill>
                  <a:schemeClr val="lt1"/>
                </a:solidFill>
              </a:rPr>
              <a:t>Total_Past_Communication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400">
                <a:solidFill>
                  <a:schemeClr val="lt1"/>
                </a:solidFill>
              </a:rPr>
              <a:t>by the mean</a:t>
            </a:r>
            <a:endParaRPr sz="14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400">
                <a:solidFill>
                  <a:schemeClr val="lt1"/>
                </a:solidFill>
              </a:rPr>
              <a:t>Impute the missing values for </a:t>
            </a:r>
            <a:r>
              <a:rPr lang="en-GB" sz="1300">
                <a:solidFill>
                  <a:schemeClr val="lt1"/>
                </a:solidFill>
              </a:rPr>
              <a:t>Total_Links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400">
                <a:solidFill>
                  <a:schemeClr val="lt1"/>
                </a:solidFill>
              </a:rPr>
              <a:t>&amp; Total_Images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400">
                <a:solidFill>
                  <a:schemeClr val="lt1"/>
                </a:solidFill>
              </a:rPr>
              <a:t>by the mode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074375" y="1451550"/>
            <a:ext cx="10887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774600" y="1467325"/>
            <a:ext cx="3057600" cy="1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995500" y="1356875"/>
            <a:ext cx="2224500" cy="16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727275" y="1404200"/>
            <a:ext cx="32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150" y="1977375"/>
            <a:ext cx="2968901" cy="31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250" y="2070725"/>
            <a:ext cx="3057601" cy="30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31104"/>
            <a:ext cx="3057600" cy="311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Analysis of Categorical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b="1">
                <a:solidFill>
                  <a:schemeClr val="lt1"/>
                </a:solidFill>
              </a:rPr>
              <a:t>Customer_Location w.r.t Email_Status</a:t>
            </a:r>
            <a:endParaRPr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Inference: same ratio of Email_Status for different demographics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932375" y="1025550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75" y="1772700"/>
            <a:ext cx="7303751" cy="3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On-screen Show (16:9)</PresentationFormat>
  <Paragraphs>158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Montserrat</vt:lpstr>
      <vt:lpstr>Simple Light</vt:lpstr>
      <vt:lpstr>Capstone Project - II Team 3 : Email Campaign Effectiveness Prediction </vt:lpstr>
      <vt:lpstr>Content</vt:lpstr>
      <vt:lpstr>PowerPoint Presentation</vt:lpstr>
      <vt:lpstr>PowerPoint Presentation</vt:lpstr>
      <vt:lpstr>Problem Statement</vt:lpstr>
      <vt:lpstr>Data Summary</vt:lpstr>
      <vt:lpstr>Data Cleaning</vt:lpstr>
      <vt:lpstr>Imputing missing values</vt:lpstr>
      <vt:lpstr>Analysis of Categorical features</vt:lpstr>
      <vt:lpstr>Analysis of Categorical features</vt:lpstr>
      <vt:lpstr>Analysis of Categorical features</vt:lpstr>
      <vt:lpstr>Analysis of Continuous features</vt:lpstr>
      <vt:lpstr>Analysis of Continuous features</vt:lpstr>
      <vt:lpstr>Analysis of Continuous features</vt:lpstr>
      <vt:lpstr>Analysis of Continuous features</vt:lpstr>
      <vt:lpstr>Outlier Treatment</vt:lpstr>
      <vt:lpstr>Feature Engineering</vt:lpstr>
      <vt:lpstr>Feature Engineering</vt:lpstr>
      <vt:lpstr>Feature Engineering</vt:lpstr>
      <vt:lpstr>Feature Engineering</vt:lpstr>
      <vt:lpstr>Feature Engineering</vt:lpstr>
      <vt:lpstr>Understanding Target Variable</vt:lpstr>
      <vt:lpstr>Handling Imbalanced data</vt:lpstr>
      <vt:lpstr>Handling Imbalanced data</vt:lpstr>
      <vt:lpstr>Different Models</vt:lpstr>
      <vt:lpstr>Different Models</vt:lpstr>
      <vt:lpstr>Winner Model</vt:lpstr>
      <vt:lpstr>Conclusion</vt:lpstr>
      <vt:lpstr>Challenges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II Team 3 : Email Campaign Effectiveness Prediction </dc:title>
  <cp:lastModifiedBy>MSI</cp:lastModifiedBy>
  <cp:revision>1</cp:revision>
  <dcterms:modified xsi:type="dcterms:W3CDTF">2022-08-18T11:35:49Z</dcterms:modified>
</cp:coreProperties>
</file>