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ppt/media/image5.jpg" ContentType="image/jpeg"/>
  <Override PartName="/ppt/media/image8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11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TF-IDF</c:v>
                </c:pt>
                <c:pt idx="1">
                  <c:v>Word Embedding</c:v>
                </c:pt>
                <c:pt idx="2">
                  <c:v>Document Embedding</c:v>
                </c:pt>
                <c:pt idx="3">
                  <c:v>Contextual Embedding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</c:v>
                </c:pt>
                <c:pt idx="1">
                  <c:v>88</c:v>
                </c:pt>
                <c:pt idx="2">
                  <c:v>68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91-4E4A-A209-7CB409ED51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85637087"/>
        <c:axId val="885601311"/>
      </c:barChart>
      <c:catAx>
        <c:axId val="885637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601311"/>
        <c:crosses val="autoZero"/>
        <c:auto val="1"/>
        <c:lblAlgn val="ctr"/>
        <c:lblOffset val="100"/>
        <c:noMultiLvlLbl val="0"/>
      </c:catAx>
      <c:valAx>
        <c:axId val="88560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637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Sequential Dense</c:v>
                </c:pt>
                <c:pt idx="1">
                  <c:v>Sequential LSTM</c:v>
                </c:pt>
                <c:pt idx="2">
                  <c:v>Sequential SimpleRNN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88</c:v>
                </c:pt>
                <c:pt idx="1">
                  <c:v>87</c:v>
                </c:pt>
                <c:pt idx="2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3E-48E5-B9F1-5EE33A5B3A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85637087"/>
        <c:axId val="885601311"/>
      </c:barChart>
      <c:catAx>
        <c:axId val="885637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601311"/>
        <c:crosses val="autoZero"/>
        <c:auto val="1"/>
        <c:lblAlgn val="ctr"/>
        <c:lblOffset val="100"/>
        <c:noMultiLvlLbl val="0"/>
      </c:catAx>
      <c:valAx>
        <c:axId val="88560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637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2DF0-7015-42A9-B806-E4EFE24F4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BD206-A270-452F-AC81-4A1FEC834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886DA-B667-4FDE-BFD9-87F17F78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078-B5DA-41E6-9D54-95079C3FDAEA}" type="datetimeFigureOut">
              <a:rPr lang="en-PH" smtClean="0"/>
              <a:t>29 Jan 2023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D24D-7A57-40A5-A189-BD7DD73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1CD31-CC58-4A9A-A7AA-9176DDFB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11C-9CCC-4281-A0A3-CFC243B8BDAE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5026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9F44-E018-4460-B4A3-8919E958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34092-90F9-4A47-A69F-D31C35803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75DCC-FB52-4FF6-9C56-6FBCB9BF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078-B5DA-41E6-9D54-95079C3FDAEA}" type="datetimeFigureOut">
              <a:rPr lang="en-PH" smtClean="0"/>
              <a:t>29 Jan 2023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7A5B-B0BF-4963-AE22-FE55B6E4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E9C99-D412-4A75-92D2-26C28109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11C-9CCC-4281-A0A3-CFC243B8BDAE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7214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5E859-8AE7-4133-A068-FB7D5D16F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70BAD-1AE6-499A-85D1-015045D0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E3039-D8F3-469B-AF5D-0184DA68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078-B5DA-41E6-9D54-95079C3FDAEA}" type="datetimeFigureOut">
              <a:rPr lang="en-PH" smtClean="0"/>
              <a:t>29 Jan 2023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8F70-2BDC-46C1-B78F-4BD54F14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2F56-DD7A-4C66-B239-78086D80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11C-9CCC-4281-A0A3-CFC243B8BDAE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0178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3041-EC24-46A6-983A-DBE9A6AF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DAAC2-419D-4F8E-85F4-93458441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72AE-EC28-47F9-9947-91B7A153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078-B5DA-41E6-9D54-95079C3FDAEA}" type="datetimeFigureOut">
              <a:rPr lang="en-PH" smtClean="0"/>
              <a:t>29 Jan 2023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F845-95AC-455B-B1E7-A9707DE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262B-BB77-4725-B5C7-804CEB3A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11C-9CCC-4281-A0A3-CFC243B8BDAE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2213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BFC1-33D8-46F2-90A9-305A8318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7D310-34F6-4975-8AE4-DAC5F97EB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9F4A-5539-4178-B9CD-EEAE3797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078-B5DA-41E6-9D54-95079C3FDAEA}" type="datetimeFigureOut">
              <a:rPr lang="en-PH" smtClean="0"/>
              <a:t>29 Jan 2023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0CD05-F91B-4F2E-A9F0-46858F5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61CA2-AFB1-46EB-B389-AA439AF7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11C-9CCC-4281-A0A3-CFC243B8BDAE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3333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40A2-1D5F-40BD-A69A-3385583E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FB57-7D55-4629-9BF9-7AD063A13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A36AB-DE77-44DF-B2C4-ADDF1C248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EC596-E245-47AF-A254-6C81F6F3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078-B5DA-41E6-9D54-95079C3FDAEA}" type="datetimeFigureOut">
              <a:rPr lang="en-PH" smtClean="0"/>
              <a:t>29 Jan 2023</a:t>
            </a:fld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D7F73-CAC3-461A-B739-DB0BDBBE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9A5F3-B082-42C5-A238-23C8DAFC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11C-9CCC-4281-A0A3-CFC243B8BDAE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6740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3B4D-6FF2-41BF-B498-066D39CB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96D82-EAFA-4E20-8986-EC05DA9D8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8F9AE-BC04-4A60-A88A-99A5A328B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EE3C0-582B-42DC-B94E-F57C9E1B8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2CBF5-8ADE-443F-A8CA-6E2023DD3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848DE-547C-414F-9B48-DF8EC8C7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078-B5DA-41E6-9D54-95079C3FDAEA}" type="datetimeFigureOut">
              <a:rPr lang="en-PH" smtClean="0"/>
              <a:t>29 Jan 2023</a:t>
            </a:fld>
            <a:endParaRPr lang="en-PH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CD3D6-1A8E-427B-822F-EF3CA286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3C790-F24F-4278-9F25-61055ECC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11C-9CCC-4281-A0A3-CFC243B8BDAE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4592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CB86-55EE-40A5-8F1B-82E66C54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CBA3B-5DF2-424A-A7C2-6ADE8A21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078-B5DA-41E6-9D54-95079C3FDAEA}" type="datetimeFigureOut">
              <a:rPr lang="en-PH" smtClean="0"/>
              <a:t>29 Jan 2023</a:t>
            </a:fld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A9E50-1429-431C-B420-A34567ED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278C8-739B-4DBC-9176-122BE5B0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11C-9CCC-4281-A0A3-CFC243B8BDAE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374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B1614-0954-4DA6-9742-9BE85AEF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078-B5DA-41E6-9D54-95079C3FDAEA}" type="datetimeFigureOut">
              <a:rPr lang="en-PH" smtClean="0"/>
              <a:t>29 Jan 2023</a:t>
            </a:fld>
            <a:endParaRPr lang="en-P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94233-F09A-4753-9560-D1F4FB80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58C4E-D938-4414-8A2C-D3EC8FB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11C-9CCC-4281-A0A3-CFC243B8BDAE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5023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8943-0FA6-4439-A0F9-187CAA89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FD1D-123E-4216-A2AD-180713FE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F7AE9-BB0A-402D-8BEA-2B142007F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E0464-F78D-4F16-9817-4CE9EF85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078-B5DA-41E6-9D54-95079C3FDAEA}" type="datetimeFigureOut">
              <a:rPr lang="en-PH" smtClean="0"/>
              <a:t>29 Jan 2023</a:t>
            </a:fld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5C3C6-3717-421B-A82B-9C2D1025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080FA-D7DF-4380-B526-5527648E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11C-9CCC-4281-A0A3-CFC243B8BDAE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7218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50DE-51A5-491C-B2F3-FC62E47F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C31FE-D52B-4759-B26E-268FCF7B4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B8DB9-34D8-4652-A67D-6930005EF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B0B97-E7E7-44AC-8586-749FE2F5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078-B5DA-41E6-9D54-95079C3FDAEA}" type="datetimeFigureOut">
              <a:rPr lang="en-PH" smtClean="0"/>
              <a:t>29 Jan 2023</a:t>
            </a:fld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28A9D-023C-4D3D-BA75-7EB7D787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022C2-2A09-4580-9F2F-183C7230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E11C-9CCC-4281-A0A3-CFC243B8BDAE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070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4D116-6376-4BC1-82AD-7BCFB46B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D630-9D88-4712-9532-1D72FDBA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1FA64-0BE2-4441-8ADD-71FC2A6DF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7D078-B5DA-41E6-9D54-95079C3FDAEA}" type="datetimeFigureOut">
              <a:rPr lang="en-PH" smtClean="0"/>
              <a:t>29 Jan 2023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A37EF-1005-44B6-854A-93CA57867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5A55A-A7B8-4556-A437-916900EFB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CE11C-9CCC-4281-A0A3-CFC243B8BDAE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2777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crowdflower/twitter-airline-sentiment" TargetMode="External"/><Relationship Id="rId5" Type="http://schemas.openxmlformats.org/officeDocument/2006/relationships/hyperlink" Target="https://www.kaggle.com/datasets/neelgajare/all-narendra-modi-tweets-2022-updated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89747E-251D-490E-8890-316601F29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0457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sz="3600" b="1" dirty="0">
              <a:solidFill>
                <a:schemeClr val="bg2">
                  <a:lumMod val="90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3600" b="1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Sentiment Analysis Project</a:t>
            </a:r>
          </a:p>
          <a:p>
            <a:r>
              <a:rPr lang="en-US" sz="3600" b="1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Revalida Group 5</a:t>
            </a:r>
            <a:endParaRPr lang="en-PH" sz="3600" b="1" dirty="0">
              <a:solidFill>
                <a:schemeClr val="bg2">
                  <a:lumMod val="90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62CECE-17E6-4A1B-A567-2FD3092CB0ED}"/>
              </a:ext>
            </a:extLst>
          </p:cNvPr>
          <p:cNvGrpSpPr/>
          <p:nvPr/>
        </p:nvGrpSpPr>
        <p:grpSpPr>
          <a:xfrm>
            <a:off x="2692867" y="843064"/>
            <a:ext cx="6979640" cy="2867393"/>
            <a:chOff x="2692867" y="843064"/>
            <a:chExt cx="6979640" cy="28673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693BFC-B209-42AE-B3B6-621628F0C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595" y="843064"/>
              <a:ext cx="5120810" cy="286739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D56A9D-3B2E-4F2B-9162-C6FBB5420658}"/>
                </a:ext>
              </a:extLst>
            </p:cNvPr>
            <p:cNvCxnSpPr/>
            <p:nvPr/>
          </p:nvCxnSpPr>
          <p:spPr>
            <a:xfrm>
              <a:off x="2692867" y="3591552"/>
              <a:ext cx="6979640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0F90955-690C-4F69-A84C-598727E5BFA5}"/>
                </a:ext>
              </a:extLst>
            </p:cNvPr>
            <p:cNvCxnSpPr/>
            <p:nvPr/>
          </p:nvCxnSpPr>
          <p:spPr>
            <a:xfrm>
              <a:off x="2692867" y="3519972"/>
              <a:ext cx="6979640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603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980AB40-17CC-4C1C-B5CB-120E4712FCF4}"/>
              </a:ext>
            </a:extLst>
          </p:cNvPr>
          <p:cNvGrpSpPr/>
          <p:nvPr/>
        </p:nvGrpSpPr>
        <p:grpSpPr>
          <a:xfrm>
            <a:off x="250885" y="99988"/>
            <a:ext cx="1737305" cy="699420"/>
            <a:chOff x="2372320" y="652578"/>
            <a:chExt cx="7300187" cy="2938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A846AD-B322-4AF4-B96A-9301B29B3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320" y="652578"/>
              <a:ext cx="5120810" cy="2867393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5463C66-BCAE-446E-A075-8BB8E3C1EC1C}"/>
                </a:ext>
              </a:extLst>
            </p:cNvPr>
            <p:cNvCxnSpPr/>
            <p:nvPr/>
          </p:nvCxnSpPr>
          <p:spPr>
            <a:xfrm>
              <a:off x="2692867" y="3591552"/>
              <a:ext cx="6979640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0EC3338-713F-4FB1-8C7A-428554EBE701}"/>
                </a:ext>
              </a:extLst>
            </p:cNvPr>
            <p:cNvCxnSpPr/>
            <p:nvPr/>
          </p:nvCxnSpPr>
          <p:spPr>
            <a:xfrm>
              <a:off x="2692867" y="3519972"/>
              <a:ext cx="6979640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225EC530-4F57-4EFF-A7DF-796E5FECD9E2}"/>
              </a:ext>
            </a:extLst>
          </p:cNvPr>
          <p:cNvSpPr txBox="1">
            <a:spLocks/>
          </p:cNvSpPr>
          <p:nvPr/>
        </p:nvSpPr>
        <p:spPr>
          <a:xfrm>
            <a:off x="838200" y="885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Dataset Used</a:t>
            </a:r>
            <a:endParaRPr lang="en-PH" sz="4000" u="sng" dirty="0">
              <a:solidFill>
                <a:schemeClr val="bg2">
                  <a:lumMod val="9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8A4411-1924-4D98-AFF8-2C1A9F30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4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We use a combination of 2 Twitter Datasets from Kaggle.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These provides us a more diverse approach on our Modeling</a:t>
            </a:r>
          </a:p>
          <a:p>
            <a:pPr marL="0" indent="0">
              <a:buNone/>
            </a:pPr>
            <a:endParaRPr lang="en-PH" dirty="0">
              <a:solidFill>
                <a:schemeClr val="bg2">
                  <a:lumMod val="9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2B14C-F3A9-4145-8895-99BFAE429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54" y="3226594"/>
            <a:ext cx="3349004" cy="19240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DAE242-FD56-42DE-9935-491064BC8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5" y="3237123"/>
            <a:ext cx="3349005" cy="19240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970B47-394D-4847-A668-6712C9DA5348}"/>
              </a:ext>
            </a:extLst>
          </p:cNvPr>
          <p:cNvSpPr txBox="1"/>
          <p:nvPr/>
        </p:nvSpPr>
        <p:spPr>
          <a:xfrm>
            <a:off x="2320983" y="5294471"/>
            <a:ext cx="24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Narendra Modi Tweets</a:t>
            </a:r>
            <a:endParaRPr lang="en-PH" dirty="0">
              <a:solidFill>
                <a:schemeClr val="bg2">
                  <a:lumMod val="9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F23E3-BA64-4054-9068-EF4043BD6387}"/>
              </a:ext>
            </a:extLst>
          </p:cNvPr>
          <p:cNvSpPr txBox="1"/>
          <p:nvPr/>
        </p:nvSpPr>
        <p:spPr>
          <a:xfrm>
            <a:off x="6975572" y="5294471"/>
            <a:ext cx="294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Twitter US Airline Sentiment</a:t>
            </a:r>
            <a:endParaRPr lang="en-PH" dirty="0">
              <a:solidFill>
                <a:schemeClr val="bg2">
                  <a:lumMod val="9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63ADF7-2E5D-48D7-8B2E-22C61C679CB4}"/>
              </a:ext>
            </a:extLst>
          </p:cNvPr>
          <p:cNvSpPr txBox="1"/>
          <p:nvPr/>
        </p:nvSpPr>
        <p:spPr>
          <a:xfrm>
            <a:off x="1691079" y="5886240"/>
            <a:ext cx="653018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Sources:</a:t>
            </a:r>
          </a:p>
          <a:p>
            <a:r>
              <a:rPr lang="en-PH" sz="1400" dirty="0">
                <a:solidFill>
                  <a:schemeClr val="bg2">
                    <a:lumMod val="9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https://www.kaggle.com/datasets/neelgajare/all-narendra-modi-tweets-2022-updated</a:t>
            </a:r>
            <a:endParaRPr lang="en-PH" sz="14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PH" sz="1400" dirty="0">
                <a:solidFill>
                  <a:schemeClr val="bg2">
                    <a:lumMod val="9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https://www.kaggle.com/datasets/crowdflower/twitter-airline-sentiment</a:t>
            </a:r>
            <a:endParaRPr lang="en-PH" sz="1400" dirty="0">
              <a:solidFill>
                <a:schemeClr val="bg2">
                  <a:lumMod val="90000"/>
                </a:schemeClr>
              </a:solidFill>
            </a:endParaRPr>
          </a:p>
          <a:p>
            <a:endParaRPr lang="en-PH" sz="1400" dirty="0">
              <a:solidFill>
                <a:schemeClr val="bg2">
                  <a:lumMod val="90000"/>
                </a:schemeClr>
              </a:solidFill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7642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496B1084-A701-404C-87DE-4D0319F18E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758723"/>
              </p:ext>
            </p:extLst>
          </p:nvPr>
        </p:nvGraphicFramePr>
        <p:xfrm>
          <a:off x="5833750" y="441180"/>
          <a:ext cx="5788405" cy="3719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1D11-0967-49C8-82CD-F1884B477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91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 the vectorizer, we use: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bg2">
                    <a:lumMod val="90000"/>
                  </a:schemeClr>
                </a:solidFill>
              </a:rPr>
              <a:t>          TF-IDF Vectorizer</a:t>
            </a:r>
            <a:endParaRPr lang="en-PH" sz="3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F2000D-A5A2-4F79-98A5-5114E3853954}"/>
              </a:ext>
            </a:extLst>
          </p:cNvPr>
          <p:cNvGrpSpPr/>
          <p:nvPr/>
        </p:nvGrpSpPr>
        <p:grpSpPr>
          <a:xfrm>
            <a:off x="250885" y="99988"/>
            <a:ext cx="1737305" cy="699420"/>
            <a:chOff x="2372320" y="652578"/>
            <a:chExt cx="7300187" cy="2938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1ED4C5-56D9-4E39-AB29-CAF8E87EA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320" y="652578"/>
              <a:ext cx="5120810" cy="2867393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9F7BC0-4A37-45B7-943F-0CC5820AD23A}"/>
                </a:ext>
              </a:extLst>
            </p:cNvPr>
            <p:cNvCxnSpPr/>
            <p:nvPr/>
          </p:nvCxnSpPr>
          <p:spPr>
            <a:xfrm>
              <a:off x="2692867" y="3591552"/>
              <a:ext cx="6979640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9BCEE1-B05F-4302-B5B6-E7C0556DF3C8}"/>
                </a:ext>
              </a:extLst>
            </p:cNvPr>
            <p:cNvCxnSpPr/>
            <p:nvPr/>
          </p:nvCxnSpPr>
          <p:spPr>
            <a:xfrm>
              <a:off x="2692867" y="3519972"/>
              <a:ext cx="6979640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4499CC7-5A3C-47BF-88AE-94CA14CDC2D2}"/>
              </a:ext>
            </a:extLst>
          </p:cNvPr>
          <p:cNvSpPr txBox="1">
            <a:spLocks/>
          </p:cNvSpPr>
          <p:nvPr/>
        </p:nvSpPr>
        <p:spPr>
          <a:xfrm>
            <a:off x="838200" y="885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Deep Learning Model</a:t>
            </a:r>
            <a:endParaRPr lang="en-PH" sz="4000" u="sng" dirty="0">
              <a:solidFill>
                <a:schemeClr val="bg2">
                  <a:lumMod val="90000"/>
                </a:scheme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79FB5D7-B1D4-26E6-C817-0C1E6079F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33107"/>
              </p:ext>
            </p:extLst>
          </p:nvPr>
        </p:nvGraphicFramePr>
        <p:xfrm>
          <a:off x="1663558" y="4420411"/>
          <a:ext cx="7803669" cy="18542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822962923"/>
                    </a:ext>
                  </a:extLst>
                </a:gridCol>
                <a:gridCol w="1958009">
                  <a:extLst>
                    <a:ext uri="{9D8B030D-6E8A-4147-A177-3AD203B41FA5}">
                      <a16:colId xmlns:a16="http://schemas.microsoft.com/office/drawing/2014/main" val="2169421187"/>
                    </a:ext>
                  </a:extLst>
                </a:gridCol>
                <a:gridCol w="3534260">
                  <a:extLst>
                    <a:ext uri="{9D8B030D-6E8A-4147-A177-3AD203B41FA5}">
                      <a16:colId xmlns:a16="http://schemas.microsoft.com/office/drawing/2014/main" val="2031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Vectorizer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71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TF-IDF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TF-IDF Vectorizer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Sequential (Dense)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48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Word Embedding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Glove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Sequential (LSTM)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Document Embedding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Word2Vec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Sequential (Simple RNN)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30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Contextual Embedding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DistilBertTokenizer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DistilBertForSequenceClassification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39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10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1D11-0967-49C8-82CD-F1884B477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91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 Final Model, we use: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bg2">
                    <a:lumMod val="90000"/>
                  </a:schemeClr>
                </a:solidFill>
              </a:rPr>
              <a:t>        Keras Sequential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2">
                    <a:lumMod val="90000"/>
                  </a:schemeClr>
                </a:solidFill>
              </a:rPr>
              <a:t>            Dense Layer</a:t>
            </a:r>
            <a:endParaRPr lang="en-PH" sz="3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F2000D-A5A2-4F79-98A5-5114E3853954}"/>
              </a:ext>
            </a:extLst>
          </p:cNvPr>
          <p:cNvGrpSpPr/>
          <p:nvPr/>
        </p:nvGrpSpPr>
        <p:grpSpPr>
          <a:xfrm>
            <a:off x="250885" y="99988"/>
            <a:ext cx="1737305" cy="699420"/>
            <a:chOff x="2372320" y="652578"/>
            <a:chExt cx="7300187" cy="2938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1ED4C5-56D9-4E39-AB29-CAF8E87EA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320" y="652578"/>
              <a:ext cx="5120810" cy="2867393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9F7BC0-4A37-45B7-943F-0CC5820AD23A}"/>
                </a:ext>
              </a:extLst>
            </p:cNvPr>
            <p:cNvCxnSpPr/>
            <p:nvPr/>
          </p:nvCxnSpPr>
          <p:spPr>
            <a:xfrm>
              <a:off x="2692867" y="3591552"/>
              <a:ext cx="6979640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9BCEE1-B05F-4302-B5B6-E7C0556DF3C8}"/>
                </a:ext>
              </a:extLst>
            </p:cNvPr>
            <p:cNvCxnSpPr/>
            <p:nvPr/>
          </p:nvCxnSpPr>
          <p:spPr>
            <a:xfrm>
              <a:off x="2692867" y="3519972"/>
              <a:ext cx="6979640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4499CC7-5A3C-47BF-88AE-94CA14CDC2D2}"/>
              </a:ext>
            </a:extLst>
          </p:cNvPr>
          <p:cNvSpPr txBox="1">
            <a:spLocks/>
          </p:cNvSpPr>
          <p:nvPr/>
        </p:nvSpPr>
        <p:spPr>
          <a:xfrm>
            <a:off x="838200" y="885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Deep Learning Model</a:t>
            </a:r>
            <a:endParaRPr lang="en-PH" sz="4000" u="sng" dirty="0">
              <a:solidFill>
                <a:schemeClr val="bg2">
                  <a:lumMod val="90000"/>
                </a:scheme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CF355FE5-C6F7-4237-B236-837D04B45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27753"/>
              </p:ext>
            </p:extLst>
          </p:nvPr>
        </p:nvGraphicFramePr>
        <p:xfrm>
          <a:off x="5565396" y="1998188"/>
          <a:ext cx="5788404" cy="3719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976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5FBB-9EA8-4DD7-8922-1ED5D340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Here’s how             works</a:t>
            </a:r>
            <a:endParaRPr lang="en-PH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13F61-C36C-4E75-ACB7-A726C331C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036986"/>
            <a:ext cx="1400175" cy="78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8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5FBB-9EA8-4DD7-8922-1ED5D340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Thank You!</a:t>
            </a:r>
            <a:endParaRPr lang="en-PH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4AA7F7-E430-40B0-AB38-36411CFCA85E}"/>
              </a:ext>
            </a:extLst>
          </p:cNvPr>
          <p:cNvGrpSpPr/>
          <p:nvPr/>
        </p:nvGrpSpPr>
        <p:grpSpPr>
          <a:xfrm>
            <a:off x="250885" y="99988"/>
            <a:ext cx="1737305" cy="699420"/>
            <a:chOff x="2372320" y="652578"/>
            <a:chExt cx="7300187" cy="2938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313F61-C36C-4E75-ACB7-A726C331C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320" y="652578"/>
              <a:ext cx="5120810" cy="2867393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0765114-6F7B-402F-9F77-663E2BD8B070}"/>
                </a:ext>
              </a:extLst>
            </p:cNvPr>
            <p:cNvCxnSpPr/>
            <p:nvPr/>
          </p:nvCxnSpPr>
          <p:spPr>
            <a:xfrm>
              <a:off x="2692867" y="3591552"/>
              <a:ext cx="6979640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961AC1-607B-4C09-892D-BE564FE1C845}"/>
                </a:ext>
              </a:extLst>
            </p:cNvPr>
            <p:cNvCxnSpPr/>
            <p:nvPr/>
          </p:nvCxnSpPr>
          <p:spPr>
            <a:xfrm>
              <a:off x="2692867" y="3519972"/>
              <a:ext cx="6979640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373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9FAA-B7CF-4A56-8177-563DAE6B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52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Meet the Developers</a:t>
            </a:r>
            <a:endParaRPr lang="en-PH" sz="4000" u="sng" dirty="0">
              <a:solidFill>
                <a:schemeClr val="bg2">
                  <a:lumMod val="90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FB718F-981D-499B-99F0-170778CC4B50}"/>
              </a:ext>
            </a:extLst>
          </p:cNvPr>
          <p:cNvGrpSpPr/>
          <p:nvPr/>
        </p:nvGrpSpPr>
        <p:grpSpPr>
          <a:xfrm>
            <a:off x="250885" y="99988"/>
            <a:ext cx="1737305" cy="699420"/>
            <a:chOff x="2372320" y="652578"/>
            <a:chExt cx="7300187" cy="2938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BC41B1-94E7-4760-A6B2-BCAB908F0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320" y="652578"/>
              <a:ext cx="5120810" cy="2867393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4EFB1E-80B4-4823-BC60-81875D5528ED}"/>
                </a:ext>
              </a:extLst>
            </p:cNvPr>
            <p:cNvCxnSpPr/>
            <p:nvPr/>
          </p:nvCxnSpPr>
          <p:spPr>
            <a:xfrm>
              <a:off x="2692867" y="3591552"/>
              <a:ext cx="6979640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BD711AF-F73D-4021-B380-64EE0277BD81}"/>
                </a:ext>
              </a:extLst>
            </p:cNvPr>
            <p:cNvCxnSpPr/>
            <p:nvPr/>
          </p:nvCxnSpPr>
          <p:spPr>
            <a:xfrm>
              <a:off x="2692867" y="3519972"/>
              <a:ext cx="6979640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F5A0E8-5DD9-48C0-AA05-C344E3E0AC45}"/>
              </a:ext>
            </a:extLst>
          </p:cNvPr>
          <p:cNvGrpSpPr/>
          <p:nvPr/>
        </p:nvGrpSpPr>
        <p:grpSpPr>
          <a:xfrm>
            <a:off x="6207990" y="2288309"/>
            <a:ext cx="2531696" cy="2593027"/>
            <a:chOff x="6207990" y="2288309"/>
            <a:chExt cx="2531696" cy="259302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0935AED-D46A-4566-B378-CBCC0F168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7990" y="2288309"/>
              <a:ext cx="2161606" cy="228138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DBFC9F-FC6B-4BEF-BE64-2B3A051BD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6221" y="4006770"/>
              <a:ext cx="943465" cy="87456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769A14F-04F2-4994-9579-F0E3DE115728}"/>
              </a:ext>
            </a:extLst>
          </p:cNvPr>
          <p:cNvGrpSpPr/>
          <p:nvPr/>
        </p:nvGrpSpPr>
        <p:grpSpPr>
          <a:xfrm>
            <a:off x="8931565" y="2288309"/>
            <a:ext cx="2501474" cy="2590718"/>
            <a:chOff x="8931565" y="2288309"/>
            <a:chExt cx="2501474" cy="259071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B75906-568A-4F38-ACF3-B8173A6CB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1565" y="2288309"/>
              <a:ext cx="2161606" cy="228138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22B74BB-1375-4280-8F5C-B5D9F0330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574" y="4004461"/>
              <a:ext cx="943465" cy="87456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B0B407-80DB-4D9E-BD41-7435B10EB8CE}"/>
              </a:ext>
            </a:extLst>
          </p:cNvPr>
          <p:cNvGrpSpPr/>
          <p:nvPr/>
        </p:nvGrpSpPr>
        <p:grpSpPr>
          <a:xfrm>
            <a:off x="3523095" y="2288309"/>
            <a:ext cx="2493016" cy="2590718"/>
            <a:chOff x="3523095" y="2288309"/>
            <a:chExt cx="2493016" cy="259071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32A87AD-7A43-476B-B146-F9623F4BF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095" y="2288309"/>
              <a:ext cx="2161606" cy="228138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CBB610-9B14-4AD2-AB38-DD7926D1F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2645" y="3960454"/>
              <a:ext cx="943466" cy="91857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408003-2FBE-4E68-98DD-B1EE769A7B38}"/>
              </a:ext>
            </a:extLst>
          </p:cNvPr>
          <p:cNvGrpSpPr/>
          <p:nvPr/>
        </p:nvGrpSpPr>
        <p:grpSpPr>
          <a:xfrm>
            <a:off x="838200" y="2288309"/>
            <a:ext cx="2498370" cy="2588409"/>
            <a:chOff x="838200" y="2288309"/>
            <a:chExt cx="2498370" cy="25884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CA5528-9DF0-47D1-B704-817FB9F6C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288309"/>
              <a:ext cx="2161606" cy="228138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35117EA-A8F9-4BC7-9560-5A5A44C2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104" y="3958145"/>
              <a:ext cx="943466" cy="918573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38740EB-BC8B-478D-862E-E6657F51A972}"/>
              </a:ext>
            </a:extLst>
          </p:cNvPr>
          <p:cNvSpPr txBox="1"/>
          <p:nvPr/>
        </p:nvSpPr>
        <p:spPr>
          <a:xfrm>
            <a:off x="650065" y="5083796"/>
            <a:ext cx="2537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John Adrian De Guzman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  <a:latin typeface="Candara" panose="020E0502030303020204" pitchFamily="34" charset="0"/>
              </a:rPr>
              <a:t>Machine Learning Engineer</a:t>
            </a:r>
            <a:endParaRPr lang="en-PH" sz="14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9B23A1-B4AF-4FE3-AAAF-548F287CEF75}"/>
              </a:ext>
            </a:extLst>
          </p:cNvPr>
          <p:cNvSpPr txBox="1"/>
          <p:nvPr/>
        </p:nvSpPr>
        <p:spPr>
          <a:xfrm>
            <a:off x="3474641" y="5083795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Clan Porgalinas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  <a:latin typeface="Candara" panose="020E0502030303020204" pitchFamily="34" charset="0"/>
              </a:rPr>
              <a:t>Machine Learning Engineer</a:t>
            </a:r>
            <a:endParaRPr lang="en-PH" sz="14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09D049-9804-4895-B3C8-A099C81FD7AF}"/>
              </a:ext>
            </a:extLst>
          </p:cNvPr>
          <p:cNvSpPr txBox="1"/>
          <p:nvPr/>
        </p:nvSpPr>
        <p:spPr>
          <a:xfrm>
            <a:off x="6486330" y="5083795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Jason Roberto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  <a:latin typeface="Candara" panose="020E0502030303020204" pitchFamily="34" charset="0"/>
              </a:rPr>
              <a:t>Data Engineer</a:t>
            </a:r>
            <a:endParaRPr lang="en-PH" sz="14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E4412F-1778-4991-AD6A-5465A02D236E}"/>
              </a:ext>
            </a:extLst>
          </p:cNvPr>
          <p:cNvSpPr txBox="1"/>
          <p:nvPr/>
        </p:nvSpPr>
        <p:spPr>
          <a:xfrm>
            <a:off x="8901300" y="5083794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Bernard Allen Villamil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  <a:latin typeface="Candara" panose="020E0502030303020204" pitchFamily="34" charset="0"/>
              </a:rPr>
              <a:t>Data Engineer</a:t>
            </a:r>
            <a:endParaRPr lang="en-PH" sz="14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753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ED59-BC83-4514-9CB9-C4910E8B0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4777"/>
            <a:ext cx="5864604" cy="37921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Sentiment Analysis is the process of using natural language processing, text analysis, and computational linguistics to identify and extract subjective information from source materials.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We at SentiPy provide sentiment analysis predictions based on user inputs. We provide 2 services: single input and document input.</a:t>
            </a:r>
            <a:endParaRPr lang="en-PH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0B2192-6EC8-40C2-91F5-442C6434D2FD}"/>
              </a:ext>
            </a:extLst>
          </p:cNvPr>
          <p:cNvGrpSpPr/>
          <p:nvPr/>
        </p:nvGrpSpPr>
        <p:grpSpPr>
          <a:xfrm>
            <a:off x="250885" y="99988"/>
            <a:ext cx="1737305" cy="699420"/>
            <a:chOff x="2372320" y="652578"/>
            <a:chExt cx="7300187" cy="2938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EEEB92-283F-425D-BAE7-E0ABDAF6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320" y="652578"/>
              <a:ext cx="5120810" cy="2867393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CF271D3-7AB2-4426-B114-C0E0AB7952C7}"/>
                </a:ext>
              </a:extLst>
            </p:cNvPr>
            <p:cNvCxnSpPr/>
            <p:nvPr/>
          </p:nvCxnSpPr>
          <p:spPr>
            <a:xfrm>
              <a:off x="2692867" y="3591552"/>
              <a:ext cx="6979640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85DF028-779D-4B16-ACD6-3B46D8C64126}"/>
                </a:ext>
              </a:extLst>
            </p:cNvPr>
            <p:cNvCxnSpPr/>
            <p:nvPr/>
          </p:nvCxnSpPr>
          <p:spPr>
            <a:xfrm>
              <a:off x="2692867" y="3519972"/>
              <a:ext cx="6979640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D1C7F2C-C398-414A-B304-FA8DBBFA6AD3}"/>
              </a:ext>
            </a:extLst>
          </p:cNvPr>
          <p:cNvSpPr txBox="1">
            <a:spLocks/>
          </p:cNvSpPr>
          <p:nvPr/>
        </p:nvSpPr>
        <p:spPr>
          <a:xfrm>
            <a:off x="838200" y="885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About the Project</a:t>
            </a:r>
            <a:endParaRPr lang="en-PH" sz="4000" u="sng" dirty="0">
              <a:solidFill>
                <a:schemeClr val="bg2">
                  <a:lumMod val="9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9B8CDB-A56E-40A0-8C78-D1FAC82B2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3" y="1986097"/>
            <a:ext cx="5071631" cy="338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2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980AB40-17CC-4C1C-B5CB-120E4712FCF4}"/>
              </a:ext>
            </a:extLst>
          </p:cNvPr>
          <p:cNvGrpSpPr/>
          <p:nvPr/>
        </p:nvGrpSpPr>
        <p:grpSpPr>
          <a:xfrm>
            <a:off x="250885" y="99988"/>
            <a:ext cx="1737305" cy="699420"/>
            <a:chOff x="2372320" y="652578"/>
            <a:chExt cx="7300187" cy="2938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A846AD-B322-4AF4-B96A-9301B29B3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320" y="652578"/>
              <a:ext cx="5120810" cy="2867393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5463C66-BCAE-446E-A075-8BB8E3C1EC1C}"/>
                </a:ext>
              </a:extLst>
            </p:cNvPr>
            <p:cNvCxnSpPr/>
            <p:nvPr/>
          </p:nvCxnSpPr>
          <p:spPr>
            <a:xfrm>
              <a:off x="2692867" y="3591552"/>
              <a:ext cx="6979640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0EC3338-713F-4FB1-8C7A-428554EBE701}"/>
                </a:ext>
              </a:extLst>
            </p:cNvPr>
            <p:cNvCxnSpPr/>
            <p:nvPr/>
          </p:nvCxnSpPr>
          <p:spPr>
            <a:xfrm>
              <a:off x="2692867" y="3519972"/>
              <a:ext cx="6979640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225EC530-4F57-4EFF-A7DF-796E5FECD9E2}"/>
              </a:ext>
            </a:extLst>
          </p:cNvPr>
          <p:cNvSpPr txBox="1">
            <a:spLocks/>
          </p:cNvSpPr>
          <p:nvPr/>
        </p:nvSpPr>
        <p:spPr>
          <a:xfrm>
            <a:off x="838200" y="885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Definition of Terms</a:t>
            </a:r>
            <a:endParaRPr lang="en-PH" sz="4000" u="sng" dirty="0">
              <a:solidFill>
                <a:schemeClr val="bg2">
                  <a:lumMod val="9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CA2E03-5F97-405C-9158-4A3D1FAE8D3A}"/>
              </a:ext>
            </a:extLst>
          </p:cNvPr>
          <p:cNvSpPr/>
          <p:nvPr/>
        </p:nvSpPr>
        <p:spPr>
          <a:xfrm>
            <a:off x="3742188" y="2210805"/>
            <a:ext cx="4479721" cy="74662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Corpus</a:t>
            </a:r>
            <a:endParaRPr lang="en-PH" sz="2400" b="1" dirty="0">
              <a:latin typeface="Candara" panose="020E0502030303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72442B-223E-480F-9929-73189AFACEC8}"/>
              </a:ext>
            </a:extLst>
          </p:cNvPr>
          <p:cNvSpPr/>
          <p:nvPr/>
        </p:nvSpPr>
        <p:spPr>
          <a:xfrm>
            <a:off x="838200" y="3193213"/>
            <a:ext cx="2499919" cy="184018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TF-IDF</a:t>
            </a:r>
            <a:endParaRPr lang="en-PH" sz="2400" b="1" dirty="0">
              <a:latin typeface="Candara" panose="020E0502030303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200CED-2F0D-4DC2-8F58-D907F713A71F}"/>
              </a:ext>
            </a:extLst>
          </p:cNvPr>
          <p:cNvSpPr/>
          <p:nvPr/>
        </p:nvSpPr>
        <p:spPr>
          <a:xfrm>
            <a:off x="3482130" y="3193213"/>
            <a:ext cx="2499919" cy="184018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Word Embedding</a:t>
            </a:r>
            <a:endParaRPr lang="en-PH" sz="2400" b="1" dirty="0">
              <a:latin typeface="Candara" panose="020E0502030303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E7DA4F-B568-48A8-B557-EFFF964A0726}"/>
              </a:ext>
            </a:extLst>
          </p:cNvPr>
          <p:cNvSpPr/>
          <p:nvPr/>
        </p:nvSpPr>
        <p:spPr>
          <a:xfrm>
            <a:off x="6112077" y="3193212"/>
            <a:ext cx="2499919" cy="184018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Document Embedding</a:t>
            </a:r>
            <a:endParaRPr lang="en-PH" sz="2400" b="1" dirty="0">
              <a:latin typeface="Candara" panose="020E0502030303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882937-D04C-4665-A43F-7262E389AEF0}"/>
              </a:ext>
            </a:extLst>
          </p:cNvPr>
          <p:cNvSpPr/>
          <p:nvPr/>
        </p:nvSpPr>
        <p:spPr>
          <a:xfrm>
            <a:off x="8742024" y="3193211"/>
            <a:ext cx="2499919" cy="184018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Contextual Embedding</a:t>
            </a:r>
            <a:endParaRPr lang="en-PH" sz="2400" b="1" dirty="0">
              <a:latin typeface="Candara" panose="020E05020303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3B13B8-BBCA-4CA0-808A-8E37A6BE0526}"/>
              </a:ext>
            </a:extLst>
          </p:cNvPr>
          <p:cNvSpPr txBox="1"/>
          <p:nvPr/>
        </p:nvSpPr>
        <p:spPr>
          <a:xfrm>
            <a:off x="12279135" y="2399449"/>
            <a:ext cx="533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:   Collection of authentic text organized into datasets</a:t>
            </a:r>
          </a:p>
        </p:txBody>
      </p:sp>
    </p:spTree>
    <p:extLst>
      <p:ext uri="{BB962C8B-B14F-4D97-AF65-F5344CB8AC3E}">
        <p14:creationId xmlns:p14="http://schemas.microsoft.com/office/powerpoint/2010/main" val="64638168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980AB40-17CC-4C1C-B5CB-120E4712FCF4}"/>
              </a:ext>
            </a:extLst>
          </p:cNvPr>
          <p:cNvGrpSpPr/>
          <p:nvPr/>
        </p:nvGrpSpPr>
        <p:grpSpPr>
          <a:xfrm>
            <a:off x="250885" y="99988"/>
            <a:ext cx="1737305" cy="699420"/>
            <a:chOff x="2372320" y="652578"/>
            <a:chExt cx="7300187" cy="2938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A846AD-B322-4AF4-B96A-9301B29B3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320" y="652578"/>
              <a:ext cx="5120810" cy="2867393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5463C66-BCAE-446E-A075-8BB8E3C1EC1C}"/>
                </a:ext>
              </a:extLst>
            </p:cNvPr>
            <p:cNvCxnSpPr/>
            <p:nvPr/>
          </p:nvCxnSpPr>
          <p:spPr>
            <a:xfrm>
              <a:off x="2692867" y="3591552"/>
              <a:ext cx="6979640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0EC3338-713F-4FB1-8C7A-428554EBE701}"/>
                </a:ext>
              </a:extLst>
            </p:cNvPr>
            <p:cNvCxnSpPr/>
            <p:nvPr/>
          </p:nvCxnSpPr>
          <p:spPr>
            <a:xfrm>
              <a:off x="2692867" y="3519972"/>
              <a:ext cx="6979640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225EC530-4F57-4EFF-A7DF-796E5FECD9E2}"/>
              </a:ext>
            </a:extLst>
          </p:cNvPr>
          <p:cNvSpPr txBox="1">
            <a:spLocks/>
          </p:cNvSpPr>
          <p:nvPr/>
        </p:nvSpPr>
        <p:spPr>
          <a:xfrm>
            <a:off x="838200" y="885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Definition of Terms</a:t>
            </a:r>
            <a:endParaRPr lang="en-PH" sz="4000" u="sng" dirty="0">
              <a:solidFill>
                <a:schemeClr val="bg2">
                  <a:lumMod val="9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72442B-223E-480F-9929-73189AFACEC8}"/>
              </a:ext>
            </a:extLst>
          </p:cNvPr>
          <p:cNvSpPr/>
          <p:nvPr/>
        </p:nvSpPr>
        <p:spPr>
          <a:xfrm>
            <a:off x="838200" y="3645020"/>
            <a:ext cx="2499919" cy="184018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TF-IDF</a:t>
            </a:r>
            <a:endParaRPr lang="en-PH" sz="2400" b="1" dirty="0">
              <a:latin typeface="Candara" panose="020E0502030303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200CED-2F0D-4DC2-8F58-D907F713A71F}"/>
              </a:ext>
            </a:extLst>
          </p:cNvPr>
          <p:cNvSpPr/>
          <p:nvPr/>
        </p:nvSpPr>
        <p:spPr>
          <a:xfrm>
            <a:off x="3482130" y="3645020"/>
            <a:ext cx="2499919" cy="184018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Word Embedding</a:t>
            </a:r>
            <a:endParaRPr lang="en-PH" sz="2400" b="1" dirty="0">
              <a:latin typeface="Candara" panose="020E0502030303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E7DA4F-B568-48A8-B557-EFFF964A0726}"/>
              </a:ext>
            </a:extLst>
          </p:cNvPr>
          <p:cNvSpPr/>
          <p:nvPr/>
        </p:nvSpPr>
        <p:spPr>
          <a:xfrm>
            <a:off x="6112077" y="3645019"/>
            <a:ext cx="2499919" cy="184018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Document Embedding</a:t>
            </a:r>
            <a:endParaRPr lang="en-PH" sz="2400" b="1" dirty="0">
              <a:latin typeface="Candara" panose="020E0502030303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882937-D04C-4665-A43F-7262E389AEF0}"/>
              </a:ext>
            </a:extLst>
          </p:cNvPr>
          <p:cNvSpPr/>
          <p:nvPr/>
        </p:nvSpPr>
        <p:spPr>
          <a:xfrm>
            <a:off x="8742024" y="3645018"/>
            <a:ext cx="2499919" cy="184018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Contextual Embedding</a:t>
            </a:r>
            <a:endParaRPr lang="en-PH" sz="2400" b="1" dirty="0">
              <a:latin typeface="Candara" panose="020E0502030303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4976689-4251-47CF-AEED-4058DC16F7E8}"/>
              </a:ext>
            </a:extLst>
          </p:cNvPr>
          <p:cNvSpPr/>
          <p:nvPr/>
        </p:nvSpPr>
        <p:spPr>
          <a:xfrm>
            <a:off x="879343" y="2210805"/>
            <a:ext cx="10362600" cy="74662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Candara" panose="020E0502030303020204" pitchFamily="34" charset="0"/>
              </a:rPr>
              <a:t>Corpus</a:t>
            </a:r>
            <a:endParaRPr lang="en-PH" sz="2400" b="1" dirty="0">
              <a:latin typeface="Candara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8557D6-A54E-4303-A01A-6AB639991DFC}"/>
              </a:ext>
            </a:extLst>
          </p:cNvPr>
          <p:cNvSpPr txBox="1"/>
          <p:nvPr/>
        </p:nvSpPr>
        <p:spPr>
          <a:xfrm>
            <a:off x="1868213" y="2399449"/>
            <a:ext cx="5971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:   Collection of authentic text organized into datasets</a:t>
            </a:r>
          </a:p>
        </p:txBody>
      </p:sp>
    </p:spTree>
    <p:extLst>
      <p:ext uri="{BB962C8B-B14F-4D97-AF65-F5344CB8AC3E}">
        <p14:creationId xmlns:p14="http://schemas.microsoft.com/office/powerpoint/2010/main" val="1758769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E1BD4D-6FA9-4C5D-A430-881A5F0E60E0}"/>
              </a:ext>
            </a:extLst>
          </p:cNvPr>
          <p:cNvSpPr/>
          <p:nvPr/>
        </p:nvSpPr>
        <p:spPr>
          <a:xfrm>
            <a:off x="3482130" y="2957425"/>
            <a:ext cx="2499919" cy="3306642"/>
          </a:xfrm>
          <a:prstGeom prst="roundRect">
            <a:avLst/>
          </a:prstGeom>
          <a:solidFill>
            <a:srgbClr val="131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Process:</a:t>
            </a:r>
          </a:p>
          <a:p>
            <a:endParaRPr lang="en-US" b="1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dirty="0">
                <a:latin typeface="Candara" panose="020E0502030303020204" pitchFamily="34" charset="0"/>
              </a:rPr>
              <a:t>Involves calculating the frequency of a term in a document to obtain the score, which represents the importance of a term in the document.</a:t>
            </a:r>
          </a:p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80AB40-17CC-4C1C-B5CB-120E4712FCF4}"/>
              </a:ext>
            </a:extLst>
          </p:cNvPr>
          <p:cNvGrpSpPr/>
          <p:nvPr/>
        </p:nvGrpSpPr>
        <p:grpSpPr>
          <a:xfrm>
            <a:off x="250885" y="99988"/>
            <a:ext cx="1737305" cy="699420"/>
            <a:chOff x="2372320" y="652578"/>
            <a:chExt cx="7300187" cy="2938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A846AD-B322-4AF4-B96A-9301B29B3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320" y="652578"/>
              <a:ext cx="5120810" cy="2867393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5463C66-BCAE-446E-A075-8BB8E3C1EC1C}"/>
                </a:ext>
              </a:extLst>
            </p:cNvPr>
            <p:cNvCxnSpPr/>
            <p:nvPr/>
          </p:nvCxnSpPr>
          <p:spPr>
            <a:xfrm>
              <a:off x="2692867" y="3591552"/>
              <a:ext cx="6979640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0EC3338-713F-4FB1-8C7A-428554EBE701}"/>
                </a:ext>
              </a:extLst>
            </p:cNvPr>
            <p:cNvCxnSpPr/>
            <p:nvPr/>
          </p:nvCxnSpPr>
          <p:spPr>
            <a:xfrm>
              <a:off x="2692867" y="3519972"/>
              <a:ext cx="6979640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225EC530-4F57-4EFF-A7DF-796E5FECD9E2}"/>
              </a:ext>
            </a:extLst>
          </p:cNvPr>
          <p:cNvSpPr txBox="1">
            <a:spLocks/>
          </p:cNvSpPr>
          <p:nvPr/>
        </p:nvSpPr>
        <p:spPr>
          <a:xfrm>
            <a:off x="838200" y="885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Definition of Terms</a:t>
            </a:r>
            <a:endParaRPr lang="en-PH" sz="4000" u="sng" dirty="0">
              <a:solidFill>
                <a:schemeClr val="bg2">
                  <a:lumMod val="9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72442B-223E-480F-9929-73189AFACEC8}"/>
              </a:ext>
            </a:extLst>
          </p:cNvPr>
          <p:cNvSpPr/>
          <p:nvPr/>
        </p:nvSpPr>
        <p:spPr>
          <a:xfrm>
            <a:off x="838200" y="2062966"/>
            <a:ext cx="2499919" cy="70581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TF-IDF</a:t>
            </a:r>
            <a:endParaRPr lang="en-PH" sz="2400" b="1" dirty="0">
              <a:latin typeface="Candara" panose="020E0502030303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200CED-2F0D-4DC2-8F58-D907F713A71F}"/>
              </a:ext>
            </a:extLst>
          </p:cNvPr>
          <p:cNvSpPr/>
          <p:nvPr/>
        </p:nvSpPr>
        <p:spPr>
          <a:xfrm>
            <a:off x="3482130" y="6925250"/>
            <a:ext cx="2499919" cy="184018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Word Embedding</a:t>
            </a:r>
            <a:endParaRPr lang="en-PH" b="1" dirty="0">
              <a:latin typeface="Candara" panose="020E0502030303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E7DA4F-B568-48A8-B557-EFFF964A0726}"/>
              </a:ext>
            </a:extLst>
          </p:cNvPr>
          <p:cNvSpPr/>
          <p:nvPr/>
        </p:nvSpPr>
        <p:spPr>
          <a:xfrm>
            <a:off x="6112077" y="6925249"/>
            <a:ext cx="2499919" cy="184018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Document Embedding</a:t>
            </a:r>
            <a:endParaRPr lang="en-PH" b="1" dirty="0">
              <a:latin typeface="Candara" panose="020E0502030303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882937-D04C-4665-A43F-7262E389AEF0}"/>
              </a:ext>
            </a:extLst>
          </p:cNvPr>
          <p:cNvSpPr/>
          <p:nvPr/>
        </p:nvSpPr>
        <p:spPr>
          <a:xfrm>
            <a:off x="8742024" y="6925248"/>
            <a:ext cx="2499919" cy="184018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Contextual Embedding</a:t>
            </a:r>
            <a:endParaRPr lang="en-PH" b="1" dirty="0">
              <a:latin typeface="Candara" panose="020E0502030303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4976689-4251-47CF-AEED-4058DC16F7E8}"/>
              </a:ext>
            </a:extLst>
          </p:cNvPr>
          <p:cNvSpPr/>
          <p:nvPr/>
        </p:nvSpPr>
        <p:spPr>
          <a:xfrm>
            <a:off x="-10630486" y="2210805"/>
            <a:ext cx="10362600" cy="74662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ndara" panose="020E0502030303020204" pitchFamily="34" charset="0"/>
              </a:rPr>
              <a:t>Corpus</a:t>
            </a:r>
            <a:endParaRPr lang="en-PH" dirty="0">
              <a:latin typeface="Candara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8557D6-A54E-4303-A01A-6AB639991DFC}"/>
              </a:ext>
            </a:extLst>
          </p:cNvPr>
          <p:cNvSpPr txBox="1"/>
          <p:nvPr/>
        </p:nvSpPr>
        <p:spPr>
          <a:xfrm>
            <a:off x="-9870217" y="2399449"/>
            <a:ext cx="533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:   Collection of authentic text organized into datasets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15BA5E-84B3-46A2-82C4-2E2B6692E35D}"/>
              </a:ext>
            </a:extLst>
          </p:cNvPr>
          <p:cNvSpPr/>
          <p:nvPr/>
        </p:nvSpPr>
        <p:spPr>
          <a:xfrm>
            <a:off x="838200" y="2957425"/>
            <a:ext cx="2499919" cy="3306642"/>
          </a:xfrm>
          <a:prstGeom prst="roundRect">
            <a:avLst/>
          </a:prstGeom>
          <a:solidFill>
            <a:srgbClr val="131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Definition:</a:t>
            </a:r>
          </a:p>
          <a:p>
            <a:pPr algn="ctr"/>
            <a:endParaRPr lang="en-US" b="1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dirty="0">
                <a:latin typeface="Candara" panose="020E0502030303020204" pitchFamily="34" charset="0"/>
              </a:rPr>
              <a:t>Used to measure the importance of a word within a document. It is often used in NLP and information retrieval tasks, such as text classification, search, and summarization.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11CA53A-C753-25E6-1ABD-1516E42CD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605" y="3509732"/>
            <a:ext cx="5613671" cy="7259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BFAF9D-B578-217E-3CDE-C51407E77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605" y="4797675"/>
            <a:ext cx="5613672" cy="7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30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E1BD4D-6FA9-4C5D-A430-881A5F0E60E0}"/>
              </a:ext>
            </a:extLst>
          </p:cNvPr>
          <p:cNvSpPr/>
          <p:nvPr/>
        </p:nvSpPr>
        <p:spPr>
          <a:xfrm>
            <a:off x="3482128" y="2957425"/>
            <a:ext cx="2499919" cy="3306642"/>
          </a:xfrm>
          <a:prstGeom prst="roundRect">
            <a:avLst/>
          </a:prstGeom>
          <a:solidFill>
            <a:srgbClr val="131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Process:</a:t>
            </a:r>
          </a:p>
          <a:p>
            <a:endParaRPr lang="en-US" b="1" u="sng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dirty="0">
                <a:latin typeface="Candara" panose="020E0502030303020204" pitchFamily="34" charset="0"/>
              </a:rPr>
              <a:t>Training a model in a neural network to learn the relationship between words and produce a set of vectors that represent each word in the vocabulary</a:t>
            </a:r>
            <a:r>
              <a:rPr lang="en-PH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.</a:t>
            </a:r>
            <a:endParaRPr lang="en-PH" dirty="0">
              <a:latin typeface="Candara" panose="020E05020303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80AB40-17CC-4C1C-B5CB-120E4712FCF4}"/>
              </a:ext>
            </a:extLst>
          </p:cNvPr>
          <p:cNvGrpSpPr/>
          <p:nvPr/>
        </p:nvGrpSpPr>
        <p:grpSpPr>
          <a:xfrm>
            <a:off x="250885" y="99988"/>
            <a:ext cx="1737305" cy="699420"/>
            <a:chOff x="2372320" y="652578"/>
            <a:chExt cx="7300187" cy="2938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A846AD-B322-4AF4-B96A-9301B29B3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320" y="652578"/>
              <a:ext cx="5120810" cy="2867393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5463C66-BCAE-446E-A075-8BB8E3C1EC1C}"/>
                </a:ext>
              </a:extLst>
            </p:cNvPr>
            <p:cNvCxnSpPr/>
            <p:nvPr/>
          </p:nvCxnSpPr>
          <p:spPr>
            <a:xfrm>
              <a:off x="2692867" y="3591552"/>
              <a:ext cx="6979640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0EC3338-713F-4FB1-8C7A-428554EBE701}"/>
                </a:ext>
              </a:extLst>
            </p:cNvPr>
            <p:cNvCxnSpPr/>
            <p:nvPr/>
          </p:nvCxnSpPr>
          <p:spPr>
            <a:xfrm>
              <a:off x="2692867" y="3519972"/>
              <a:ext cx="6979640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225EC530-4F57-4EFF-A7DF-796E5FECD9E2}"/>
              </a:ext>
            </a:extLst>
          </p:cNvPr>
          <p:cNvSpPr txBox="1">
            <a:spLocks/>
          </p:cNvSpPr>
          <p:nvPr/>
        </p:nvSpPr>
        <p:spPr>
          <a:xfrm>
            <a:off x="838200" y="885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Definition of Terms</a:t>
            </a:r>
            <a:endParaRPr lang="en-PH" sz="4000" u="sng" dirty="0">
              <a:solidFill>
                <a:schemeClr val="bg2">
                  <a:lumMod val="9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72442B-223E-480F-9929-73189AFACEC8}"/>
              </a:ext>
            </a:extLst>
          </p:cNvPr>
          <p:cNvSpPr/>
          <p:nvPr/>
        </p:nvSpPr>
        <p:spPr>
          <a:xfrm>
            <a:off x="-2767805" y="2046541"/>
            <a:ext cx="2499919" cy="70581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TF-IDF</a:t>
            </a:r>
            <a:endParaRPr lang="en-PH" dirty="0">
              <a:latin typeface="Candara" panose="020E0502030303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E7DA4F-B568-48A8-B557-EFFF964A0726}"/>
              </a:ext>
            </a:extLst>
          </p:cNvPr>
          <p:cNvSpPr/>
          <p:nvPr/>
        </p:nvSpPr>
        <p:spPr>
          <a:xfrm>
            <a:off x="6112077" y="6925249"/>
            <a:ext cx="2499919" cy="184018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Document Embedding</a:t>
            </a:r>
            <a:endParaRPr lang="en-PH" b="1" dirty="0">
              <a:latin typeface="Candara" panose="020E0502030303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882937-D04C-4665-A43F-7262E389AEF0}"/>
              </a:ext>
            </a:extLst>
          </p:cNvPr>
          <p:cNvSpPr/>
          <p:nvPr/>
        </p:nvSpPr>
        <p:spPr>
          <a:xfrm>
            <a:off x="8742024" y="6925248"/>
            <a:ext cx="2499919" cy="184018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Contextual Embedding</a:t>
            </a:r>
            <a:endParaRPr lang="en-PH" b="1" dirty="0">
              <a:latin typeface="Candara" panose="020E0502030303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4976689-4251-47CF-AEED-4058DC16F7E8}"/>
              </a:ext>
            </a:extLst>
          </p:cNvPr>
          <p:cNvSpPr/>
          <p:nvPr/>
        </p:nvSpPr>
        <p:spPr>
          <a:xfrm>
            <a:off x="-10630486" y="2210805"/>
            <a:ext cx="10362600" cy="74662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ndara" panose="020E0502030303020204" pitchFamily="34" charset="0"/>
              </a:rPr>
              <a:t>Corpus</a:t>
            </a:r>
            <a:endParaRPr lang="en-PH" dirty="0">
              <a:latin typeface="Candara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8557D6-A54E-4303-A01A-6AB639991DFC}"/>
              </a:ext>
            </a:extLst>
          </p:cNvPr>
          <p:cNvSpPr txBox="1"/>
          <p:nvPr/>
        </p:nvSpPr>
        <p:spPr>
          <a:xfrm>
            <a:off x="-9870217" y="2399449"/>
            <a:ext cx="533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:   Collection of authentic text organized into datasets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15BA5E-84B3-46A2-82C4-2E2B6692E35D}"/>
              </a:ext>
            </a:extLst>
          </p:cNvPr>
          <p:cNvSpPr/>
          <p:nvPr/>
        </p:nvSpPr>
        <p:spPr>
          <a:xfrm>
            <a:off x="838200" y="2957425"/>
            <a:ext cx="2499919" cy="3306642"/>
          </a:xfrm>
          <a:prstGeom prst="roundRect">
            <a:avLst/>
          </a:prstGeom>
          <a:solidFill>
            <a:srgbClr val="131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Definition: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pPr algn="ctr"/>
            <a:r>
              <a:rPr lang="en-US" dirty="0">
                <a:latin typeface="Candara" panose="020E0502030303020204" pitchFamily="34" charset="0"/>
              </a:rPr>
              <a:t>A way to represent words as dense vectors of numbers, where the position of the word in the vector space encodes information about the meaning of the word.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532883-30EB-4543-A39F-6CF633025E27}"/>
              </a:ext>
            </a:extLst>
          </p:cNvPr>
          <p:cNvSpPr/>
          <p:nvPr/>
        </p:nvSpPr>
        <p:spPr>
          <a:xfrm>
            <a:off x="3566024" y="2046542"/>
            <a:ext cx="2499919" cy="72224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Word Embedding</a:t>
            </a:r>
            <a:endParaRPr lang="en-PH" sz="2400" b="1" dirty="0">
              <a:latin typeface="Candara" panose="020E0502030303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5CB152-F1D4-8567-8F1A-B74188882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1" t="3887" r="7369" b="3780"/>
          <a:stretch/>
        </p:blipFill>
        <p:spPr bwMode="auto">
          <a:xfrm>
            <a:off x="7062199" y="2915857"/>
            <a:ext cx="3359649" cy="338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725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E1BD4D-6FA9-4C5D-A430-881A5F0E60E0}"/>
              </a:ext>
            </a:extLst>
          </p:cNvPr>
          <p:cNvSpPr/>
          <p:nvPr/>
        </p:nvSpPr>
        <p:spPr>
          <a:xfrm>
            <a:off x="3482129" y="2957425"/>
            <a:ext cx="2499919" cy="3306642"/>
          </a:xfrm>
          <a:prstGeom prst="roundRect">
            <a:avLst/>
          </a:prstGeom>
          <a:solidFill>
            <a:srgbClr val="131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Process:</a:t>
            </a:r>
          </a:p>
          <a:p>
            <a:endParaRPr lang="en-US" b="1" u="sng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dirty="0">
                <a:latin typeface="Candara" panose="020E0502030303020204" pitchFamily="34" charset="0"/>
              </a:rPr>
              <a:t>Involves tokenizing the text, training the vectors using an unsupervised learning algorithm and then reducing the dimensionality of the vectors.</a:t>
            </a:r>
          </a:p>
          <a:p>
            <a:pPr algn="ctr"/>
            <a:endParaRPr lang="en-PH" dirty="0">
              <a:solidFill>
                <a:schemeClr val="bg2">
                  <a:lumMod val="90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80AB40-17CC-4C1C-B5CB-120E4712FCF4}"/>
              </a:ext>
            </a:extLst>
          </p:cNvPr>
          <p:cNvGrpSpPr/>
          <p:nvPr/>
        </p:nvGrpSpPr>
        <p:grpSpPr>
          <a:xfrm>
            <a:off x="250885" y="99988"/>
            <a:ext cx="1737305" cy="699420"/>
            <a:chOff x="2372320" y="652578"/>
            <a:chExt cx="7300187" cy="2938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A846AD-B322-4AF4-B96A-9301B29B3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320" y="652578"/>
              <a:ext cx="5120810" cy="2867393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5463C66-BCAE-446E-A075-8BB8E3C1EC1C}"/>
                </a:ext>
              </a:extLst>
            </p:cNvPr>
            <p:cNvCxnSpPr/>
            <p:nvPr/>
          </p:nvCxnSpPr>
          <p:spPr>
            <a:xfrm>
              <a:off x="2692867" y="3591552"/>
              <a:ext cx="6979640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0EC3338-713F-4FB1-8C7A-428554EBE701}"/>
                </a:ext>
              </a:extLst>
            </p:cNvPr>
            <p:cNvCxnSpPr/>
            <p:nvPr/>
          </p:nvCxnSpPr>
          <p:spPr>
            <a:xfrm>
              <a:off x="2692867" y="3519972"/>
              <a:ext cx="6979640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225EC530-4F57-4EFF-A7DF-796E5FECD9E2}"/>
              </a:ext>
            </a:extLst>
          </p:cNvPr>
          <p:cNvSpPr txBox="1">
            <a:spLocks/>
          </p:cNvSpPr>
          <p:nvPr/>
        </p:nvSpPr>
        <p:spPr>
          <a:xfrm>
            <a:off x="838200" y="885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Definition of Terms</a:t>
            </a:r>
            <a:endParaRPr lang="en-PH" sz="4000" u="sng" dirty="0">
              <a:solidFill>
                <a:schemeClr val="bg2">
                  <a:lumMod val="9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72442B-223E-480F-9929-73189AFACEC8}"/>
              </a:ext>
            </a:extLst>
          </p:cNvPr>
          <p:cNvSpPr/>
          <p:nvPr/>
        </p:nvSpPr>
        <p:spPr>
          <a:xfrm>
            <a:off x="-2767805" y="2046541"/>
            <a:ext cx="2499919" cy="70581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TF-IDF</a:t>
            </a:r>
            <a:endParaRPr lang="en-PH" dirty="0">
              <a:latin typeface="Candara" panose="020E0502030303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E7DA4F-B568-48A8-B557-EFFF964A0726}"/>
              </a:ext>
            </a:extLst>
          </p:cNvPr>
          <p:cNvSpPr/>
          <p:nvPr/>
        </p:nvSpPr>
        <p:spPr>
          <a:xfrm>
            <a:off x="6065943" y="2046541"/>
            <a:ext cx="2499919" cy="76560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Document Embedding</a:t>
            </a:r>
            <a:endParaRPr lang="en-PH" sz="2400" b="1" dirty="0">
              <a:latin typeface="Candara" panose="020E0502030303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882937-D04C-4665-A43F-7262E389AEF0}"/>
              </a:ext>
            </a:extLst>
          </p:cNvPr>
          <p:cNvSpPr/>
          <p:nvPr/>
        </p:nvSpPr>
        <p:spPr>
          <a:xfrm>
            <a:off x="8742024" y="6925248"/>
            <a:ext cx="2499919" cy="184018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Contextual Embedding</a:t>
            </a:r>
            <a:endParaRPr lang="en-PH" b="1" dirty="0">
              <a:latin typeface="Candara" panose="020E0502030303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4976689-4251-47CF-AEED-4058DC16F7E8}"/>
              </a:ext>
            </a:extLst>
          </p:cNvPr>
          <p:cNvSpPr/>
          <p:nvPr/>
        </p:nvSpPr>
        <p:spPr>
          <a:xfrm>
            <a:off x="-10630486" y="2210805"/>
            <a:ext cx="10362600" cy="74662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ndara" panose="020E0502030303020204" pitchFamily="34" charset="0"/>
              </a:rPr>
              <a:t>Corpus</a:t>
            </a:r>
            <a:endParaRPr lang="en-PH" dirty="0">
              <a:latin typeface="Candara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8557D6-A54E-4303-A01A-6AB639991DFC}"/>
              </a:ext>
            </a:extLst>
          </p:cNvPr>
          <p:cNvSpPr txBox="1"/>
          <p:nvPr/>
        </p:nvSpPr>
        <p:spPr>
          <a:xfrm>
            <a:off x="-9870217" y="2399449"/>
            <a:ext cx="533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:   Collection of authentic text organized into datasets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15BA5E-84B3-46A2-82C4-2E2B6692E35D}"/>
              </a:ext>
            </a:extLst>
          </p:cNvPr>
          <p:cNvSpPr/>
          <p:nvPr/>
        </p:nvSpPr>
        <p:spPr>
          <a:xfrm>
            <a:off x="838200" y="2957425"/>
            <a:ext cx="2499919" cy="3306642"/>
          </a:xfrm>
          <a:prstGeom prst="roundRect">
            <a:avLst/>
          </a:prstGeom>
          <a:solidFill>
            <a:srgbClr val="131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Definition:</a:t>
            </a:r>
          </a:p>
          <a:p>
            <a:endParaRPr lang="en-US" b="1" u="sng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dirty="0">
                <a:latin typeface="Candara" panose="020E0502030303020204" pitchFamily="34" charset="0"/>
              </a:rPr>
              <a:t>A technique to represent text in a low-dimensional vector. This allows for text to be used as input for models, and also captures the relationship between words in the text.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532883-30EB-4543-A39F-6CF633025E27}"/>
              </a:ext>
            </a:extLst>
          </p:cNvPr>
          <p:cNvSpPr/>
          <p:nvPr/>
        </p:nvSpPr>
        <p:spPr>
          <a:xfrm>
            <a:off x="-2771276" y="2046542"/>
            <a:ext cx="2499919" cy="72224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Word Embedding</a:t>
            </a:r>
            <a:endParaRPr lang="en-PH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9C21E-9119-6B8A-886D-97C430538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058" y="3548209"/>
            <a:ext cx="5901812" cy="203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03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E1BD4D-6FA9-4C5D-A430-881A5F0E60E0}"/>
              </a:ext>
            </a:extLst>
          </p:cNvPr>
          <p:cNvSpPr/>
          <p:nvPr/>
        </p:nvSpPr>
        <p:spPr>
          <a:xfrm>
            <a:off x="3482129" y="2957425"/>
            <a:ext cx="2499919" cy="3306642"/>
          </a:xfrm>
          <a:prstGeom prst="roundRect">
            <a:avLst/>
          </a:prstGeom>
          <a:solidFill>
            <a:srgbClr val="131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Process:</a:t>
            </a:r>
          </a:p>
          <a:p>
            <a:endParaRPr lang="en-US" b="1" u="sng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dirty="0">
                <a:latin typeface="Candara" panose="020E0502030303020204" pitchFamily="34" charset="0"/>
              </a:rPr>
              <a:t>Includes tokenization, adding special tokens to the beginning and end of the input text. Padding the sequences and generating attention mask.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80AB40-17CC-4C1C-B5CB-120E4712FCF4}"/>
              </a:ext>
            </a:extLst>
          </p:cNvPr>
          <p:cNvGrpSpPr/>
          <p:nvPr/>
        </p:nvGrpSpPr>
        <p:grpSpPr>
          <a:xfrm>
            <a:off x="250885" y="99988"/>
            <a:ext cx="1737305" cy="699420"/>
            <a:chOff x="2372320" y="652578"/>
            <a:chExt cx="7300187" cy="2938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A846AD-B322-4AF4-B96A-9301B29B3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320" y="652578"/>
              <a:ext cx="5120810" cy="2867393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5463C66-BCAE-446E-A075-8BB8E3C1EC1C}"/>
                </a:ext>
              </a:extLst>
            </p:cNvPr>
            <p:cNvCxnSpPr/>
            <p:nvPr/>
          </p:nvCxnSpPr>
          <p:spPr>
            <a:xfrm>
              <a:off x="2692867" y="3591552"/>
              <a:ext cx="6979640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0EC3338-713F-4FB1-8C7A-428554EBE701}"/>
                </a:ext>
              </a:extLst>
            </p:cNvPr>
            <p:cNvCxnSpPr/>
            <p:nvPr/>
          </p:nvCxnSpPr>
          <p:spPr>
            <a:xfrm>
              <a:off x="2692867" y="3519972"/>
              <a:ext cx="6979640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225EC530-4F57-4EFF-A7DF-796E5FECD9E2}"/>
              </a:ext>
            </a:extLst>
          </p:cNvPr>
          <p:cNvSpPr txBox="1">
            <a:spLocks/>
          </p:cNvSpPr>
          <p:nvPr/>
        </p:nvSpPr>
        <p:spPr>
          <a:xfrm>
            <a:off x="838200" y="885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Definition of Terms</a:t>
            </a:r>
            <a:endParaRPr lang="en-PH" sz="4000" u="sng" dirty="0">
              <a:solidFill>
                <a:schemeClr val="bg2">
                  <a:lumMod val="9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72442B-223E-480F-9929-73189AFACEC8}"/>
              </a:ext>
            </a:extLst>
          </p:cNvPr>
          <p:cNvSpPr/>
          <p:nvPr/>
        </p:nvSpPr>
        <p:spPr>
          <a:xfrm>
            <a:off x="-2767805" y="2046541"/>
            <a:ext cx="2499919" cy="70581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TF-IDF</a:t>
            </a:r>
            <a:endParaRPr lang="en-PH" dirty="0">
              <a:latin typeface="Candara" panose="020E0502030303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E7DA4F-B568-48A8-B557-EFFF964A0726}"/>
              </a:ext>
            </a:extLst>
          </p:cNvPr>
          <p:cNvSpPr/>
          <p:nvPr/>
        </p:nvSpPr>
        <p:spPr>
          <a:xfrm>
            <a:off x="-2900257" y="2046541"/>
            <a:ext cx="2499919" cy="76560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Document Embedding</a:t>
            </a:r>
            <a:endParaRPr lang="en-PH" dirty="0">
              <a:latin typeface="Candara" panose="020E0502030303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882937-D04C-4665-A43F-7262E389AEF0}"/>
              </a:ext>
            </a:extLst>
          </p:cNvPr>
          <p:cNvSpPr/>
          <p:nvPr/>
        </p:nvSpPr>
        <p:spPr>
          <a:xfrm>
            <a:off x="8769986" y="2046541"/>
            <a:ext cx="2499919" cy="76560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Contextual Embedding</a:t>
            </a:r>
            <a:endParaRPr lang="en-PH" sz="2400" b="1" dirty="0">
              <a:latin typeface="Candara" panose="020E0502030303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4976689-4251-47CF-AEED-4058DC16F7E8}"/>
              </a:ext>
            </a:extLst>
          </p:cNvPr>
          <p:cNvSpPr/>
          <p:nvPr/>
        </p:nvSpPr>
        <p:spPr>
          <a:xfrm>
            <a:off x="-10630486" y="2210805"/>
            <a:ext cx="10362600" cy="74662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ndara" panose="020E0502030303020204" pitchFamily="34" charset="0"/>
              </a:rPr>
              <a:t>Corpus</a:t>
            </a:r>
            <a:endParaRPr lang="en-PH" dirty="0">
              <a:latin typeface="Candara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8557D6-A54E-4303-A01A-6AB639991DFC}"/>
              </a:ext>
            </a:extLst>
          </p:cNvPr>
          <p:cNvSpPr txBox="1"/>
          <p:nvPr/>
        </p:nvSpPr>
        <p:spPr>
          <a:xfrm>
            <a:off x="-9870217" y="2399449"/>
            <a:ext cx="533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:   Collection of authentic text organized into datasets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15BA5E-84B3-46A2-82C4-2E2B6692E35D}"/>
              </a:ext>
            </a:extLst>
          </p:cNvPr>
          <p:cNvSpPr/>
          <p:nvPr/>
        </p:nvSpPr>
        <p:spPr>
          <a:xfrm>
            <a:off x="838200" y="2957425"/>
            <a:ext cx="2499919" cy="3306642"/>
          </a:xfrm>
          <a:prstGeom prst="roundRect">
            <a:avLst/>
          </a:prstGeom>
          <a:solidFill>
            <a:srgbClr val="131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Definition:</a:t>
            </a:r>
          </a:p>
          <a:p>
            <a:endParaRPr lang="en-US" b="1" u="sng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dirty="0">
                <a:latin typeface="Candara" panose="020E0502030303020204" pitchFamily="34" charset="0"/>
              </a:rPr>
              <a:t>The process of creating a numerical output that takes into account the context in which it appears. Typically created using transformer-based architectures.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532883-30EB-4543-A39F-6CF633025E27}"/>
              </a:ext>
            </a:extLst>
          </p:cNvPr>
          <p:cNvSpPr/>
          <p:nvPr/>
        </p:nvSpPr>
        <p:spPr>
          <a:xfrm>
            <a:off x="-2771276" y="2046542"/>
            <a:ext cx="2499919" cy="72224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Word Embedding</a:t>
            </a:r>
            <a:endParaRPr lang="en-PH" dirty="0">
              <a:latin typeface="Candara" panose="020E0502030303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52AA04-6053-1530-4EB5-D4516C5F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785" y="3277890"/>
            <a:ext cx="5589141" cy="269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453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556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Office Theme</vt:lpstr>
      <vt:lpstr>PowerPoint Presentation</vt:lpstr>
      <vt:lpstr>Meet the Developers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Here’s how             works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BVILLAMIL</dc:creator>
  <cp:lastModifiedBy>John Adrian de Guzman</cp:lastModifiedBy>
  <cp:revision>26</cp:revision>
  <dcterms:created xsi:type="dcterms:W3CDTF">2023-01-27T11:14:06Z</dcterms:created>
  <dcterms:modified xsi:type="dcterms:W3CDTF">2023-01-29T13:22:12Z</dcterms:modified>
</cp:coreProperties>
</file>