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9" r:id="rId4"/>
    <p:sldId id="281" r:id="rId5"/>
    <p:sldId id="280" r:id="rId6"/>
    <p:sldId id="283" r:id="rId7"/>
    <p:sldId id="282" r:id="rId8"/>
    <p:sldId id="284" r:id="rId9"/>
    <p:sldId id="285" r:id="rId10"/>
    <p:sldId id="278" r:id="rId11"/>
    <p:sldId id="286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85" d="100"/>
          <a:sy n="85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087203-9D9A-4CDA-9B4B-3996233314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11C82-FDF4-466D-A07A-F4EBAABFC2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tx1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به نام خدا</a:t>
            </a:r>
            <a:endParaRPr lang="en-US" sz="8000" dirty="0">
              <a:solidFill>
                <a:schemeClr val="tx1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865011" y="385060"/>
            <a:ext cx="7620000" cy="98654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r>
              <a:rPr lang="fa-I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نکات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641F-7C12-4E5F-909C-943F1B190E7F}"/>
              </a:ext>
            </a:extLst>
          </p:cNvPr>
          <p:cNvSpPr txBox="1"/>
          <p:nvPr/>
        </p:nvSpPr>
        <p:spPr>
          <a:xfrm>
            <a:off x="522111" y="1600200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1- دغدغه ترک کار برنامه نویس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52342-EA25-4EB9-A6D7-AACCD953486C}"/>
              </a:ext>
            </a:extLst>
          </p:cNvPr>
          <p:cNvSpPr txBox="1"/>
          <p:nvPr/>
        </p:nvSpPr>
        <p:spPr>
          <a:xfrm>
            <a:off x="539044" y="2413575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2- انگیزه پیشنهاد دهنده ؟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25985-DB88-4327-ACFD-8091B856ED8D}"/>
              </a:ext>
            </a:extLst>
          </p:cNvPr>
          <p:cNvSpPr txBox="1"/>
          <p:nvPr/>
        </p:nvSpPr>
        <p:spPr>
          <a:xfrm>
            <a:off x="590550" y="3368061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3- وجود دانش کافی ؟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3CC2E-B415-441B-B94F-7F68BB2DCFCF}"/>
              </a:ext>
            </a:extLst>
          </p:cNvPr>
          <p:cNvSpPr txBox="1"/>
          <p:nvPr/>
        </p:nvSpPr>
        <p:spPr>
          <a:xfrm>
            <a:off x="590550" y="4267200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4- </a:t>
            </a:r>
          </a:p>
        </p:txBody>
      </p:sp>
    </p:spTree>
    <p:extLst>
      <p:ext uri="{BB962C8B-B14F-4D97-AF65-F5344CB8AC3E}">
        <p14:creationId xmlns:p14="http://schemas.microsoft.com/office/powerpoint/2010/main" val="39755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865011" y="385060"/>
            <a:ext cx="7620000" cy="98654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r>
              <a:rPr lang="fa-I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کلام آخر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641F-7C12-4E5F-909C-943F1B190E7F}"/>
              </a:ext>
            </a:extLst>
          </p:cNvPr>
          <p:cNvSpPr txBox="1"/>
          <p:nvPr/>
        </p:nvSpPr>
        <p:spPr>
          <a:xfrm>
            <a:off x="522111" y="1600200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علی رغم وجود تمام مشکلات پیش رو ...</a:t>
            </a:r>
          </a:p>
        </p:txBody>
      </p:sp>
    </p:spTree>
    <p:extLst>
      <p:ext uri="{BB962C8B-B14F-4D97-AF65-F5344CB8AC3E}">
        <p14:creationId xmlns:p14="http://schemas.microsoft.com/office/powerpoint/2010/main" val="4292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fa-IR" sz="6600" dirty="0">
                <a:solidFill>
                  <a:schemeClr val="tx1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پایان</a:t>
            </a:r>
            <a:endParaRPr lang="en-US" sz="6600" dirty="0">
              <a:solidFill>
                <a:schemeClr val="tx1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6176" y="27432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5400" dirty="0">
                <a:solidFill>
                  <a:schemeClr val="tx1"/>
                </a:solidFill>
                <a:latin typeface="IranNastaliq" panose="02020505000000020003" pitchFamily="18" charset="0"/>
                <a:cs typeface="B Mitra" panose="00000400000000000000" pitchFamily="2" charset="-78"/>
              </a:rPr>
              <a:t>طرح تشکیل گروه برنامه نویسی</a:t>
            </a:r>
          </a:p>
          <a:p>
            <a:pPr algn="ctr">
              <a:lnSpc>
                <a:spcPct val="150000"/>
              </a:lnSpc>
            </a:pPr>
            <a:r>
              <a:rPr lang="fa-IR" sz="4400" dirty="0">
                <a:solidFill>
                  <a:schemeClr val="tx1"/>
                </a:solidFill>
                <a:latin typeface="IranNastaliq" panose="02020505000000020003" pitchFamily="18" charset="0"/>
                <a:cs typeface="B Mitra" panose="00000400000000000000" pitchFamily="2" charset="-78"/>
              </a:rPr>
              <a:t>در شرکت آب و فاضلاب استان مرکزی</a:t>
            </a:r>
            <a:endParaRPr lang="en-US" sz="4400" dirty="0">
              <a:solidFill>
                <a:schemeClr val="tx1"/>
              </a:solidFill>
              <a:latin typeface="IranNastaliq" panose="02020505000000020003" pitchFamily="18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84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92271F-4303-41AA-B740-D1CA6797A2B4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7851648" cy="4343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 rtl="1">
              <a:buFontTx/>
              <a:buChar char="-"/>
            </a:pPr>
            <a:r>
              <a:rPr lang="fa-IR" sz="3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چند سالی هست که با توجه به نیاز های موجود در ادارات و شرکت های تولیدی و خدماتی اهمیت کار با نرم افزارها و استفاده از تکنولوژی های نوین بیش از پیش احساس میشود.</a:t>
            </a:r>
          </a:p>
          <a:p>
            <a:pPr algn="just" rtl="1"/>
            <a:endParaRPr lang="fa-IR" sz="3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Nastaliq" panose="02020505000000020003" pitchFamily="18" charset="0"/>
              <a:cs typeface="B Mitra" panose="00000400000000000000" pitchFamily="2" charset="-78"/>
            </a:endParaRPr>
          </a:p>
          <a:p>
            <a:pPr marL="457200" indent="-457200" algn="just" rtl="1">
              <a:buFontTx/>
              <a:buChar char="-"/>
            </a:pPr>
            <a:r>
              <a:rPr lang="fa-IR" sz="3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بدین ترتیب شرکت آب و فاضلاب هم از این قاعده مستثنی نبوده و در زمینه های مختلف با توجه به نیاز های موجود اقدام به خرید نرم افزارهای متعدد نموده است (نرم افزار مشترکین ، اتوماسیون ، ورود و خروج ، مدیریت پروژه ، نیروی انسانی و ...)</a:t>
            </a:r>
            <a:endParaRPr lang="en-US" sz="3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Nastaliq" panose="02020505000000020003" pitchFamily="18" charset="0"/>
              <a:cs typeface="B Mitra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30A5B0-2037-4283-95C0-4834942DDEF3}"/>
              </a:ext>
            </a:extLst>
          </p:cNvPr>
          <p:cNvSpPr txBox="1">
            <a:spLocks/>
          </p:cNvSpPr>
          <p:nvPr/>
        </p:nvSpPr>
        <p:spPr>
          <a:xfrm>
            <a:off x="3352800" y="304800"/>
            <a:ext cx="2895600" cy="12573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66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مقدمه</a:t>
            </a:r>
            <a:endParaRPr lang="en-US" sz="66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Nastaliq" panose="02020505000000020003" pitchFamily="18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99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914400" y="381000"/>
            <a:ext cx="7620000" cy="12573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66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اهمیت وجود گروه نرم افزاری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279A3-9204-42DE-8A11-5EA77D24A169}"/>
              </a:ext>
            </a:extLst>
          </p:cNvPr>
          <p:cNvSpPr txBox="1">
            <a:spLocks/>
          </p:cNvSpPr>
          <p:nvPr/>
        </p:nvSpPr>
        <p:spPr>
          <a:xfrm>
            <a:off x="876300" y="5029200"/>
            <a:ext cx="7391400" cy="12573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50000"/>
              </a:lnSpc>
            </a:pPr>
            <a:r>
              <a:rPr lang="fa-IR" sz="36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1- وجود مشکلات موجود بین شرکت های نرم افزاری و شرکت آب و فاضلاب</a:t>
            </a:r>
          </a:p>
          <a:p>
            <a:pPr rtl="1">
              <a:lnSpc>
                <a:spcPct val="150000"/>
              </a:lnSpc>
            </a:pPr>
            <a:endParaRPr lang="fa-IR" sz="16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Nastaliq" panose="02020505000000020003" pitchFamily="18" charset="0"/>
              <a:cs typeface="B Mitra" panose="00000400000000000000" pitchFamily="2" charset="-78"/>
            </a:endParaRPr>
          </a:p>
          <a:p>
            <a:pPr rtl="1">
              <a:lnSpc>
                <a:spcPct val="150000"/>
              </a:lnSpc>
            </a:pPr>
            <a:r>
              <a:rPr lang="fa-IR" sz="36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2- تاثیرات این گروه بر کاهش هزینه ، زمان و افزایش کیفیت عملکرد</a:t>
            </a:r>
          </a:p>
          <a:p>
            <a:pPr rtl="1">
              <a:lnSpc>
                <a:spcPct val="150000"/>
              </a:lnSpc>
            </a:pPr>
            <a:endParaRPr lang="fa-IR" sz="28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Nastaliq" panose="02020505000000020003" pitchFamily="18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71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762000" y="2800350"/>
            <a:ext cx="7620000" cy="12573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66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انگیزه شخصی</a:t>
            </a:r>
          </a:p>
        </p:txBody>
      </p:sp>
    </p:spTree>
    <p:extLst>
      <p:ext uri="{BB962C8B-B14F-4D97-AF65-F5344CB8AC3E}">
        <p14:creationId xmlns:p14="http://schemas.microsoft.com/office/powerpoint/2010/main" val="40860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876300" y="990600"/>
            <a:ext cx="7620000" cy="12573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6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مشکلات موجود بین شرکت های نرم افزاری و شرکت آب و فاضلاب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641F-7C12-4E5F-909C-943F1B190E7F}"/>
              </a:ext>
            </a:extLst>
          </p:cNvPr>
          <p:cNvSpPr txBox="1"/>
          <p:nvPr/>
        </p:nvSpPr>
        <p:spPr>
          <a:xfrm>
            <a:off x="533400" y="2895600"/>
            <a:ext cx="7962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1- هزینه خرید نرم افزار</a:t>
            </a:r>
          </a:p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2- هزینه پشتیبانی</a:t>
            </a:r>
          </a:p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3- هزینه ارتقای نرم افزار</a:t>
            </a:r>
          </a:p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4- نحوه پشتیبانی و ارتقای نرم افزار </a:t>
            </a:r>
          </a:p>
        </p:txBody>
      </p:sp>
    </p:spTree>
    <p:extLst>
      <p:ext uri="{BB962C8B-B14F-4D97-AF65-F5344CB8AC3E}">
        <p14:creationId xmlns:p14="http://schemas.microsoft.com/office/powerpoint/2010/main" val="37556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762000" y="248082"/>
            <a:ext cx="7620000" cy="12573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6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هزینه خرید و پشتیبانی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641F-7C12-4E5F-909C-943F1B190E7F}"/>
              </a:ext>
            </a:extLst>
          </p:cNvPr>
          <p:cNvSpPr txBox="1"/>
          <p:nvPr/>
        </p:nvSpPr>
        <p:spPr>
          <a:xfrm>
            <a:off x="450145" y="1631813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مقایسه نرم افزار طراحی شده داخلی با نمونه برون سپار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106C0-EEA6-44FA-8F3A-1CBC0BD1154D}"/>
              </a:ext>
            </a:extLst>
          </p:cNvPr>
          <p:cNvSpPr txBox="1"/>
          <p:nvPr/>
        </p:nvSpPr>
        <p:spPr>
          <a:xfrm>
            <a:off x="469901" y="2413010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هزینه طراحی نرم افزار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B Mitra" panose="00000400000000000000" pitchFamily="2" charset="-78"/>
              </a:rPr>
              <a:t>WebGIS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 </a:t>
            </a:r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 :  حدود 2میلیارد تومان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5C269-3709-4B62-9178-3C9F24CD6D00}"/>
              </a:ext>
            </a:extLst>
          </p:cNvPr>
          <p:cNvSpPr txBox="1"/>
          <p:nvPr/>
        </p:nvSpPr>
        <p:spPr>
          <a:xfrm>
            <a:off x="419100" y="3225251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هزینه پشتیبانی : سالانه بین 200 تا 300 میلیون تومان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5BB2A-35DD-4F04-89B9-82A31A5C1DCE}"/>
              </a:ext>
            </a:extLst>
          </p:cNvPr>
          <p:cNvSpPr txBox="1"/>
          <p:nvPr/>
        </p:nvSpPr>
        <p:spPr>
          <a:xfrm>
            <a:off x="419100" y="4048780"/>
            <a:ext cx="796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هزینه ارتقای نرم افزار : متغیر بین 20 تا 100 میلیون تومان بابت هر تغییر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61C2C-1E96-43BC-B62A-CF578F5CFB4F}"/>
              </a:ext>
            </a:extLst>
          </p:cNvPr>
          <p:cNvSpPr txBox="1"/>
          <p:nvPr/>
        </p:nvSpPr>
        <p:spPr>
          <a:xfrm>
            <a:off x="450145" y="4702967"/>
            <a:ext cx="796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نکته : طی بازدید نرم افزارهای مشابه در حد رضایت نبوده اند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A0FBB-7400-4D4D-AF3D-CDD1D18194B7}"/>
              </a:ext>
            </a:extLst>
          </p:cNvPr>
          <p:cNvSpPr txBox="1"/>
          <p:nvPr/>
        </p:nvSpPr>
        <p:spPr>
          <a:xfrm>
            <a:off x="419100" y="5368443"/>
            <a:ext cx="796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عدم امکان خرید نرم افزار ، علی رغم نیاز با توجه به بالا بودن هزینه خرید</a:t>
            </a:r>
          </a:p>
        </p:txBody>
      </p:sp>
    </p:spTree>
    <p:extLst>
      <p:ext uri="{BB962C8B-B14F-4D97-AF65-F5344CB8AC3E}">
        <p14:creationId xmlns:p14="http://schemas.microsoft.com/office/powerpoint/2010/main" val="3772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865011" y="385060"/>
            <a:ext cx="7620000" cy="172920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Nazanin" panose="00000400000000000000" pitchFamily="2" charset="-78"/>
              </a:rPr>
              <a:t>مشکلات</a:t>
            </a:r>
            <a:r>
              <a:rPr lang="fa-IR" sz="54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Nazanin" panose="00000400000000000000" pitchFamily="2" charset="-78"/>
              </a:rPr>
              <a:t> </a:t>
            </a:r>
            <a:r>
              <a:rPr lang="fa-I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Nazanin" panose="00000400000000000000" pitchFamily="2" charset="-78"/>
              </a:rPr>
              <a:t>نحوه پشتیبانی و ارتقای نرم افزار </a:t>
            </a:r>
            <a:endParaRPr lang="fa-IR" sz="54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Nastaliq" panose="02020505000000020003" pitchFamily="18" charset="0"/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641F-7C12-4E5F-909C-943F1B190E7F}"/>
              </a:ext>
            </a:extLst>
          </p:cNvPr>
          <p:cNvSpPr txBox="1"/>
          <p:nvPr/>
        </p:nvSpPr>
        <p:spPr>
          <a:xfrm>
            <a:off x="533400" y="2335459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1- عدم وجود شرکت قابل اعتماد : </a:t>
            </a:r>
          </a:p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شرکتهای بزرگ و صاحب نامی هستند که با توجه به شرایط مالی شرکت امکان عقد قرارداد با ایشان وجود ندارد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83782-205E-4012-925A-A659D3D83748}"/>
              </a:ext>
            </a:extLst>
          </p:cNvPr>
          <p:cNvSpPr txBox="1"/>
          <p:nvPr/>
        </p:nvSpPr>
        <p:spPr>
          <a:xfrm>
            <a:off x="590550" y="3992678"/>
            <a:ext cx="7962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2- وجود برنامه نویسان مبتدی در شرکتهای تازه کار و کم هزینه (همه چیز یک نرم افزار ، برنامه نوس آن است)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5EBD2-0D8A-4124-BF8D-19CAA2D2E370}"/>
              </a:ext>
            </a:extLst>
          </p:cNvPr>
          <p:cNvSpPr txBox="1"/>
          <p:nvPr/>
        </p:nvSpPr>
        <p:spPr>
          <a:xfrm>
            <a:off x="607483" y="5291092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3- صرف زمان جهت رفع باگ یا ارتقای برنامه </a:t>
            </a:r>
          </a:p>
        </p:txBody>
      </p:sp>
    </p:spTree>
    <p:extLst>
      <p:ext uri="{BB962C8B-B14F-4D97-AF65-F5344CB8AC3E}">
        <p14:creationId xmlns:p14="http://schemas.microsoft.com/office/powerpoint/2010/main" val="15396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65A93-8A5F-4E43-89DC-B959D4BFF1AA}"/>
              </a:ext>
            </a:extLst>
          </p:cNvPr>
          <p:cNvSpPr txBox="1">
            <a:spLocks/>
          </p:cNvSpPr>
          <p:nvPr/>
        </p:nvSpPr>
        <p:spPr>
          <a:xfrm>
            <a:off x="865011" y="385060"/>
            <a:ext cx="7620000" cy="98654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r>
              <a:rPr lang="fa-I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تاثیرات گروه برنامه نویسی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641F-7C12-4E5F-909C-943F1B190E7F}"/>
              </a:ext>
            </a:extLst>
          </p:cNvPr>
          <p:cNvSpPr txBox="1"/>
          <p:nvPr/>
        </p:nvSpPr>
        <p:spPr>
          <a:xfrm>
            <a:off x="491067" y="2590800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1- با وجود گروه نرم افزاری هر جا نیازی هرچند کوچک ولی کاربردی دیده شود توسط گروه نرم افزاری قابل انجام است .(مانند برنامه نظر سنجی آنلاین)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93902-16B4-46BD-B575-92CE50A77DE5}"/>
              </a:ext>
            </a:extLst>
          </p:cNvPr>
          <p:cNvSpPr txBox="1"/>
          <p:nvPr/>
        </p:nvSpPr>
        <p:spPr>
          <a:xfrm>
            <a:off x="530578" y="4279266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2- کاهش هزینه های میلیاردی شرکت برای خرید و پشتیبانی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9A6D3-7FFD-4E7E-9F28-DC660B030541}"/>
              </a:ext>
            </a:extLst>
          </p:cNvPr>
          <p:cNvSpPr txBox="1"/>
          <p:nvPr/>
        </p:nvSpPr>
        <p:spPr>
          <a:xfrm>
            <a:off x="590550" y="5087272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3- صرفه جویی در زمان رفع باگ و ارتقای نرم افزار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7185F-36EA-45CB-9C7D-F714A60634B1}"/>
              </a:ext>
            </a:extLst>
          </p:cNvPr>
          <p:cNvSpPr txBox="1"/>
          <p:nvPr/>
        </p:nvSpPr>
        <p:spPr>
          <a:xfrm>
            <a:off x="381000" y="1471720"/>
            <a:ext cx="796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پیش از این شرکتهای (دولتی و خصوصی) زیادی اقدام به تشکیل گروه برنامه نویسی کرده اند مانند دیجی کالا و اسنپ و حتی کمیته امداد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22466-1497-4C84-9DA6-389995E032CC}"/>
              </a:ext>
            </a:extLst>
          </p:cNvPr>
          <p:cNvSpPr txBox="1"/>
          <p:nvPr/>
        </p:nvSpPr>
        <p:spPr>
          <a:xfrm>
            <a:off x="590550" y="5888165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Nastaliq" panose="02020505000000020003" pitchFamily="18" charset="0"/>
                <a:cs typeface="B Mitra" panose="00000400000000000000" pitchFamily="2" charset="-78"/>
              </a:rPr>
              <a:t>4- ارتباط مستقیم طراح نرم افزار با متخصصین</a:t>
            </a:r>
          </a:p>
        </p:txBody>
      </p:sp>
    </p:spTree>
    <p:extLst>
      <p:ext uri="{BB962C8B-B14F-4D97-AF65-F5344CB8AC3E}">
        <p14:creationId xmlns:p14="http://schemas.microsoft.com/office/powerpoint/2010/main" val="32813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354</TotalTime>
  <Words>428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Gothic Std B</vt:lpstr>
      <vt:lpstr>Calibri</vt:lpstr>
      <vt:lpstr>Constantia</vt:lpstr>
      <vt:lpstr>IranNastaliq</vt:lpstr>
      <vt:lpstr>Wingdings 2</vt:lpstr>
      <vt:lpstr>Flow</vt:lpstr>
      <vt:lpstr>به نام خدا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abas basaki</dc:creator>
  <cp:lastModifiedBy>Windows User</cp:lastModifiedBy>
  <cp:revision>33</cp:revision>
  <dcterms:created xsi:type="dcterms:W3CDTF">2021-11-22T04:22:34Z</dcterms:created>
  <dcterms:modified xsi:type="dcterms:W3CDTF">2022-12-04T23:20:11Z</dcterms:modified>
</cp:coreProperties>
</file>