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99" r:id="rId3"/>
    <p:sldId id="259" r:id="rId4"/>
    <p:sldId id="258" r:id="rId5"/>
    <p:sldId id="312" r:id="rId6"/>
    <p:sldId id="296" r:id="rId7"/>
    <p:sldId id="313" r:id="rId8"/>
    <p:sldId id="330" r:id="rId9"/>
    <p:sldId id="331" r:id="rId10"/>
    <p:sldId id="332" r:id="rId11"/>
    <p:sldId id="334" r:id="rId12"/>
    <p:sldId id="297" r:id="rId13"/>
    <p:sldId id="333" r:id="rId14"/>
    <p:sldId id="335" r:id="rId15"/>
    <p:sldId id="314" r:id="rId16"/>
    <p:sldId id="336" r:id="rId17"/>
    <p:sldId id="289" r:id="rId18"/>
    <p:sldId id="310" r:id="rId19"/>
    <p:sldId id="319" r:id="rId20"/>
    <p:sldId id="317" r:id="rId21"/>
    <p:sldId id="318" r:id="rId22"/>
    <p:sldId id="320" r:id="rId23"/>
    <p:sldId id="309" r:id="rId24"/>
    <p:sldId id="291" r:id="rId25"/>
    <p:sldId id="295" r:id="rId26"/>
    <p:sldId id="315" r:id="rId27"/>
    <p:sldId id="321" r:id="rId28"/>
    <p:sldId id="30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00"/>
    <a:srgbClr val="CE4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828"/>
      </p:cViewPr>
      <p:guideLst>
        <p:guide orient="horz" pos="21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#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  <a:latin typeface="+mn-lt"/>
              <a:ea typeface="+mn-ea"/>
              <a:cs typeface="+mn-ea"/>
              <a:sym typeface="+mn-lt"/>
            </a:rPr>
            <a:t>TITLE</a:t>
          </a:r>
          <a:endParaRPr lang="zh-CN" altLang="en-US" sz="2000" b="1" dirty="0">
            <a:solidFill>
              <a:srgbClr val="2A2A2A"/>
            </a:solidFill>
            <a:latin typeface="+mn-lt"/>
            <a:ea typeface="+mn-ea"/>
            <a:cs typeface="+mn-ea"/>
            <a:sym typeface="+mn-lt"/>
          </a:endParaRP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  <a:latin typeface="+mn-lt"/>
              <a:ea typeface="+mn-ea"/>
              <a:cs typeface="+mn-ea"/>
              <a:sym typeface="+mn-lt"/>
            </a:rPr>
            <a:t>TITLE</a:t>
          </a:r>
          <a:endParaRPr lang="zh-CN" altLang="en-US" sz="2000" dirty="0">
            <a:solidFill>
              <a:srgbClr val="2A2A2A"/>
            </a:solidFill>
            <a:latin typeface="+mn-lt"/>
            <a:ea typeface="+mn-ea"/>
            <a:cs typeface="+mn-ea"/>
            <a:sym typeface="+mn-lt"/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  <a:latin typeface="+mn-lt"/>
              <a:ea typeface="+mn-ea"/>
              <a:cs typeface="+mn-ea"/>
              <a:sym typeface="+mn-lt"/>
            </a:rPr>
            <a:t>TITLE</a:t>
          </a:r>
          <a:endParaRPr lang="zh-CN" altLang="en-US" sz="2000" dirty="0">
            <a:solidFill>
              <a:srgbClr val="2A2A2A"/>
            </a:solidFill>
            <a:latin typeface="+mn-lt"/>
            <a:ea typeface="+mn-ea"/>
            <a:cs typeface="+mn-ea"/>
            <a:sym typeface="+mn-lt"/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/>
      <dgm:spPr>
        <a:solidFill>
          <a:srgbClr val="FFD100"/>
        </a:solidFill>
        <a:ln>
          <a:noFill/>
        </a:ln>
      </dgm:spPr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/>
      <dgm:spPr>
        <a:solidFill>
          <a:schemeClr val="tx1">
            <a:lumMod val="95000"/>
            <a:lumOff val="5000"/>
            <a:alpha val="5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/>
      <dgm:spPr>
        <a:solidFill>
          <a:srgbClr val="FFD100"/>
        </a:solidFill>
        <a:ln>
          <a:noFill/>
        </a:ln>
      </dgm:spPr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1D9CD24-EBAA-3743-8580-6442A4FADE69}" type="presOf" srcId="{DFBF3E8B-FE55-4872-8E55-D1A022369590}" destId="{B5558B2F-3323-4D3B-88E6-849B9009CDDB}" srcOrd="0" destOrd="0" presId="urn:microsoft.com/office/officeart/2009/layout/CircleArrowProcess#2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9ADAB77D-70E2-3F4C-B688-5A460B1DCC15}" type="presOf" srcId="{6023D91B-3405-4F87-A1BA-4C7BC9F92001}" destId="{C9789C5E-E474-45BD-A638-F8E3329BC87E}" srcOrd="0" destOrd="0" presId="urn:microsoft.com/office/officeart/2009/layout/CircleArrowProcess#2"/>
    <dgm:cxn modelId="{0F4D519A-421F-2647-8338-0915186EA37F}" type="presOf" srcId="{8070460F-CD86-4A47-9664-D5543F11B491}" destId="{6A6B83AD-40B3-4C05-82F5-CF10DF2005A8}" srcOrd="0" destOrd="0" presId="urn:microsoft.com/office/officeart/2009/layout/CircleArrowProcess#2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EC8E09B3-73FA-D046-A802-AC9730176C4B}" type="presOf" srcId="{470E94F7-8F76-45AD-BADF-8168E6E45DA4}" destId="{89609AB6-0A51-4918-983D-5B8999D24664}" srcOrd="0" destOrd="0" presId="urn:microsoft.com/office/officeart/2009/layout/CircleArrowProcess#2"/>
    <dgm:cxn modelId="{7C5588C3-AA68-2C43-9753-2FD70A18C373}" type="presParOf" srcId="{89609AB6-0A51-4918-983D-5B8999D24664}" destId="{21E1DC4A-E902-401F-8ED2-4D57A8C538B9}" srcOrd="0" destOrd="0" presId="urn:microsoft.com/office/officeart/2009/layout/CircleArrowProcess#2"/>
    <dgm:cxn modelId="{C440E49C-C65C-D848-A17C-A52F34A3D280}" type="presParOf" srcId="{21E1DC4A-E902-401F-8ED2-4D57A8C538B9}" destId="{B211517F-F7F0-4A7A-B6CF-5ABCA59AC9F8}" srcOrd="0" destOrd="0" presId="urn:microsoft.com/office/officeart/2009/layout/CircleArrowProcess#2"/>
    <dgm:cxn modelId="{0C14E1CB-EC40-394B-A742-7F0C085FC4D7}" type="presParOf" srcId="{89609AB6-0A51-4918-983D-5B8999D24664}" destId="{C9789C5E-E474-45BD-A638-F8E3329BC87E}" srcOrd="1" destOrd="0" presId="urn:microsoft.com/office/officeart/2009/layout/CircleArrowProcess#2"/>
    <dgm:cxn modelId="{F447DCE4-C2FF-9848-9F26-B83B96C7E6F1}" type="presParOf" srcId="{89609AB6-0A51-4918-983D-5B8999D24664}" destId="{CE5AF907-7E30-45ED-AC60-B4F5B2C745F4}" srcOrd="2" destOrd="0" presId="urn:microsoft.com/office/officeart/2009/layout/CircleArrowProcess#2"/>
    <dgm:cxn modelId="{45FA5135-F198-814B-816F-4548F9FF414E}" type="presParOf" srcId="{CE5AF907-7E30-45ED-AC60-B4F5B2C745F4}" destId="{81CC1E92-A646-4FD3-9EA3-BD22D130182F}" srcOrd="0" destOrd="0" presId="urn:microsoft.com/office/officeart/2009/layout/CircleArrowProcess#2"/>
    <dgm:cxn modelId="{676ED760-812F-714C-9EE1-47DEA3F948D9}" type="presParOf" srcId="{89609AB6-0A51-4918-983D-5B8999D24664}" destId="{B5558B2F-3323-4D3B-88E6-849B9009CDDB}" srcOrd="3" destOrd="0" presId="urn:microsoft.com/office/officeart/2009/layout/CircleArrowProcess#2"/>
    <dgm:cxn modelId="{2BF33C12-947E-3B45-BF9A-3C91E7840188}" type="presParOf" srcId="{89609AB6-0A51-4918-983D-5B8999D24664}" destId="{4FC1F439-80E6-4723-8C01-0E3115303B6B}" srcOrd="4" destOrd="0" presId="urn:microsoft.com/office/officeart/2009/layout/CircleArrowProcess#2"/>
    <dgm:cxn modelId="{5E76C84A-2D0B-8E49-B690-E91E7FC687AE}" type="presParOf" srcId="{4FC1F439-80E6-4723-8C01-0E3115303B6B}" destId="{26B2FC09-E8FE-4F60-A886-8159F9EDF77E}" srcOrd="0" destOrd="0" presId="urn:microsoft.com/office/officeart/2009/layout/CircleArrowProcess#2"/>
    <dgm:cxn modelId="{880EEE5C-03A9-1C4D-BBF9-D87CDFCF13FF}" type="presParOf" srcId="{89609AB6-0A51-4918-983D-5B8999D24664}" destId="{6A6B83AD-40B3-4C05-82F5-CF10DF2005A8}" srcOrd="5" destOrd="0" presId="urn:microsoft.com/office/officeart/2009/layout/CircleArrowProcess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588536" y="0"/>
          <a:ext cx="2162399" cy="216272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FFD1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 bwMode="white">
        <a:xfrm>
          <a:off x="3066497" y="780810"/>
          <a:ext cx="1201603" cy="600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  <a:latin typeface="+mn-lt"/>
              <a:ea typeface="+mn-ea"/>
              <a:cs typeface="+mn-ea"/>
              <a:sym typeface="+mn-lt"/>
            </a:rPr>
            <a:t>TITLE</a:t>
          </a:r>
          <a:endParaRPr lang="zh-CN" altLang="en-US" sz="2000" b="1" kern="1200" dirty="0">
            <a:solidFill>
              <a:srgbClr val="2A2A2A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3066497" y="780810"/>
        <a:ext cx="1201603" cy="600658"/>
      </dsp:txXfrm>
    </dsp:sp>
    <dsp:sp modelId="{81CC1E92-A646-4FD3-9EA3-BD22D130182F}">
      <dsp:nvSpPr>
        <dsp:cNvPr id="0" name=""/>
        <dsp:cNvSpPr/>
      </dsp:nvSpPr>
      <dsp:spPr>
        <a:xfrm>
          <a:off x="1987937" y="1242648"/>
          <a:ext cx="2162399" cy="216272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tx1">
            <a:lumMod val="95000"/>
            <a:lumOff val="5000"/>
            <a:alpha val="5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 bwMode="white">
        <a:xfrm>
          <a:off x="2468335" y="2030647"/>
          <a:ext cx="1201603" cy="600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  <a:latin typeface="+mn-lt"/>
              <a:ea typeface="+mn-ea"/>
              <a:cs typeface="+mn-ea"/>
              <a:sym typeface="+mn-lt"/>
            </a:rPr>
            <a:t>TITLE</a:t>
          </a:r>
          <a:endParaRPr lang="zh-CN" altLang="en-US" sz="2000" kern="1200" dirty="0">
            <a:solidFill>
              <a:srgbClr val="2A2A2A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2468335" y="2030647"/>
        <a:ext cx="1201603" cy="600658"/>
      </dsp:txXfrm>
    </dsp:sp>
    <dsp:sp modelId="{26B2FC09-E8FE-4F60-A886-8159F9EDF77E}">
      <dsp:nvSpPr>
        <dsp:cNvPr id="0" name=""/>
        <dsp:cNvSpPr/>
      </dsp:nvSpPr>
      <dsp:spPr>
        <a:xfrm>
          <a:off x="2742442" y="2634000"/>
          <a:ext cx="1857836" cy="185858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D1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 bwMode="white">
        <a:xfrm>
          <a:off x="3069340" y="3282280"/>
          <a:ext cx="1201603" cy="600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  <a:latin typeface="+mn-lt"/>
              <a:ea typeface="+mn-ea"/>
              <a:cs typeface="+mn-ea"/>
              <a:sym typeface="+mn-lt"/>
            </a:rPr>
            <a:t>TITLE</a:t>
          </a:r>
          <a:endParaRPr lang="zh-CN" altLang="en-US" sz="2000" kern="1200" dirty="0">
            <a:solidFill>
              <a:srgbClr val="2A2A2A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3069340" y="3282280"/>
        <a:ext cx="1201603" cy="600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#2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82428" y="64501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33"/>
          <p:cNvSpPr/>
          <p:nvPr userDrawn="1"/>
        </p:nvSpPr>
        <p:spPr>
          <a:xfrm rot="18791120">
            <a:off x="-644327" y="-1214989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: 圆角 34"/>
          <p:cNvSpPr/>
          <p:nvPr userDrawn="1"/>
        </p:nvSpPr>
        <p:spPr>
          <a:xfrm rot="18791120">
            <a:off x="-374505" y="-1893508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 rot="16200000">
            <a:off x="354175" y="343022"/>
            <a:ext cx="143435" cy="143435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fld id="{39359B15-EE70-443C-8C52-A154520CCE02}" type="datetimeFigureOut">
              <a:rPr lang="zh-CN" altLang="en-US" smtClean="0"/>
              <a:t>2025/5/18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fld id="{542563E4-6648-4854-9DE7-09726C666FA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宋体" pitchFamily="2" charset="-122"/>
          <a:ea typeface="宋体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igure.com/" TargetMode="External"/><Relationship Id="rId2" Type="http://schemas.openxmlformats.org/officeDocument/2006/relationships/hyperlink" Target="https://nftfi.com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 rot="2591120">
            <a:off x="1625091" y="1924275"/>
            <a:ext cx="783956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2591120">
            <a:off x="394494" y="2554075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 rot="2591120">
            <a:off x="1320439" y="2802380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30847" y="683562"/>
            <a:ext cx="143435" cy="143435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 rot="2591120">
            <a:off x="6516990" y="5269636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: 圆角 22"/>
          <p:cNvSpPr/>
          <p:nvPr/>
        </p:nvSpPr>
        <p:spPr>
          <a:xfrm rot="2591120">
            <a:off x="6245385" y="5527938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062163" y="1166813"/>
            <a:ext cx="8203477" cy="4645057"/>
            <a:chOff x="2062163" y="1166813"/>
            <a:chExt cx="8203477" cy="4645057"/>
          </a:xfrm>
        </p:grpSpPr>
        <p:sp>
          <p:nvSpPr>
            <p:cNvPr id="13" name="矩形 12"/>
            <p:cNvSpPr/>
            <p:nvPr/>
          </p:nvSpPr>
          <p:spPr>
            <a:xfrm>
              <a:off x="2062163" y="1166813"/>
              <a:ext cx="8067675" cy="452437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97966" y="1287495"/>
              <a:ext cx="8067674" cy="4524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629213" y="2539438"/>
            <a:ext cx="6961101" cy="2782974"/>
            <a:chOff x="2629213" y="2539438"/>
            <a:chExt cx="6961101" cy="2782974"/>
          </a:xfrm>
        </p:grpSpPr>
        <p:sp>
          <p:nvSpPr>
            <p:cNvPr id="25" name="文本框 24"/>
            <p:cNvSpPr txBox="1"/>
            <p:nvPr/>
          </p:nvSpPr>
          <p:spPr>
            <a:xfrm>
              <a:off x="2629213" y="2539438"/>
              <a:ext cx="6961101" cy="11387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3400" b="1" dirty="0" err="1">
                  <a:latin typeface="Annai MN" panose="00000500000000000000" pitchFamily="2" charset="0"/>
                  <a:ea typeface="Annai MN" panose="00000500000000000000" pitchFamily="2" charset="0"/>
                  <a:cs typeface="Annai MN" panose="00000500000000000000" pitchFamily="2" charset="0"/>
                  <a:sym typeface="+mn-lt"/>
                </a:rPr>
                <a:t>UnifyNFT</a:t>
              </a:r>
              <a:r>
                <a:rPr lang="en-GB" altLang="zh-CN" sz="3400" b="1" dirty="0">
                  <a:latin typeface="Annai MN" panose="00000500000000000000" pitchFamily="2" charset="0"/>
                  <a:ea typeface="Annai MN" panose="00000500000000000000" pitchFamily="2" charset="0"/>
                  <a:cs typeface="Annai MN" panose="00000500000000000000" pitchFamily="2" charset="0"/>
                  <a:sym typeface="+mn-lt"/>
                </a:rPr>
                <a:t>: A Unified Platform</a:t>
              </a:r>
              <a:r>
                <a:rPr lang="en-US" altLang="zh-CN" sz="3400" b="1" dirty="0">
                  <a:latin typeface="Annai MN" panose="00000500000000000000" pitchFamily="2" charset="0"/>
                  <a:ea typeface="Annai MN" panose="00000500000000000000" pitchFamily="2" charset="0"/>
                  <a:cs typeface="Annai MN" panose="00000500000000000000" pitchFamily="2" charset="0"/>
                  <a:sym typeface="+mn-lt"/>
                </a:rPr>
                <a:t> for NFT-Backed Lending</a:t>
              </a:r>
              <a:endParaRPr lang="zh-CN" altLang="en-US" sz="3400" b="1" dirty="0">
                <a:latin typeface="Annai MN" panose="00000500000000000000" pitchFamily="2" charset="0"/>
                <a:ea typeface="方正细谭黑简体" panose="02000000000000000000" pitchFamily="2" charset="-122"/>
                <a:cs typeface="Annai MN" panose="00000500000000000000" pitchFamily="2" charset="0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967494" y="4972972"/>
              <a:ext cx="5210266" cy="349440"/>
              <a:chOff x="4147791" y="4971794"/>
              <a:chExt cx="5210266" cy="34944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4147791" y="4982680"/>
                <a:ext cx="12164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cs typeface="+mn-ea"/>
                    <a:sym typeface="+mn-lt"/>
                  </a:rPr>
                  <a:t>GROUP 38</a:t>
                </a:r>
                <a:endParaRPr lang="zh-CN" altLang="en-US" sz="1600" dirty="0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777417" y="4971794"/>
                <a:ext cx="2580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cs typeface="+mn-ea"/>
                    <a:sym typeface="+mn-lt"/>
                  </a:rPr>
                  <a:t>21/05/2025</a:t>
                </a:r>
                <a:endParaRPr lang="zh-CN" altLang="en-US" sz="1600" dirty="0">
                  <a:cs typeface="+mn-ea"/>
                  <a:sym typeface="+mn-lt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3613497" y="3745426"/>
              <a:ext cx="4830183" cy="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2856884" y="1797235"/>
            <a:ext cx="3951995" cy="3951882"/>
          </a:xfrm>
          <a:prstGeom prst="ellipse">
            <a:avLst/>
          </a:prstGeom>
          <a:solidFill>
            <a:srgbClr val="404040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52714" y="3394512"/>
            <a:ext cx="712329" cy="712308"/>
          </a:xfrm>
          <a:prstGeom prst="ellipse">
            <a:avLst/>
          </a:prstGeom>
          <a:solidFill>
            <a:srgbClr val="404040"/>
          </a:solidFill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2</a:t>
            </a:r>
          </a:p>
        </p:txBody>
      </p:sp>
      <p:sp>
        <p:nvSpPr>
          <p:cNvPr id="13" name="椭圆 12"/>
          <p:cNvSpPr/>
          <p:nvPr/>
        </p:nvSpPr>
        <p:spPr>
          <a:xfrm>
            <a:off x="1111885" y="2509520"/>
            <a:ext cx="2513965" cy="2703195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100" dirty="0">
                <a:solidFill>
                  <a:schemeClr val="bg1"/>
                </a:solidFill>
                <a:effectLst/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  <a:sym typeface="+mn-ea"/>
              </a:rPr>
              <a:t>UnifyNFT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740386" y="1797235"/>
            <a:ext cx="712329" cy="712308"/>
          </a:xfrm>
          <a:prstGeom prst="ellipse">
            <a:avLst/>
          </a:prstGeom>
          <a:solidFill>
            <a:srgbClr val="404040"/>
          </a:solidFill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1</a:t>
            </a:r>
          </a:p>
        </p:txBody>
      </p:sp>
      <p:sp>
        <p:nvSpPr>
          <p:cNvPr id="15" name="椭圆 14"/>
          <p:cNvSpPr/>
          <p:nvPr/>
        </p:nvSpPr>
        <p:spPr>
          <a:xfrm>
            <a:off x="5740386" y="5047208"/>
            <a:ext cx="712329" cy="712308"/>
          </a:xfrm>
          <a:prstGeom prst="ellipse">
            <a:avLst/>
          </a:prstGeom>
          <a:solidFill>
            <a:srgbClr val="404040"/>
          </a:solidFill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2180" y="2773045"/>
            <a:ext cx="2722245" cy="2011045"/>
          </a:xfrm>
          <a:prstGeom prst="rect">
            <a:avLst/>
          </a:prstGeom>
          <a:noFill/>
        </p:spPr>
        <p:txBody>
          <a:bodyPr wrap="square" lIns="91450" tIns="45726" rIns="91450" bIns="45726" rtlCol="0">
            <a:spAutoFit/>
          </a:bodyPr>
          <a:lstStyle/>
          <a:p>
            <a:pPr marL="0" marR="0" lvl="0" indent="0" algn="ctr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Bold" panose="02020503050405090304" charset="0"/>
                <a:cs typeface="Times New Roman Bold" panose="02020503050405090304" charset="0"/>
              </a:rPr>
              <a:t>One platform,</a:t>
            </a:r>
          </a:p>
          <a:p>
            <a:pPr marL="0" marR="0" lvl="0" indent="0" algn="ctr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Bold" panose="02020503050405090304" charset="0"/>
                <a:cs typeface="Times New Roman Bold" panose="02020503050405090304" charset="0"/>
              </a:rPr>
              <a:t>two lending </a:t>
            </a:r>
          </a:p>
          <a:p>
            <a:pPr marL="0" marR="0" lvl="0" indent="0" algn="ctr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Bold" panose="02020503050405090304" charset="0"/>
                <a:cs typeface="Times New Roman Bold" panose="02020503050405090304" charset="0"/>
              </a:rPr>
              <a:t>worlds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2120" y="1704975"/>
            <a:ext cx="4467225" cy="891540"/>
          </a:xfrm>
          <a:prstGeom prst="rect">
            <a:avLst/>
          </a:prstGeom>
          <a:noFill/>
        </p:spPr>
        <p:txBody>
          <a:bodyPr wrap="square" lIns="91450" tIns="45726" rIns="91450" bIns="45726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Bold" panose="02020503050405090304" charset="0"/>
                <a:cs typeface="Times New Roman Bold" panose="02020503050405090304" charset="0"/>
              </a:rPr>
              <a:t>Interoperability</a:t>
            </a:r>
          </a:p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503050405090304" charset="0"/>
                <a:cs typeface="Times New Roman Regular" panose="02020503050405090304" charset="0"/>
              </a:rPr>
              <a:t>Multi-chain &amp; token standard support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0115" y="3258185"/>
            <a:ext cx="4615180" cy="891540"/>
          </a:xfrm>
          <a:prstGeom prst="rect">
            <a:avLst/>
          </a:prstGeom>
          <a:noFill/>
        </p:spPr>
        <p:txBody>
          <a:bodyPr wrap="square" lIns="91450" tIns="45726" rIns="91450" bIns="45726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Bold" panose="02020503050405090304" charset="0"/>
                <a:cs typeface="Times New Roman Bold" panose="02020503050405090304" charset="0"/>
              </a:rPr>
              <a:t>Security</a:t>
            </a:r>
          </a:p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503050405090304" charset="0"/>
                <a:cs typeface="Times New Roman Regular" panose="02020503050405090304" charset="0"/>
              </a:rPr>
              <a:t>Audited smart contracts, role-based 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09105" y="4899660"/>
            <a:ext cx="4614545" cy="891540"/>
          </a:xfrm>
          <a:prstGeom prst="rect">
            <a:avLst/>
          </a:prstGeom>
          <a:noFill/>
        </p:spPr>
        <p:txBody>
          <a:bodyPr wrap="square" lIns="91450" tIns="45726" rIns="91450" bIns="45726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Bold" panose="02020503050405090304" charset="0"/>
                <a:cs typeface="Times New Roman Bold" panose="02020503050405090304" charset="0"/>
              </a:rPr>
              <a:t>Scalability</a:t>
            </a:r>
          </a:p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503050405090304" charset="0"/>
                <a:cs typeface="Times New Roman Regular" panose="02020503050405090304" charset="0"/>
              </a:rPr>
              <a:t>Open APIs and SDKs for dev &amp; partners</a:t>
            </a:r>
          </a:p>
        </p:txBody>
      </p:sp>
      <p:sp>
        <p:nvSpPr>
          <p:cNvPr id="20" name="文本框 48"/>
          <p:cNvSpPr txBox="1"/>
          <p:nvPr/>
        </p:nvSpPr>
        <p:spPr>
          <a:xfrm>
            <a:off x="1111885" y="91440"/>
            <a:ext cx="10158095" cy="66167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anose="02020503050405090304" pitchFamily="18" charset="0"/>
                <a:ea typeface="Annai MN" panose="00000500000000000000" pitchFamily="2" charset="0"/>
                <a:cs typeface="Times New Roman" panose="02020503050405090304" pitchFamily="18" charset="0"/>
                <a:sym typeface="+mn-lt"/>
              </a:rPr>
              <a:t>Tech Principles Behind the Platform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641D2-5B3C-E0AC-703E-A22D1A03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38049DD-53D3-2EC7-F8FD-8EE6EE8F0EC9}"/>
              </a:ext>
            </a:extLst>
          </p:cNvPr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9629181-A86F-0393-464D-B2C28828A6F9}"/>
              </a:ext>
            </a:extLst>
          </p:cNvPr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36F84B-3556-40A9-9A62-A1C34A66FC0F}"/>
              </a:ext>
            </a:extLst>
          </p:cNvPr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27462AB-75E6-6527-1113-D9DFA7B55331}"/>
              </a:ext>
            </a:extLst>
          </p:cNvPr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112AB0-3BAB-59F4-1984-DA9784E4C59A}"/>
              </a:ext>
            </a:extLst>
          </p:cNvPr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433F2DE-A20C-2107-C94E-916161D81E1F}"/>
              </a:ext>
            </a:extLst>
          </p:cNvPr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41EF39-16C0-7451-3FEA-3D0AB8264C3B}"/>
              </a:ext>
            </a:extLst>
          </p:cNvPr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1FFEB4-C72B-E318-9CBC-4661E2608BE3}"/>
              </a:ext>
            </a:extLst>
          </p:cNvPr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DB1C85-F273-FD7E-6C45-F4EE4C94C137}"/>
              </a:ext>
            </a:extLst>
          </p:cNvPr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0926204E-005B-4A21-7F66-077E09C8265B}"/>
              </a:ext>
            </a:extLst>
          </p:cNvPr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20D1EA63-9AA0-041A-7C9E-A51263728F27}"/>
              </a:ext>
            </a:extLst>
          </p:cNvPr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89FEA776-94AA-FDEA-3B2E-9FDE9608CA08}"/>
              </a:ext>
            </a:extLst>
          </p:cNvPr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84E16AF-963B-A077-C0CE-705512D69674}"/>
              </a:ext>
            </a:extLst>
          </p:cNvPr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85564C8-2D10-F4C5-5EF3-1AEBAFEE2698}"/>
              </a:ext>
            </a:extLst>
          </p:cNvPr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FC7F6DDA-EBF1-B785-263C-5BC3A9EDDFBC}"/>
              </a:ext>
            </a:extLst>
          </p:cNvPr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418239-959B-84ED-5709-01EF6FAC31E8}"/>
              </a:ext>
            </a:extLst>
          </p:cNvPr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4.1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E8B916B-279F-C9A5-7555-B490B983CD6D}"/>
              </a:ext>
            </a:extLst>
          </p:cNvPr>
          <p:cNvSpPr txBox="1"/>
          <p:nvPr/>
        </p:nvSpPr>
        <p:spPr>
          <a:xfrm>
            <a:off x="3819404" y="2648145"/>
            <a:ext cx="4553190" cy="116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/>
              <a:t>Distributed Innovation concepts 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2160B5-0482-F6AC-0B80-A3CF9EF9D08A}"/>
              </a:ext>
            </a:extLst>
          </p:cNvPr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607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86DF110-E4CE-C26F-06BB-FAFDEA4BAEE6}"/>
              </a:ext>
            </a:extLst>
          </p:cNvPr>
          <p:cNvSpPr/>
          <p:nvPr/>
        </p:nvSpPr>
        <p:spPr>
          <a:xfrm>
            <a:off x="3811492" y="2066786"/>
            <a:ext cx="4413741" cy="3222775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6"/>
          <p:cNvSpPr/>
          <p:nvPr/>
        </p:nvSpPr>
        <p:spPr>
          <a:xfrm>
            <a:off x="5468057" y="5906030"/>
            <a:ext cx="913704" cy="105023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500" kern="1200" dirty="0">
              <a:cs typeface="+mn-ea"/>
              <a:sym typeface="+mn-lt"/>
            </a:endParaRPr>
          </a:p>
        </p:txBody>
      </p:sp>
      <p:sp>
        <p:nvSpPr>
          <p:cNvPr id="21" name="六边形 14"/>
          <p:cNvSpPr/>
          <p:nvPr/>
        </p:nvSpPr>
        <p:spPr>
          <a:xfrm>
            <a:off x="5026517" y="4716034"/>
            <a:ext cx="666394" cy="7659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cs typeface="+mn-ea"/>
              <a:sym typeface="+mn-lt"/>
            </a:endParaRPr>
          </a:p>
        </p:txBody>
      </p:sp>
      <p:sp>
        <p:nvSpPr>
          <p:cNvPr id="17" name="六边形 18"/>
          <p:cNvSpPr/>
          <p:nvPr/>
        </p:nvSpPr>
        <p:spPr>
          <a:xfrm>
            <a:off x="6901665" y="5906030"/>
            <a:ext cx="913704" cy="105023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57980" y="921177"/>
            <a:ext cx="3120764" cy="110799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Open Innovation – </a:t>
            </a:r>
            <a:r>
              <a:rPr lang="en-US" altLang="zh-CN" sz="1400" dirty="0">
                <a:effectLst/>
              </a:rPr>
              <a:t>Outside-in</a:t>
            </a:r>
            <a:endParaRPr lang="en-US" altLang="zh-CN" sz="1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Using the protocol that was using by most user. Do 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not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make customer 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learn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new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thing, easier acceptance.</a:t>
            </a:r>
          </a:p>
        </p:txBody>
      </p:sp>
      <p:sp>
        <p:nvSpPr>
          <p:cNvPr id="42" name="矩形 41"/>
          <p:cNvSpPr/>
          <p:nvPr/>
        </p:nvSpPr>
        <p:spPr>
          <a:xfrm>
            <a:off x="729384" y="4982704"/>
            <a:ext cx="3132128" cy="92332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Web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Allowing both individual and cooperative company 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freely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using APIs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55514" y="4928011"/>
            <a:ext cx="3593462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Platform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We play platform owners role.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1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Agent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13904" y="3855536"/>
            <a:ext cx="3507966" cy="736189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/>
              <a:t>Distributed Innovation </a:t>
            </a:r>
          </a:p>
          <a:p>
            <a:pPr algn="ctr">
              <a:lnSpc>
                <a:spcPct val="130000"/>
              </a:lnSpc>
            </a:pPr>
            <a:r>
              <a:rPr lang="en-US" altLang="zh-CN" sz="1600" dirty="0"/>
              <a:t>concepts 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33007-8B29-928E-C392-BED87070C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3850D52-1284-3610-06C1-5D9EF35AD091}"/>
              </a:ext>
            </a:extLst>
          </p:cNvPr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77FA7E3-3644-9D82-C026-5450892F1E69}"/>
              </a:ext>
            </a:extLst>
          </p:cNvPr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3ED5027-A7E0-CC44-D825-8E00D26FFF68}"/>
              </a:ext>
            </a:extLst>
          </p:cNvPr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0D5C2D-588D-AF5C-DAED-E950EFDD4C59}"/>
              </a:ext>
            </a:extLst>
          </p:cNvPr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399B95-EAE5-FE73-29BE-DEFDF6589F41}"/>
              </a:ext>
            </a:extLst>
          </p:cNvPr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1DC3D0-7795-9714-DE83-051BCB5F42E0}"/>
              </a:ext>
            </a:extLst>
          </p:cNvPr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08B44B-884F-4517-6BF4-EC9E749CEAD2}"/>
              </a:ext>
            </a:extLst>
          </p:cNvPr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CF7A36-186C-245C-635B-0DF176701EDD}"/>
              </a:ext>
            </a:extLst>
          </p:cNvPr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68229E-1F54-699F-7F97-3D74BB01BEEB}"/>
              </a:ext>
            </a:extLst>
          </p:cNvPr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ECCF8C4-9709-3BBA-F321-0BB350B211AF}"/>
              </a:ext>
            </a:extLst>
          </p:cNvPr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84043D12-EE8C-2233-ABB6-8D436D610C53}"/>
              </a:ext>
            </a:extLst>
          </p:cNvPr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9CD6813E-5D9C-4F77-1920-5E4955231B23}"/>
              </a:ext>
            </a:extLst>
          </p:cNvPr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A875FFF-8E04-4AE8-BE18-E9BDE01408E3}"/>
              </a:ext>
            </a:extLst>
          </p:cNvPr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5029B591-A6C3-2A37-05E8-85358528C557}"/>
              </a:ext>
            </a:extLst>
          </p:cNvPr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D8871B47-AD9E-2F49-2B02-21C5F9092A62}"/>
              </a:ext>
            </a:extLst>
          </p:cNvPr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6DA81A-77D9-FB9C-7226-335FFE1E9EAE}"/>
              </a:ext>
            </a:extLst>
          </p:cNvPr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4.2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9C2F0D-3D33-2C2B-C3BD-03FB344DC77E}"/>
              </a:ext>
            </a:extLst>
          </p:cNvPr>
          <p:cNvSpPr txBox="1"/>
          <p:nvPr/>
        </p:nvSpPr>
        <p:spPr>
          <a:xfrm>
            <a:off x="4337483" y="2638008"/>
            <a:ext cx="3505556" cy="172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/>
              <a:t>Dominant category / Dominant designs 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972636-FC03-D324-C0CE-8ACC2A102FBA}"/>
              </a:ext>
            </a:extLst>
          </p:cNvPr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4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6B2E4-7557-CF7F-8664-4DA8274C7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88297-AD42-DDB1-CF3E-6D243282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0"/>
            <a:ext cx="9316750" cy="5210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DA34A-133A-14AD-046A-A3E2053FAC82}"/>
              </a:ext>
            </a:extLst>
          </p:cNvPr>
          <p:cNvSpPr txBox="1"/>
          <p:nvPr/>
        </p:nvSpPr>
        <p:spPr>
          <a:xfrm>
            <a:off x="1437625" y="5391510"/>
            <a:ext cx="8124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Before the Dominant Design 1 phase, so have chance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Open architecture </a:t>
            </a:r>
            <a:r>
              <a:rPr lang="en-US" altLang="zh-CN" dirty="0"/>
              <a:t>for NFT Protocols, such as ERC-721 and</a:t>
            </a:r>
            <a:r>
              <a:rPr lang="zh-CN" altLang="en-US" dirty="0"/>
              <a:t> </a:t>
            </a:r>
            <a:r>
              <a:rPr lang="en-US" altLang="zh-CN" dirty="0"/>
              <a:t>ERC-1155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Better customer user experiences.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92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4.3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32170" y="2652629"/>
            <a:ext cx="3505556" cy="116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/>
              <a:t>Disruptive Innovation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70666-9A92-48F8-7E88-525863C7D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2E127F-2F89-2C1A-DDE6-71D29FB6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17" y="127727"/>
            <a:ext cx="8221222" cy="4601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8CCC3-99D4-F68C-9326-E13E184E353C}"/>
              </a:ext>
            </a:extLst>
          </p:cNvPr>
          <p:cNvSpPr txBox="1"/>
          <p:nvPr/>
        </p:nvSpPr>
        <p:spPr>
          <a:xfrm>
            <a:off x="1026544" y="5253487"/>
            <a:ext cx="7363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New Market Disruption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needs that were</a:t>
            </a:r>
            <a:r>
              <a:rPr lang="en-US" altLang="zh-CN" dirty="0">
                <a:effectLst/>
              </a:rPr>
              <a:t> not being addressed </a:t>
            </a:r>
            <a:r>
              <a:rPr lang="en-US" altLang="zh-CN" dirty="0"/>
              <a:t>by existing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Both individual and company can become loan lender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88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900000">
            <a:off x="3052287" y="2289251"/>
            <a:ext cx="580453" cy="580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 rot="18900000">
            <a:off x="5772236" y="2289251"/>
            <a:ext cx="580453" cy="580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 rot="18900000">
            <a:off x="8492185" y="2289251"/>
            <a:ext cx="580453" cy="580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6558" y="3985909"/>
            <a:ext cx="2111960" cy="1493602"/>
            <a:chOff x="926558" y="3985909"/>
            <a:chExt cx="2111960" cy="1493602"/>
          </a:xfrm>
        </p:grpSpPr>
        <p:sp>
          <p:nvSpPr>
            <p:cNvPr id="32" name="矩形 31"/>
            <p:cNvSpPr/>
            <p:nvPr/>
          </p:nvSpPr>
          <p:spPr>
            <a:xfrm>
              <a:off x="926558" y="4426915"/>
              <a:ext cx="2111960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10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33" name="TextBox 46"/>
            <p:cNvSpPr txBox="1"/>
            <p:nvPr/>
          </p:nvSpPr>
          <p:spPr>
            <a:xfrm>
              <a:off x="926558" y="3985909"/>
              <a:ext cx="2111960" cy="3385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effectLst>
                    <a:outerShdw blurRad="114300" dist="63500" dir="2700000" algn="tl">
                      <a:srgbClr val="000000">
                        <a:alpha val="20000"/>
                      </a:srgbClr>
                    </a:outerShdw>
                  </a:effectLst>
                  <a:latin typeface="+mj-lt"/>
                  <a:ea typeface="方正粗宋简体" panose="03000509000000000000" pitchFamily="65" charset="-122"/>
                </a:defRPr>
              </a:lvl1pPr>
            </a:lstStyle>
            <a:p>
              <a:r>
                <a:rPr lang="zh-CN" altLang="en-US" sz="1600" b="1" dirty="0">
                  <a:solidFill>
                    <a:srgbClr val="1F1F1F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击此处添加标题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46507" y="3985909"/>
            <a:ext cx="2111960" cy="1493602"/>
            <a:chOff x="3646507" y="3985909"/>
            <a:chExt cx="2111960" cy="1493602"/>
          </a:xfrm>
        </p:grpSpPr>
        <p:sp>
          <p:nvSpPr>
            <p:cNvPr id="34" name="矩形 33"/>
            <p:cNvSpPr/>
            <p:nvPr/>
          </p:nvSpPr>
          <p:spPr>
            <a:xfrm>
              <a:off x="3646507" y="4426915"/>
              <a:ext cx="2111960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10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35" name="TextBox 48"/>
            <p:cNvSpPr txBox="1"/>
            <p:nvPr/>
          </p:nvSpPr>
          <p:spPr>
            <a:xfrm>
              <a:off x="3646507" y="3985909"/>
              <a:ext cx="2111960" cy="3385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effectLst>
                    <a:outerShdw blurRad="114300" dist="63500" dir="2700000" algn="tl">
                      <a:srgbClr val="000000">
                        <a:alpha val="20000"/>
                      </a:srgbClr>
                    </a:outerShdw>
                  </a:effectLst>
                  <a:latin typeface="+mj-lt"/>
                  <a:ea typeface="方正粗宋简体" panose="03000509000000000000" pitchFamily="65" charset="-122"/>
                </a:defRPr>
              </a:lvl1pPr>
            </a:lstStyle>
            <a:p>
              <a:r>
                <a:rPr lang="zh-CN" altLang="en-US" sz="1600" b="1" dirty="0">
                  <a:solidFill>
                    <a:srgbClr val="1F1F1F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点击此处添加标题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66457" y="3985909"/>
            <a:ext cx="2111960" cy="1493602"/>
            <a:chOff x="6366457" y="3985909"/>
            <a:chExt cx="2111960" cy="1493602"/>
          </a:xfrm>
        </p:grpSpPr>
        <p:sp>
          <p:nvSpPr>
            <p:cNvPr id="36" name="矩形 35"/>
            <p:cNvSpPr/>
            <p:nvPr/>
          </p:nvSpPr>
          <p:spPr>
            <a:xfrm>
              <a:off x="6366457" y="4426915"/>
              <a:ext cx="2111960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10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37" name="TextBox 51"/>
            <p:cNvSpPr txBox="1"/>
            <p:nvPr/>
          </p:nvSpPr>
          <p:spPr>
            <a:xfrm>
              <a:off x="6366457" y="3985909"/>
              <a:ext cx="2111960" cy="3385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effectLst>
                    <a:outerShdw blurRad="114300" dist="63500" dir="2700000" algn="tl">
                      <a:srgbClr val="000000">
                        <a:alpha val="20000"/>
                      </a:srgbClr>
                    </a:outerShdw>
                  </a:effectLst>
                  <a:latin typeface="+mj-lt"/>
                  <a:ea typeface="方正粗宋简体" panose="03000509000000000000" pitchFamily="65" charset="-122"/>
                </a:defRPr>
              </a:lvl1pPr>
            </a:lstStyle>
            <a:p>
              <a:r>
                <a:rPr lang="zh-CN" altLang="en-US" sz="1600" b="1" dirty="0">
                  <a:solidFill>
                    <a:srgbClr val="1F1F1F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点击此处添加标题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086407" y="3985909"/>
            <a:ext cx="2111960" cy="1493602"/>
            <a:chOff x="9086407" y="3985909"/>
            <a:chExt cx="2111960" cy="1493602"/>
          </a:xfrm>
        </p:grpSpPr>
        <p:sp>
          <p:nvSpPr>
            <p:cNvPr id="38" name="矩形 37"/>
            <p:cNvSpPr/>
            <p:nvPr/>
          </p:nvSpPr>
          <p:spPr>
            <a:xfrm>
              <a:off x="9086407" y="4426915"/>
              <a:ext cx="2111960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10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39" name="TextBox 67"/>
            <p:cNvSpPr txBox="1"/>
            <p:nvPr/>
          </p:nvSpPr>
          <p:spPr>
            <a:xfrm>
              <a:off x="9086407" y="3985909"/>
              <a:ext cx="2111960" cy="3385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effectLst>
                    <a:outerShdw blurRad="114300" dist="63500" dir="2700000" algn="tl">
                      <a:srgbClr val="000000">
                        <a:alpha val="20000"/>
                      </a:srgbClr>
                    </a:outerShdw>
                  </a:effectLst>
                  <a:latin typeface="+mj-lt"/>
                  <a:ea typeface="方正粗宋简体" panose="03000509000000000000" pitchFamily="65" charset="-122"/>
                </a:defRPr>
              </a:lvl1pPr>
            </a:lstStyle>
            <a:p>
              <a:r>
                <a:rPr lang="zh-CN" altLang="en-US" sz="1600" b="1" dirty="0">
                  <a:solidFill>
                    <a:srgbClr val="1F1F1F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点击此处添加标题</a:t>
              </a:r>
            </a:p>
          </p:txBody>
        </p:sp>
      </p:grpSp>
      <p:sp>
        <p:nvSpPr>
          <p:cNvPr id="40" name="矩形 39"/>
          <p:cNvSpPr/>
          <p:nvPr/>
        </p:nvSpPr>
        <p:spPr>
          <a:xfrm rot="18900000">
            <a:off x="1195523" y="1785402"/>
            <a:ext cx="1566159" cy="1566158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91999" y="2247222"/>
            <a:ext cx="1188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F1F1F"/>
                </a:solidFill>
                <a:cs typeface="+mn-ea"/>
                <a:sym typeface="+mn-lt"/>
              </a:rPr>
              <a:t>标题</a:t>
            </a:r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1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 rot="18900000">
            <a:off x="3930406" y="1807394"/>
            <a:ext cx="1566159" cy="1566158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98730" y="2253718"/>
            <a:ext cx="1188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F1F1F"/>
                </a:solidFill>
                <a:cs typeface="+mn-ea"/>
                <a:sym typeface="+mn-lt"/>
              </a:rPr>
              <a:t>标题</a:t>
            </a:r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2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 rot="18900000">
            <a:off x="6650352" y="1785402"/>
            <a:ext cx="1566159" cy="1566159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18928" y="2247222"/>
            <a:ext cx="1188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F1F1F"/>
                </a:solidFill>
                <a:cs typeface="+mn-ea"/>
                <a:sym typeface="+mn-lt"/>
              </a:rPr>
              <a:t>标题</a:t>
            </a:r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3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 rot="18900000">
            <a:off x="9369276" y="1785400"/>
            <a:ext cx="1566159" cy="1566158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632252" y="2247222"/>
            <a:ext cx="1188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F1F1F"/>
                </a:solidFill>
                <a:cs typeface="+mn-ea"/>
                <a:sym typeface="+mn-lt"/>
              </a:rPr>
              <a:t>标题</a:t>
            </a:r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4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0342" y="0"/>
            <a:ext cx="2879608" cy="459255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135" b="1" dirty="0"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40" grpId="0" animBg="1"/>
      <p:bldP spid="44" grpId="0"/>
      <p:bldP spid="41" grpId="0" animBg="1"/>
      <p:bldP spid="45" grpId="0"/>
      <p:bldP spid="42" grpId="0" animBg="1"/>
      <p:bldP spid="46" grpId="0"/>
      <p:bldP spid="43" grpId="0" animBg="1"/>
      <p:bldP spid="4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2856884" y="1797235"/>
            <a:ext cx="3951995" cy="3951882"/>
          </a:xfrm>
          <a:prstGeom prst="ellipse">
            <a:avLst/>
          </a:prstGeom>
          <a:solidFill>
            <a:srgbClr val="404040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52714" y="3394512"/>
            <a:ext cx="712329" cy="712308"/>
          </a:xfrm>
          <a:prstGeom prst="ellipse">
            <a:avLst/>
          </a:prstGeom>
          <a:solidFill>
            <a:srgbClr val="404040"/>
          </a:solidFill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2</a:t>
            </a:r>
          </a:p>
        </p:txBody>
      </p:sp>
      <p:sp>
        <p:nvSpPr>
          <p:cNvPr id="13" name="椭圆 12"/>
          <p:cNvSpPr/>
          <p:nvPr/>
        </p:nvSpPr>
        <p:spPr>
          <a:xfrm>
            <a:off x="1834833" y="2781120"/>
            <a:ext cx="1984168" cy="1984113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添加标题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740386" y="1797235"/>
            <a:ext cx="712329" cy="712308"/>
          </a:xfrm>
          <a:prstGeom prst="ellipse">
            <a:avLst/>
          </a:prstGeom>
          <a:solidFill>
            <a:srgbClr val="404040"/>
          </a:solidFill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1</a:t>
            </a:r>
          </a:p>
        </p:txBody>
      </p:sp>
      <p:sp>
        <p:nvSpPr>
          <p:cNvPr id="15" name="椭圆 14"/>
          <p:cNvSpPr/>
          <p:nvPr/>
        </p:nvSpPr>
        <p:spPr>
          <a:xfrm>
            <a:off x="5740386" y="5047208"/>
            <a:ext cx="712329" cy="712308"/>
          </a:xfrm>
          <a:prstGeom prst="ellipse">
            <a:avLst/>
          </a:prstGeom>
          <a:solidFill>
            <a:srgbClr val="404040"/>
          </a:solidFill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1354" y="2646453"/>
            <a:ext cx="2304856" cy="2253446"/>
          </a:xfrm>
          <a:prstGeom prst="rect">
            <a:avLst/>
          </a:prstGeom>
          <a:noFill/>
        </p:spPr>
        <p:txBody>
          <a:bodyPr wrap="square" lIns="91450" tIns="45726" rIns="91450" bIns="45726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您的内容打在这里，或者通过复制您的文本后，在此框中选择粘贴，并选择只保留文字。您的内容打</a:t>
            </a: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在这里。您的内容打在这里，或者通过复制您的文本后，在此框中选择粘贴。您的内容打在这里。您的内容打在这里，或者通过复制您的文本后，在此框中选择粘贴。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2233" y="1704711"/>
            <a:ext cx="3418820" cy="1052853"/>
          </a:xfrm>
          <a:prstGeom prst="rect">
            <a:avLst/>
          </a:prstGeom>
          <a:noFill/>
        </p:spPr>
        <p:txBody>
          <a:bodyPr wrap="square" lIns="91450" tIns="45726" rIns="91450" bIns="45726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0344" y="3258460"/>
            <a:ext cx="3418820" cy="1052853"/>
          </a:xfrm>
          <a:prstGeom prst="rect">
            <a:avLst/>
          </a:prstGeom>
          <a:noFill/>
        </p:spPr>
        <p:txBody>
          <a:bodyPr wrap="square" lIns="91450" tIns="45726" rIns="91450" bIns="45726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您的内容打在这里，或者通过复制您的文本后，在此框中选择粘贴，并选择只保留</a:t>
            </a: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文字。您的内容打在这里，或者通过复制您的文本后，在此框中选择粘贴，并选择只保留文字。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08880" y="4899899"/>
            <a:ext cx="3418820" cy="1052853"/>
          </a:xfrm>
          <a:prstGeom prst="rect">
            <a:avLst/>
          </a:prstGeom>
          <a:noFill/>
        </p:spPr>
        <p:txBody>
          <a:bodyPr wrap="square" lIns="91450" tIns="45726" rIns="91450" bIns="45726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0" name="文本框 48"/>
          <p:cNvSpPr txBox="1"/>
          <p:nvPr/>
        </p:nvSpPr>
        <p:spPr>
          <a:xfrm>
            <a:off x="1111746" y="0"/>
            <a:ext cx="2879608" cy="459255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135" b="1" dirty="0"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918934" y="2088019"/>
            <a:ext cx="1619999" cy="2160000"/>
            <a:chOff x="5816601" y="-11436350"/>
            <a:chExt cx="404813" cy="539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78"/>
            <p:cNvSpPr/>
            <p:nvPr/>
          </p:nvSpPr>
          <p:spPr bwMode="auto">
            <a:xfrm>
              <a:off x="5816601" y="-11345862"/>
              <a:ext cx="404813" cy="449263"/>
            </a:xfrm>
            <a:custGeom>
              <a:avLst/>
              <a:gdLst>
                <a:gd name="T0" fmla="*/ 43 w 255"/>
                <a:gd name="T1" fmla="*/ 92 h 283"/>
                <a:gd name="T2" fmla="*/ 99 w 255"/>
                <a:gd name="T3" fmla="*/ 35 h 283"/>
                <a:gd name="T4" fmla="*/ 128 w 255"/>
                <a:gd name="T5" fmla="*/ 35 h 283"/>
                <a:gd name="T6" fmla="*/ 85 w 255"/>
                <a:gd name="T7" fmla="*/ 113 h 283"/>
                <a:gd name="T8" fmla="*/ 85 w 255"/>
                <a:gd name="T9" fmla="*/ 198 h 283"/>
                <a:gd name="T10" fmla="*/ 0 w 255"/>
                <a:gd name="T11" fmla="*/ 198 h 283"/>
                <a:gd name="T12" fmla="*/ 0 w 255"/>
                <a:gd name="T13" fmla="*/ 227 h 283"/>
                <a:gd name="T14" fmla="*/ 113 w 255"/>
                <a:gd name="T15" fmla="*/ 227 h 283"/>
                <a:gd name="T16" fmla="*/ 113 w 255"/>
                <a:gd name="T17" fmla="*/ 141 h 283"/>
                <a:gd name="T18" fmla="*/ 170 w 255"/>
                <a:gd name="T19" fmla="*/ 191 h 283"/>
                <a:gd name="T20" fmla="*/ 170 w 255"/>
                <a:gd name="T21" fmla="*/ 283 h 283"/>
                <a:gd name="T22" fmla="*/ 199 w 255"/>
                <a:gd name="T23" fmla="*/ 283 h 283"/>
                <a:gd name="T24" fmla="*/ 199 w 255"/>
                <a:gd name="T25" fmla="*/ 170 h 283"/>
                <a:gd name="T26" fmla="*/ 142 w 255"/>
                <a:gd name="T27" fmla="*/ 120 h 283"/>
                <a:gd name="T28" fmla="*/ 156 w 255"/>
                <a:gd name="T29" fmla="*/ 85 h 283"/>
                <a:gd name="T30" fmla="*/ 170 w 255"/>
                <a:gd name="T31" fmla="*/ 99 h 283"/>
                <a:gd name="T32" fmla="*/ 255 w 255"/>
                <a:gd name="T33" fmla="*/ 99 h 283"/>
                <a:gd name="T34" fmla="*/ 255 w 255"/>
                <a:gd name="T35" fmla="*/ 71 h 283"/>
                <a:gd name="T36" fmla="*/ 184 w 255"/>
                <a:gd name="T37" fmla="*/ 71 h 283"/>
                <a:gd name="T38" fmla="*/ 184 w 255"/>
                <a:gd name="T39" fmla="*/ 0 h 283"/>
                <a:gd name="T40" fmla="*/ 85 w 255"/>
                <a:gd name="T41" fmla="*/ 0 h 283"/>
                <a:gd name="T42" fmla="*/ 28 w 255"/>
                <a:gd name="T43" fmla="*/ 78 h 283"/>
                <a:gd name="T44" fmla="*/ 43 w 255"/>
                <a:gd name="T45" fmla="*/ 9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5" h="283">
                  <a:moveTo>
                    <a:pt x="43" y="92"/>
                  </a:moveTo>
                  <a:lnTo>
                    <a:pt x="99" y="35"/>
                  </a:lnTo>
                  <a:lnTo>
                    <a:pt x="128" y="35"/>
                  </a:lnTo>
                  <a:lnTo>
                    <a:pt x="85" y="113"/>
                  </a:lnTo>
                  <a:lnTo>
                    <a:pt x="85" y="198"/>
                  </a:lnTo>
                  <a:lnTo>
                    <a:pt x="0" y="198"/>
                  </a:lnTo>
                  <a:lnTo>
                    <a:pt x="0" y="227"/>
                  </a:lnTo>
                  <a:lnTo>
                    <a:pt x="113" y="227"/>
                  </a:lnTo>
                  <a:lnTo>
                    <a:pt x="113" y="141"/>
                  </a:lnTo>
                  <a:lnTo>
                    <a:pt x="170" y="191"/>
                  </a:lnTo>
                  <a:lnTo>
                    <a:pt x="170" y="283"/>
                  </a:lnTo>
                  <a:lnTo>
                    <a:pt x="199" y="283"/>
                  </a:lnTo>
                  <a:lnTo>
                    <a:pt x="199" y="170"/>
                  </a:lnTo>
                  <a:lnTo>
                    <a:pt x="142" y="120"/>
                  </a:lnTo>
                  <a:lnTo>
                    <a:pt x="156" y="85"/>
                  </a:lnTo>
                  <a:lnTo>
                    <a:pt x="170" y="99"/>
                  </a:lnTo>
                  <a:lnTo>
                    <a:pt x="255" y="99"/>
                  </a:lnTo>
                  <a:lnTo>
                    <a:pt x="255" y="71"/>
                  </a:lnTo>
                  <a:lnTo>
                    <a:pt x="184" y="71"/>
                  </a:lnTo>
                  <a:lnTo>
                    <a:pt x="184" y="0"/>
                  </a:lnTo>
                  <a:lnTo>
                    <a:pt x="85" y="0"/>
                  </a:lnTo>
                  <a:lnTo>
                    <a:pt x="28" y="78"/>
                  </a:lnTo>
                  <a:lnTo>
                    <a:pt x="4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" name="Oval 179"/>
            <p:cNvSpPr>
              <a:spLocks noChangeArrowheads="1"/>
            </p:cNvSpPr>
            <p:nvPr/>
          </p:nvSpPr>
          <p:spPr bwMode="auto">
            <a:xfrm>
              <a:off x="6086475" y="-11436350"/>
              <a:ext cx="90488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8362" y="1879597"/>
            <a:ext cx="11583638" cy="3147385"/>
            <a:chOff x="608362" y="1879597"/>
            <a:chExt cx="11583638" cy="3147385"/>
          </a:xfrm>
        </p:grpSpPr>
        <p:sp>
          <p:nvSpPr>
            <p:cNvPr id="10" name="矩形 9"/>
            <p:cNvSpPr/>
            <p:nvPr/>
          </p:nvSpPr>
          <p:spPr>
            <a:xfrm>
              <a:off x="608362" y="4610138"/>
              <a:ext cx="3143250" cy="416844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Step 01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1825" y="3699957"/>
              <a:ext cx="3143250" cy="41684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Step 02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35288" y="2789777"/>
              <a:ext cx="3143250" cy="41684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Step 03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048750" y="1879597"/>
              <a:ext cx="3143250" cy="41684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Step 04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08361" y="5101134"/>
            <a:ext cx="3187297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在此添加关键字</a:t>
            </a:r>
          </a:p>
          <a:p>
            <a:pPr algn="r"/>
            <a:r>
              <a:rPr lang="zh-CN" altLang="en-US" sz="1200" dirty="0">
                <a:cs typeface="+mn-ea"/>
                <a:sym typeface="+mn-lt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62400" y="4116801"/>
            <a:ext cx="2602675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在此添加关键字</a:t>
            </a:r>
          </a:p>
          <a:p>
            <a:pPr algn="r"/>
            <a:r>
              <a:rPr lang="zh-CN" altLang="en-US" sz="1200" dirty="0">
                <a:cs typeface="+mn-ea"/>
                <a:sym typeface="+mn-lt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5863" y="3206621"/>
            <a:ext cx="2602675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在此添加关键字</a:t>
            </a:r>
          </a:p>
          <a:p>
            <a:pPr algn="r"/>
            <a:r>
              <a:rPr lang="zh-CN" altLang="en-US" sz="1200" dirty="0">
                <a:cs typeface="+mn-ea"/>
                <a:sym typeface="+mn-lt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89326" y="2296441"/>
            <a:ext cx="2391887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在此添加关键字</a:t>
            </a:r>
          </a:p>
          <a:p>
            <a:pPr algn="r"/>
            <a:r>
              <a:rPr lang="zh-CN" altLang="en-US" sz="1200" dirty="0">
                <a:cs typeface="+mn-ea"/>
                <a:sym typeface="+mn-lt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16960" y="0"/>
            <a:ext cx="2879608" cy="459255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135" b="1" dirty="0"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 rot="2591120">
            <a:off x="1625091" y="1924275"/>
            <a:ext cx="783956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2591120">
            <a:off x="394494" y="2554075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 rot="2591120">
            <a:off x="1320439" y="2802380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30847" y="683562"/>
            <a:ext cx="143435" cy="143435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 rot="2591120">
            <a:off x="6516990" y="5269636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: 圆角 22"/>
          <p:cNvSpPr/>
          <p:nvPr/>
        </p:nvSpPr>
        <p:spPr>
          <a:xfrm rot="2591120">
            <a:off x="6245385" y="5527938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062163" y="1166813"/>
            <a:ext cx="8203477" cy="4645057"/>
            <a:chOff x="2062163" y="1166813"/>
            <a:chExt cx="8203477" cy="4645057"/>
          </a:xfrm>
        </p:grpSpPr>
        <p:sp>
          <p:nvSpPr>
            <p:cNvPr id="13" name="矩形 12"/>
            <p:cNvSpPr/>
            <p:nvPr/>
          </p:nvSpPr>
          <p:spPr>
            <a:xfrm>
              <a:off x="2062163" y="1166813"/>
              <a:ext cx="8067675" cy="452437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97966" y="1287495"/>
              <a:ext cx="8067674" cy="4524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42643" y="2771054"/>
            <a:ext cx="2102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CON</a:t>
            </a:r>
          </a:p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	TENT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25929" y="2069243"/>
            <a:ext cx="2289067" cy="524567"/>
            <a:chOff x="5325929" y="2069243"/>
            <a:chExt cx="2289067" cy="524567"/>
          </a:xfrm>
        </p:grpSpPr>
        <p:sp>
          <p:nvSpPr>
            <p:cNvPr id="40" name="矩形 39"/>
            <p:cNvSpPr/>
            <p:nvPr/>
          </p:nvSpPr>
          <p:spPr>
            <a:xfrm rot="2700000">
              <a:off x="5362397" y="2201119"/>
              <a:ext cx="361754" cy="361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325929" y="218726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926713" y="2069243"/>
              <a:ext cx="1688283" cy="524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Background</a:t>
              </a:r>
              <a:endPara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26057" y="2731445"/>
            <a:ext cx="3585916" cy="524567"/>
            <a:chOff x="5326057" y="2731445"/>
            <a:chExt cx="3585916" cy="524567"/>
          </a:xfrm>
        </p:grpSpPr>
        <p:sp>
          <p:nvSpPr>
            <p:cNvPr id="54" name="矩形 53"/>
            <p:cNvSpPr/>
            <p:nvPr/>
          </p:nvSpPr>
          <p:spPr>
            <a:xfrm rot="2700000">
              <a:off x="5362397" y="2845976"/>
              <a:ext cx="361754" cy="361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326057" y="28492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934876" y="2731445"/>
              <a:ext cx="2977097" cy="524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Company Introduction</a:t>
              </a:r>
              <a:endPara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26057" y="3368185"/>
            <a:ext cx="3284705" cy="524567"/>
            <a:chOff x="5326057" y="3368185"/>
            <a:chExt cx="3284705" cy="524567"/>
          </a:xfrm>
        </p:grpSpPr>
        <p:sp>
          <p:nvSpPr>
            <p:cNvPr id="41" name="矩形 40"/>
            <p:cNvSpPr/>
            <p:nvPr/>
          </p:nvSpPr>
          <p:spPr>
            <a:xfrm rot="2700000">
              <a:off x="5362397" y="3490833"/>
              <a:ext cx="361754" cy="361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326057" y="348479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945289" y="3368185"/>
              <a:ext cx="2665473" cy="524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GB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Technology Product</a:t>
              </a:r>
              <a:endPara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26057" y="4034365"/>
            <a:ext cx="3347069" cy="524567"/>
            <a:chOff x="5326057" y="4034365"/>
            <a:chExt cx="3347069" cy="524567"/>
          </a:xfrm>
        </p:grpSpPr>
        <p:sp>
          <p:nvSpPr>
            <p:cNvPr id="55" name="矩形 54"/>
            <p:cNvSpPr/>
            <p:nvPr/>
          </p:nvSpPr>
          <p:spPr>
            <a:xfrm rot="2700000">
              <a:off x="5362397" y="4135689"/>
              <a:ext cx="361754" cy="361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326057" y="41285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934876" y="4034365"/>
              <a:ext cx="2738250" cy="524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GB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Innovation Concepts</a:t>
              </a:r>
              <a:endPara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900000">
            <a:off x="3052287" y="2289251"/>
            <a:ext cx="580453" cy="580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 rot="18900000">
            <a:off x="5772236" y="2289251"/>
            <a:ext cx="580453" cy="580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 rot="18900000">
            <a:off x="8492185" y="2289251"/>
            <a:ext cx="580453" cy="580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6558" y="3985909"/>
            <a:ext cx="2111960" cy="1493602"/>
            <a:chOff x="926558" y="3985909"/>
            <a:chExt cx="2111960" cy="1493602"/>
          </a:xfrm>
        </p:grpSpPr>
        <p:sp>
          <p:nvSpPr>
            <p:cNvPr id="32" name="矩形 31"/>
            <p:cNvSpPr/>
            <p:nvPr/>
          </p:nvSpPr>
          <p:spPr>
            <a:xfrm>
              <a:off x="926558" y="4426915"/>
              <a:ext cx="2111960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10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33" name="TextBox 46"/>
            <p:cNvSpPr txBox="1"/>
            <p:nvPr/>
          </p:nvSpPr>
          <p:spPr>
            <a:xfrm>
              <a:off x="926558" y="3985909"/>
              <a:ext cx="2111960" cy="3385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effectLst>
                    <a:outerShdw blurRad="114300" dist="63500" dir="2700000" algn="tl">
                      <a:srgbClr val="000000">
                        <a:alpha val="20000"/>
                      </a:srgbClr>
                    </a:outerShdw>
                  </a:effectLst>
                  <a:latin typeface="+mj-lt"/>
                  <a:ea typeface="方正粗宋简体" panose="03000509000000000000" pitchFamily="65" charset="-122"/>
                </a:defRPr>
              </a:lvl1pPr>
            </a:lstStyle>
            <a:p>
              <a:r>
                <a:rPr lang="zh-CN" altLang="en-US" sz="1600" b="1" dirty="0">
                  <a:solidFill>
                    <a:srgbClr val="1F1F1F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击此处添加标题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46507" y="3985909"/>
            <a:ext cx="2111960" cy="1493602"/>
            <a:chOff x="3646507" y="3985909"/>
            <a:chExt cx="2111960" cy="1493602"/>
          </a:xfrm>
        </p:grpSpPr>
        <p:sp>
          <p:nvSpPr>
            <p:cNvPr id="34" name="矩形 33"/>
            <p:cNvSpPr/>
            <p:nvPr/>
          </p:nvSpPr>
          <p:spPr>
            <a:xfrm>
              <a:off x="3646507" y="4426915"/>
              <a:ext cx="2111960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10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35" name="TextBox 48"/>
            <p:cNvSpPr txBox="1"/>
            <p:nvPr/>
          </p:nvSpPr>
          <p:spPr>
            <a:xfrm>
              <a:off x="3646507" y="3985909"/>
              <a:ext cx="2111960" cy="3385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effectLst>
                    <a:outerShdw blurRad="114300" dist="63500" dir="2700000" algn="tl">
                      <a:srgbClr val="000000">
                        <a:alpha val="20000"/>
                      </a:srgbClr>
                    </a:outerShdw>
                  </a:effectLst>
                  <a:latin typeface="+mj-lt"/>
                  <a:ea typeface="方正粗宋简体" panose="03000509000000000000" pitchFamily="65" charset="-122"/>
                </a:defRPr>
              </a:lvl1pPr>
            </a:lstStyle>
            <a:p>
              <a:r>
                <a:rPr lang="zh-CN" altLang="en-US" sz="1600" b="1" dirty="0">
                  <a:solidFill>
                    <a:srgbClr val="1F1F1F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点击此处添加标题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66457" y="3985909"/>
            <a:ext cx="2111960" cy="1493602"/>
            <a:chOff x="6366457" y="3985909"/>
            <a:chExt cx="2111960" cy="1493602"/>
          </a:xfrm>
        </p:grpSpPr>
        <p:sp>
          <p:nvSpPr>
            <p:cNvPr id="36" name="矩形 35"/>
            <p:cNvSpPr/>
            <p:nvPr/>
          </p:nvSpPr>
          <p:spPr>
            <a:xfrm>
              <a:off x="6366457" y="4426915"/>
              <a:ext cx="2111960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10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37" name="TextBox 51"/>
            <p:cNvSpPr txBox="1"/>
            <p:nvPr/>
          </p:nvSpPr>
          <p:spPr>
            <a:xfrm>
              <a:off x="6366457" y="3985909"/>
              <a:ext cx="2111960" cy="3385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effectLst>
                    <a:outerShdw blurRad="114300" dist="63500" dir="2700000" algn="tl">
                      <a:srgbClr val="000000">
                        <a:alpha val="20000"/>
                      </a:srgbClr>
                    </a:outerShdw>
                  </a:effectLst>
                  <a:latin typeface="+mj-lt"/>
                  <a:ea typeface="方正粗宋简体" panose="03000509000000000000" pitchFamily="65" charset="-122"/>
                </a:defRPr>
              </a:lvl1pPr>
            </a:lstStyle>
            <a:p>
              <a:r>
                <a:rPr lang="zh-CN" altLang="en-US" sz="1600" b="1" dirty="0">
                  <a:solidFill>
                    <a:srgbClr val="1F1F1F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点击此处添加标题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086407" y="3985909"/>
            <a:ext cx="2111960" cy="1493602"/>
            <a:chOff x="9086407" y="3985909"/>
            <a:chExt cx="2111960" cy="1493602"/>
          </a:xfrm>
        </p:grpSpPr>
        <p:sp>
          <p:nvSpPr>
            <p:cNvPr id="38" name="矩形 37"/>
            <p:cNvSpPr/>
            <p:nvPr/>
          </p:nvSpPr>
          <p:spPr>
            <a:xfrm>
              <a:off x="9086407" y="4426915"/>
              <a:ext cx="2111960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10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rgbClr val="1F1F1F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rgbClr val="1F1F1F"/>
                  </a:solidFill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39" name="TextBox 67"/>
            <p:cNvSpPr txBox="1"/>
            <p:nvPr/>
          </p:nvSpPr>
          <p:spPr>
            <a:xfrm>
              <a:off x="9086407" y="3985909"/>
              <a:ext cx="2111960" cy="3385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effectLst>
                    <a:outerShdw blurRad="114300" dist="63500" dir="2700000" algn="tl">
                      <a:srgbClr val="000000">
                        <a:alpha val="20000"/>
                      </a:srgbClr>
                    </a:outerShdw>
                  </a:effectLst>
                  <a:latin typeface="+mj-lt"/>
                  <a:ea typeface="方正粗宋简体" panose="03000509000000000000" pitchFamily="65" charset="-122"/>
                </a:defRPr>
              </a:lvl1pPr>
            </a:lstStyle>
            <a:p>
              <a:r>
                <a:rPr lang="zh-CN" altLang="en-US" sz="1600" b="1" dirty="0">
                  <a:solidFill>
                    <a:srgbClr val="1F1F1F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点击此处添加标题</a:t>
              </a:r>
            </a:p>
          </p:txBody>
        </p:sp>
      </p:grpSp>
      <p:sp>
        <p:nvSpPr>
          <p:cNvPr id="40" name="矩形 39"/>
          <p:cNvSpPr/>
          <p:nvPr/>
        </p:nvSpPr>
        <p:spPr>
          <a:xfrm rot="18900000">
            <a:off x="1195523" y="1785402"/>
            <a:ext cx="1566159" cy="1566158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91999" y="2247222"/>
            <a:ext cx="1188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F1F1F"/>
                </a:solidFill>
                <a:cs typeface="+mn-ea"/>
                <a:sym typeface="+mn-lt"/>
              </a:rPr>
              <a:t>标题</a:t>
            </a:r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1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 rot="18900000">
            <a:off x="3930406" y="1807394"/>
            <a:ext cx="1566159" cy="1566158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98730" y="2253718"/>
            <a:ext cx="1188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F1F1F"/>
                </a:solidFill>
                <a:cs typeface="+mn-ea"/>
                <a:sym typeface="+mn-lt"/>
              </a:rPr>
              <a:t>标题</a:t>
            </a:r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2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 rot="18900000">
            <a:off x="6650352" y="1785402"/>
            <a:ext cx="1566159" cy="1566159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18928" y="2247222"/>
            <a:ext cx="1188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F1F1F"/>
                </a:solidFill>
                <a:cs typeface="+mn-ea"/>
                <a:sym typeface="+mn-lt"/>
              </a:rPr>
              <a:t>标题</a:t>
            </a:r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3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 rot="18900000">
            <a:off x="9369276" y="1785400"/>
            <a:ext cx="1566159" cy="1566158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632252" y="2247222"/>
            <a:ext cx="1188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F1F1F"/>
                </a:solidFill>
                <a:cs typeface="+mn-ea"/>
                <a:sym typeface="+mn-lt"/>
              </a:rPr>
              <a:t>标题</a:t>
            </a:r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4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0342" y="0"/>
            <a:ext cx="2879608" cy="459255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135" b="1" dirty="0"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40" grpId="0" animBg="1"/>
      <p:bldP spid="44" grpId="0"/>
      <p:bldP spid="41" grpId="0" animBg="1"/>
      <p:bldP spid="45" grpId="0"/>
      <p:bldP spid="42" grpId="0" animBg="1"/>
      <p:bldP spid="46" grpId="0"/>
      <p:bldP spid="43" grpId="0" animBg="1"/>
      <p:bldP spid="4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918934" y="2088019"/>
            <a:ext cx="1619999" cy="2160000"/>
            <a:chOff x="5816601" y="-11436350"/>
            <a:chExt cx="404813" cy="539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78"/>
            <p:cNvSpPr/>
            <p:nvPr/>
          </p:nvSpPr>
          <p:spPr bwMode="auto">
            <a:xfrm>
              <a:off x="5816601" y="-11345862"/>
              <a:ext cx="404813" cy="449263"/>
            </a:xfrm>
            <a:custGeom>
              <a:avLst/>
              <a:gdLst>
                <a:gd name="T0" fmla="*/ 43 w 255"/>
                <a:gd name="T1" fmla="*/ 92 h 283"/>
                <a:gd name="T2" fmla="*/ 99 w 255"/>
                <a:gd name="T3" fmla="*/ 35 h 283"/>
                <a:gd name="T4" fmla="*/ 128 w 255"/>
                <a:gd name="T5" fmla="*/ 35 h 283"/>
                <a:gd name="T6" fmla="*/ 85 w 255"/>
                <a:gd name="T7" fmla="*/ 113 h 283"/>
                <a:gd name="T8" fmla="*/ 85 w 255"/>
                <a:gd name="T9" fmla="*/ 198 h 283"/>
                <a:gd name="T10" fmla="*/ 0 w 255"/>
                <a:gd name="T11" fmla="*/ 198 h 283"/>
                <a:gd name="T12" fmla="*/ 0 w 255"/>
                <a:gd name="T13" fmla="*/ 227 h 283"/>
                <a:gd name="T14" fmla="*/ 113 w 255"/>
                <a:gd name="T15" fmla="*/ 227 h 283"/>
                <a:gd name="T16" fmla="*/ 113 w 255"/>
                <a:gd name="T17" fmla="*/ 141 h 283"/>
                <a:gd name="T18" fmla="*/ 170 w 255"/>
                <a:gd name="T19" fmla="*/ 191 h 283"/>
                <a:gd name="T20" fmla="*/ 170 w 255"/>
                <a:gd name="T21" fmla="*/ 283 h 283"/>
                <a:gd name="T22" fmla="*/ 199 w 255"/>
                <a:gd name="T23" fmla="*/ 283 h 283"/>
                <a:gd name="T24" fmla="*/ 199 w 255"/>
                <a:gd name="T25" fmla="*/ 170 h 283"/>
                <a:gd name="T26" fmla="*/ 142 w 255"/>
                <a:gd name="T27" fmla="*/ 120 h 283"/>
                <a:gd name="T28" fmla="*/ 156 w 255"/>
                <a:gd name="T29" fmla="*/ 85 h 283"/>
                <a:gd name="T30" fmla="*/ 170 w 255"/>
                <a:gd name="T31" fmla="*/ 99 h 283"/>
                <a:gd name="T32" fmla="*/ 255 w 255"/>
                <a:gd name="T33" fmla="*/ 99 h 283"/>
                <a:gd name="T34" fmla="*/ 255 w 255"/>
                <a:gd name="T35" fmla="*/ 71 h 283"/>
                <a:gd name="T36" fmla="*/ 184 w 255"/>
                <a:gd name="T37" fmla="*/ 71 h 283"/>
                <a:gd name="T38" fmla="*/ 184 w 255"/>
                <a:gd name="T39" fmla="*/ 0 h 283"/>
                <a:gd name="T40" fmla="*/ 85 w 255"/>
                <a:gd name="T41" fmla="*/ 0 h 283"/>
                <a:gd name="T42" fmla="*/ 28 w 255"/>
                <a:gd name="T43" fmla="*/ 78 h 283"/>
                <a:gd name="T44" fmla="*/ 43 w 255"/>
                <a:gd name="T45" fmla="*/ 9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5" h="283">
                  <a:moveTo>
                    <a:pt x="43" y="92"/>
                  </a:moveTo>
                  <a:lnTo>
                    <a:pt x="99" y="35"/>
                  </a:lnTo>
                  <a:lnTo>
                    <a:pt x="128" y="35"/>
                  </a:lnTo>
                  <a:lnTo>
                    <a:pt x="85" y="113"/>
                  </a:lnTo>
                  <a:lnTo>
                    <a:pt x="85" y="198"/>
                  </a:lnTo>
                  <a:lnTo>
                    <a:pt x="0" y="198"/>
                  </a:lnTo>
                  <a:lnTo>
                    <a:pt x="0" y="227"/>
                  </a:lnTo>
                  <a:lnTo>
                    <a:pt x="113" y="227"/>
                  </a:lnTo>
                  <a:lnTo>
                    <a:pt x="113" y="141"/>
                  </a:lnTo>
                  <a:lnTo>
                    <a:pt x="170" y="191"/>
                  </a:lnTo>
                  <a:lnTo>
                    <a:pt x="170" y="283"/>
                  </a:lnTo>
                  <a:lnTo>
                    <a:pt x="199" y="283"/>
                  </a:lnTo>
                  <a:lnTo>
                    <a:pt x="199" y="170"/>
                  </a:lnTo>
                  <a:lnTo>
                    <a:pt x="142" y="120"/>
                  </a:lnTo>
                  <a:lnTo>
                    <a:pt x="156" y="85"/>
                  </a:lnTo>
                  <a:lnTo>
                    <a:pt x="170" y="99"/>
                  </a:lnTo>
                  <a:lnTo>
                    <a:pt x="255" y="99"/>
                  </a:lnTo>
                  <a:lnTo>
                    <a:pt x="255" y="71"/>
                  </a:lnTo>
                  <a:lnTo>
                    <a:pt x="184" y="71"/>
                  </a:lnTo>
                  <a:lnTo>
                    <a:pt x="184" y="0"/>
                  </a:lnTo>
                  <a:lnTo>
                    <a:pt x="85" y="0"/>
                  </a:lnTo>
                  <a:lnTo>
                    <a:pt x="28" y="78"/>
                  </a:lnTo>
                  <a:lnTo>
                    <a:pt x="4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" name="Oval 179"/>
            <p:cNvSpPr>
              <a:spLocks noChangeArrowheads="1"/>
            </p:cNvSpPr>
            <p:nvPr/>
          </p:nvSpPr>
          <p:spPr bwMode="auto">
            <a:xfrm>
              <a:off x="6086475" y="-11436350"/>
              <a:ext cx="90488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8362" y="1879597"/>
            <a:ext cx="11583638" cy="3147385"/>
            <a:chOff x="608362" y="1879597"/>
            <a:chExt cx="11583638" cy="3147385"/>
          </a:xfrm>
        </p:grpSpPr>
        <p:sp>
          <p:nvSpPr>
            <p:cNvPr id="10" name="矩形 9"/>
            <p:cNvSpPr/>
            <p:nvPr/>
          </p:nvSpPr>
          <p:spPr>
            <a:xfrm>
              <a:off x="608362" y="4610138"/>
              <a:ext cx="3143250" cy="416844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Step 01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1825" y="3699957"/>
              <a:ext cx="3143250" cy="41684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Step 02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35288" y="2789777"/>
              <a:ext cx="3143250" cy="41684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Step 03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048750" y="1879597"/>
              <a:ext cx="3143250" cy="41684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Step 04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08361" y="5101134"/>
            <a:ext cx="3187297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在此添加关键字</a:t>
            </a:r>
          </a:p>
          <a:p>
            <a:pPr algn="r"/>
            <a:r>
              <a:rPr lang="zh-CN" altLang="en-US" sz="1200" dirty="0">
                <a:cs typeface="+mn-ea"/>
                <a:sym typeface="+mn-lt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62400" y="4116801"/>
            <a:ext cx="2602675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在此添加关键字</a:t>
            </a:r>
          </a:p>
          <a:p>
            <a:pPr algn="r"/>
            <a:r>
              <a:rPr lang="zh-CN" altLang="en-US" sz="1200" dirty="0">
                <a:cs typeface="+mn-ea"/>
                <a:sym typeface="+mn-lt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5863" y="3206621"/>
            <a:ext cx="2602675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在此添加关键字</a:t>
            </a:r>
          </a:p>
          <a:p>
            <a:pPr algn="r"/>
            <a:r>
              <a:rPr lang="zh-CN" altLang="en-US" sz="1200" dirty="0">
                <a:cs typeface="+mn-ea"/>
                <a:sym typeface="+mn-lt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89326" y="2296441"/>
            <a:ext cx="2391887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在此添加关键字</a:t>
            </a:r>
          </a:p>
          <a:p>
            <a:pPr algn="r"/>
            <a:r>
              <a:rPr lang="zh-CN" altLang="en-US" sz="1200" dirty="0">
                <a:cs typeface="+mn-ea"/>
                <a:sym typeface="+mn-lt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16960" y="0"/>
            <a:ext cx="2879608" cy="459255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135" b="1" dirty="0"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2"/>
          <p:cNvGraphicFramePr/>
          <p:nvPr/>
        </p:nvGraphicFramePr>
        <p:xfrm>
          <a:off x="-720922" y="1340711"/>
          <a:ext cx="6738874" cy="449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586103" y="1584975"/>
            <a:ext cx="6569927" cy="4359343"/>
            <a:chOff x="4586103" y="1584975"/>
            <a:chExt cx="6569927" cy="4359343"/>
          </a:xfrm>
        </p:grpSpPr>
        <p:cxnSp>
          <p:nvCxnSpPr>
            <p:cNvPr id="10" name="直接连接符 84"/>
            <p:cNvCxnSpPr/>
            <p:nvPr/>
          </p:nvCxnSpPr>
          <p:spPr>
            <a:xfrm flipH="1">
              <a:off x="4786422" y="2934318"/>
              <a:ext cx="6369608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85"/>
            <p:cNvCxnSpPr/>
            <p:nvPr/>
          </p:nvCxnSpPr>
          <p:spPr>
            <a:xfrm flipH="1">
              <a:off x="4786422" y="4281026"/>
              <a:ext cx="6369608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87"/>
            <p:cNvCxnSpPr/>
            <p:nvPr/>
          </p:nvCxnSpPr>
          <p:spPr>
            <a:xfrm flipH="1" flipV="1">
              <a:off x="4586103" y="1584975"/>
              <a:ext cx="1" cy="4359343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046055" y="1584975"/>
              <a:ext cx="1702684" cy="933318"/>
            </a:xfrm>
            <a:prstGeom prst="rect">
              <a:avLst/>
            </a:prstGeom>
            <a:noFill/>
          </p:spPr>
          <p:txBody>
            <a:bodyPr wrap="none" lIns="91427" tIns="45713" rIns="91427" bIns="45713" rtlCol="0">
              <a:spAutoFit/>
            </a:bodyPr>
            <a:lstStyle/>
            <a:p>
              <a:pPr defTabSz="914400"/>
              <a:r>
                <a:rPr lang="en-US" altLang="zh-CN" sz="5465" b="1" dirty="0">
                  <a:solidFill>
                    <a:srgbClr val="2A2A2A"/>
                  </a:solidFill>
                  <a:cs typeface="+mn-ea"/>
                  <a:sym typeface="+mn-lt"/>
                </a:rPr>
                <a:t>46%</a:t>
              </a:r>
              <a:endParaRPr lang="zh-CN" altLang="en-US" sz="5465" b="1" dirty="0">
                <a:solidFill>
                  <a:srgbClr val="2A2A2A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71258" y="1730213"/>
              <a:ext cx="4452992" cy="812516"/>
            </a:xfrm>
            <a:prstGeom prst="rect">
              <a:avLst/>
            </a:prstGeom>
          </p:spPr>
          <p:txBody>
            <a:bodyPr wrap="square" lIns="91427" tIns="45713" rIns="91427" bIns="45713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2A2A2A"/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标题数字等都可以通过点击和重新输入进行更改，顶部“开始”面板中可以对字体、字号、颜色、行距等进行修改。建议正文字号</a:t>
              </a:r>
              <a:r>
                <a:rPr lang="en-US" altLang="zh-CN" sz="1200" dirty="0">
                  <a:solidFill>
                    <a:srgbClr val="2A2A2A"/>
                  </a:solidFill>
                  <a:cs typeface="+mn-ea"/>
                  <a:sym typeface="+mn-lt"/>
                </a:rPr>
                <a:t>10</a:t>
              </a:r>
              <a:r>
                <a:rPr lang="zh-CN" altLang="en-US" sz="1200" dirty="0">
                  <a:solidFill>
                    <a:srgbClr val="2A2A2A"/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rgbClr val="2A2A2A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rgbClr val="2A2A2A"/>
                  </a:solidFill>
                  <a:cs typeface="+mn-ea"/>
                  <a:sym typeface="+mn-lt"/>
                </a:rPr>
                <a:t>倍行距。</a:t>
              </a:r>
              <a:endParaRPr lang="en-US" altLang="zh-CN" sz="1200" dirty="0">
                <a:solidFill>
                  <a:srgbClr val="2A2A2A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046055" y="3033591"/>
              <a:ext cx="1702684" cy="933318"/>
            </a:xfrm>
            <a:prstGeom prst="rect">
              <a:avLst/>
            </a:prstGeom>
            <a:noFill/>
          </p:spPr>
          <p:txBody>
            <a:bodyPr wrap="none" lIns="91427" tIns="45713" rIns="91427" bIns="45713" rtlCol="0">
              <a:spAutoFit/>
            </a:bodyPr>
            <a:lstStyle/>
            <a:p>
              <a:pPr defTabSz="914400"/>
              <a:r>
                <a:rPr lang="en-US" altLang="zh-CN" sz="5465" b="1" dirty="0">
                  <a:solidFill>
                    <a:srgbClr val="2A2A2A"/>
                  </a:solidFill>
                  <a:cs typeface="+mn-ea"/>
                  <a:sym typeface="+mn-lt"/>
                </a:rPr>
                <a:t>56%</a:t>
              </a:r>
              <a:endParaRPr lang="zh-CN" altLang="en-US" sz="5465" b="1" dirty="0">
                <a:solidFill>
                  <a:srgbClr val="2A2A2A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71258" y="3168213"/>
              <a:ext cx="4452992" cy="812516"/>
            </a:xfrm>
            <a:prstGeom prst="rect">
              <a:avLst/>
            </a:prstGeom>
          </p:spPr>
          <p:txBody>
            <a:bodyPr wrap="square" lIns="91427" tIns="45713" rIns="91427" bIns="45713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2A2A2A"/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标题数字等都可以通过点击和重新输入进行更改，顶部“开始”面板中可以对字体、字号、颜色、行距等进行修改。建议正文字号</a:t>
              </a:r>
              <a:r>
                <a:rPr lang="en-US" altLang="zh-CN" sz="1200" dirty="0">
                  <a:solidFill>
                    <a:srgbClr val="2A2A2A"/>
                  </a:solidFill>
                  <a:cs typeface="+mn-ea"/>
                  <a:sym typeface="+mn-lt"/>
                </a:rPr>
                <a:t>10</a:t>
              </a:r>
              <a:r>
                <a:rPr lang="zh-CN" altLang="en-US" sz="1200" dirty="0">
                  <a:solidFill>
                    <a:srgbClr val="2A2A2A"/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rgbClr val="2A2A2A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rgbClr val="2A2A2A"/>
                  </a:solidFill>
                  <a:cs typeface="+mn-ea"/>
                  <a:sym typeface="+mn-lt"/>
                </a:rPr>
                <a:t>倍行距。</a:t>
              </a:r>
              <a:endParaRPr lang="zh-CN" altLang="en-US" dirty="0">
                <a:solidFill>
                  <a:srgbClr val="2A2A2A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46055" y="4248005"/>
              <a:ext cx="1702684" cy="933318"/>
            </a:xfrm>
            <a:prstGeom prst="rect">
              <a:avLst/>
            </a:prstGeom>
            <a:noFill/>
          </p:spPr>
          <p:txBody>
            <a:bodyPr wrap="none" lIns="91427" tIns="45713" rIns="91427" bIns="45713" rtlCol="0">
              <a:spAutoFit/>
            </a:bodyPr>
            <a:lstStyle/>
            <a:p>
              <a:pPr defTabSz="914400"/>
              <a:r>
                <a:rPr lang="en-US" altLang="zh-CN" sz="5465" b="1" dirty="0">
                  <a:solidFill>
                    <a:srgbClr val="2A2A2A"/>
                  </a:solidFill>
                  <a:cs typeface="+mn-ea"/>
                  <a:sym typeface="+mn-lt"/>
                </a:rPr>
                <a:t>66%</a:t>
              </a:r>
              <a:endParaRPr lang="zh-CN" altLang="en-US" sz="5465" b="1" dirty="0">
                <a:solidFill>
                  <a:srgbClr val="2A2A2A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471258" y="4360443"/>
              <a:ext cx="4452992" cy="812516"/>
            </a:xfrm>
            <a:prstGeom prst="rect">
              <a:avLst/>
            </a:prstGeom>
          </p:spPr>
          <p:txBody>
            <a:bodyPr wrap="square" lIns="91427" tIns="45713" rIns="91427" bIns="45713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2A2A2A"/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标题数字等都可以通过点击和重新输入进行更改，顶部“开始”面板中可以对字体、字号、颜色、行距等进行修改。建议正文字号</a:t>
              </a:r>
              <a:r>
                <a:rPr lang="en-US" altLang="zh-CN" sz="1200" dirty="0">
                  <a:solidFill>
                    <a:srgbClr val="2A2A2A"/>
                  </a:solidFill>
                  <a:cs typeface="+mn-ea"/>
                  <a:sym typeface="+mn-lt"/>
                </a:rPr>
                <a:t>10</a:t>
              </a:r>
              <a:r>
                <a:rPr lang="zh-CN" altLang="en-US" sz="1200" dirty="0">
                  <a:solidFill>
                    <a:srgbClr val="2A2A2A"/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>
                  <a:solidFill>
                    <a:srgbClr val="2A2A2A"/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rgbClr val="2A2A2A"/>
                  </a:solidFill>
                  <a:cs typeface="+mn-ea"/>
                  <a:sym typeface="+mn-lt"/>
                </a:rPr>
                <a:t>倍行距。</a:t>
              </a:r>
              <a:endParaRPr lang="en-US" altLang="zh-CN" sz="1200" dirty="0">
                <a:solidFill>
                  <a:srgbClr val="2A2A2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208711" y="0"/>
            <a:ext cx="2879608" cy="459255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135" b="1" dirty="0"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8"/>
          <p:cNvSpPr/>
          <p:nvPr/>
        </p:nvSpPr>
        <p:spPr bwMode="gray">
          <a:xfrm flipH="1">
            <a:off x="1845553" y="1710715"/>
            <a:ext cx="4178019" cy="2059186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solidFill>
              <a:sysClr val="window" lastClr="FFFFFF">
                <a:lumMod val="65000"/>
              </a:sysClr>
            </a:solidFill>
            <a:miter lim="800000"/>
          </a:ln>
          <a:effectLst/>
        </p:spPr>
        <p:txBody>
          <a:bodyPr lIns="108012" tIns="72008" rIns="108012" bIns="144015" anchor="b" anchorCtr="0"/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华文黑体" panose="02010600040101010101" pitchFamily="2" charset="-122"/>
              </a:rPr>
              <a:t>您的内容打在这里，</a:t>
            </a:r>
            <a:endParaRPr kumimoji="0" lang="en-US" altLang="zh-CN" sz="15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华文黑体" panose="02010600040101010101" pitchFamily="2" charset="-122"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华文黑体" panose="02010600040101010101" pitchFamily="2" charset="-122"/>
              </a:rPr>
              <a:t>或者通过复制您的文本后，在此框中</a:t>
            </a:r>
            <a:endParaRPr kumimoji="0" lang="en-US" altLang="zh-CN" sz="15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华文黑体" panose="02010600040101010101" pitchFamily="2" charset="-122"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华文黑体" panose="02010600040101010101" pitchFamily="2" charset="-122"/>
              </a:rPr>
              <a:t>选择粘贴，并选择只保留文字。</a:t>
            </a:r>
          </a:p>
        </p:txBody>
      </p:sp>
      <p:sp>
        <p:nvSpPr>
          <p:cNvPr id="15" name="Freeform 9"/>
          <p:cNvSpPr/>
          <p:nvPr/>
        </p:nvSpPr>
        <p:spPr bwMode="gray">
          <a:xfrm>
            <a:off x="1845553" y="3903076"/>
            <a:ext cx="4178019" cy="2059186"/>
          </a:xfrm>
          <a:custGeom>
            <a:avLst/>
            <a:gdLst/>
            <a:ahLst/>
            <a:cxnLst>
              <a:cxn ang="0">
                <a:pos x="1300" y="0"/>
              </a:cxn>
              <a:cxn ang="0">
                <a:pos x="0" y="0"/>
              </a:cxn>
              <a:cxn ang="0">
                <a:pos x="0" y="864"/>
              </a:cxn>
              <a:cxn ang="0">
                <a:pos x="1753" y="864"/>
              </a:cxn>
              <a:cxn ang="0">
                <a:pos x="1753" y="453"/>
              </a:cxn>
              <a:cxn ang="0">
                <a:pos x="1300" y="0"/>
              </a:cxn>
            </a:cxnLst>
            <a:rect l="0" t="0" r="r" b="b"/>
            <a:pathLst>
              <a:path w="1753" h="864">
                <a:moveTo>
                  <a:pt x="130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453"/>
                  <a:pt x="1753" y="453"/>
                  <a:pt x="1753" y="453"/>
                </a:cubicBezTo>
                <a:cubicBezTo>
                  <a:pt x="1509" y="438"/>
                  <a:pt x="1314" y="243"/>
                  <a:pt x="1300" y="0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solidFill>
              <a:sysClr val="window" lastClr="FFFFFF">
                <a:lumMod val="65000"/>
              </a:sysClr>
            </a:solidFill>
            <a:miter lim="800000"/>
          </a:ln>
          <a:effectLst/>
        </p:spPr>
        <p:txBody>
          <a:bodyPr lIns="108012" tIns="144015" rIns="108012" bIns="144015" anchor="t" anchorCtr="0"/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华文黑体" panose="02010600040101010101" pitchFamily="2" charset="-122"/>
              </a:rPr>
              <a:t>您的内容打在这里，</a:t>
            </a:r>
            <a:endParaRPr kumimoji="0" lang="en-US" altLang="zh-CN" sz="15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华文黑体" panose="02010600040101010101" pitchFamily="2" charset="-122"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华文黑体" panose="02010600040101010101" pitchFamily="2" charset="-122"/>
              </a:rPr>
              <a:t>或者通过复制您的文本后，在此框中</a:t>
            </a:r>
            <a:endParaRPr kumimoji="0" lang="en-US" altLang="zh-CN" sz="15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华文黑体" panose="02010600040101010101" pitchFamily="2" charset="-122"/>
            </a:endParaRPr>
          </a:p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华文黑体" panose="02010600040101010101" pitchFamily="2" charset="-122"/>
              </a:rPr>
              <a:t>选择粘贴，并选择只保留文字。</a:t>
            </a:r>
          </a:p>
        </p:txBody>
      </p:sp>
      <p:sp>
        <p:nvSpPr>
          <p:cNvPr id="16" name="Freeform 10"/>
          <p:cNvSpPr/>
          <p:nvPr/>
        </p:nvSpPr>
        <p:spPr bwMode="gray">
          <a:xfrm>
            <a:off x="6166841" y="3903076"/>
            <a:ext cx="4178019" cy="2059186"/>
          </a:xfrm>
          <a:custGeom>
            <a:avLst/>
            <a:gdLst/>
            <a:ahLst/>
            <a:cxnLst>
              <a:cxn ang="0">
                <a:pos x="0" y="453"/>
              </a:cxn>
              <a:cxn ang="0">
                <a:pos x="0" y="864"/>
              </a:cxn>
              <a:cxn ang="0">
                <a:pos x="1753" y="864"/>
              </a:cxn>
              <a:cxn ang="0">
                <a:pos x="1753" y="0"/>
              </a:cxn>
              <a:cxn ang="0">
                <a:pos x="453" y="0"/>
              </a:cxn>
              <a:cxn ang="0">
                <a:pos x="0" y="453"/>
              </a:cxn>
            </a:cxnLst>
            <a:rect l="0" t="0" r="r" b="b"/>
            <a:pathLst>
              <a:path w="1753" h="864">
                <a:moveTo>
                  <a:pt x="0" y="453"/>
                </a:move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39" y="243"/>
                  <a:pt x="244" y="438"/>
                  <a:pt x="0" y="453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solidFill>
              <a:sysClr val="window" lastClr="FFFFFF">
                <a:lumMod val="65000"/>
              </a:sysClr>
            </a:solidFill>
            <a:miter lim="800000"/>
          </a:ln>
          <a:effectLst/>
        </p:spPr>
        <p:txBody>
          <a:bodyPr lIns="108012" tIns="144015" rIns="108012" bIns="144015" anchor="t" anchorCtr="0"/>
          <a:lstStyle/>
          <a:p>
            <a:pPr marL="0" marR="0" lvl="0" indent="0" algn="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华文黑体" panose="02010600040101010101" pitchFamily="2" charset="-122"/>
              </a:rPr>
              <a:t>您的内容打在这里</a:t>
            </a:r>
            <a:endParaRPr kumimoji="0" lang="en-US" altLang="zh-CN" sz="15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华文黑体" panose="02010600040101010101" pitchFamily="2" charset="-122"/>
            </a:endParaRPr>
          </a:p>
          <a:p>
            <a:pPr marL="0" marR="0" lvl="0" indent="0" algn="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华文黑体" panose="02010600040101010101" pitchFamily="2" charset="-122"/>
              </a:rPr>
              <a:t>或者通过复制您的文本后，在此框中</a:t>
            </a:r>
            <a:endParaRPr kumimoji="0" lang="en-US" altLang="zh-CN" sz="15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华文黑体" panose="02010600040101010101" pitchFamily="2" charset="-122"/>
            </a:endParaRPr>
          </a:p>
          <a:p>
            <a:pPr marL="0" marR="0" lvl="0" indent="0" algn="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华文黑体" panose="02010600040101010101" pitchFamily="2" charset="-122"/>
              </a:rPr>
              <a:t>选择粘贴，并选择只保留文字</a:t>
            </a:r>
          </a:p>
        </p:txBody>
      </p:sp>
      <p:sp>
        <p:nvSpPr>
          <p:cNvPr id="17" name="Freeform 8"/>
          <p:cNvSpPr/>
          <p:nvPr/>
        </p:nvSpPr>
        <p:spPr bwMode="gray">
          <a:xfrm>
            <a:off x="6166840" y="1710715"/>
            <a:ext cx="4177088" cy="2059186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solidFill>
              <a:sysClr val="window" lastClr="FFFFFF">
                <a:lumMod val="65000"/>
              </a:sysClr>
            </a:solidFill>
            <a:miter lim="800000"/>
          </a:ln>
          <a:effectLst/>
        </p:spPr>
        <p:txBody>
          <a:bodyPr lIns="108012" tIns="72008" rIns="108012" bIns="144015" anchor="b" anchorCtr="0"/>
          <a:lstStyle/>
          <a:p>
            <a:pPr marL="0" marR="0" lvl="0" indent="0" algn="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华文黑体" panose="02010600040101010101" pitchFamily="2" charset="-122"/>
              </a:rPr>
              <a:t>您的内容打在这里</a:t>
            </a:r>
            <a:endParaRPr kumimoji="0" lang="en-US" altLang="zh-CN" sz="15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华文黑体" panose="02010600040101010101" pitchFamily="2" charset="-122"/>
            </a:endParaRPr>
          </a:p>
          <a:p>
            <a:pPr marL="0" marR="0" lvl="0" indent="0" algn="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华文黑体" panose="02010600040101010101" pitchFamily="2" charset="-122"/>
              </a:rPr>
              <a:t>或者通过复制您的文本后，在此框中</a:t>
            </a:r>
            <a:endParaRPr kumimoji="0" lang="en-US" altLang="zh-CN" sz="15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华文黑体" panose="02010600040101010101" pitchFamily="2" charset="-122"/>
            </a:endParaRPr>
          </a:p>
          <a:p>
            <a:pPr marL="0" marR="0" lvl="0" indent="0" algn="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华文黑体" panose="02010600040101010101" pitchFamily="2" charset="-122"/>
              </a:rPr>
              <a:t>选择粘贴，并选择只保留文字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gray">
          <a:xfrm>
            <a:off x="1845553" y="5601815"/>
            <a:ext cx="4170454" cy="360446"/>
          </a:xfrm>
          <a:prstGeom prst="rect">
            <a:avLst/>
          </a:prstGeom>
          <a:solidFill>
            <a:srgbClr val="404040"/>
          </a:solidFill>
          <a:ln w="12700">
            <a:noFill/>
            <a:miter lim="800000"/>
          </a:ln>
          <a:effectLst/>
        </p:spPr>
        <p:txBody>
          <a:bodyPr lIns="108012" tIns="72008" rIns="108012" bIns="72008" anchor="ctr"/>
          <a:lstStyle/>
          <a:p>
            <a:pPr defTabSz="802005" eaLnBrk="0" hangingPunct="0"/>
            <a:r>
              <a:rPr lang="zh-CN" altLang="en-US" sz="1600" b="1" noProof="1">
                <a:solidFill>
                  <a:srgbClr val="FFFFFF"/>
                </a:solidFill>
                <a:cs typeface="Arial" panose="020B0604020202090204" pitchFamily="34" charset="0"/>
              </a:rPr>
              <a:t>点击添加标题</a:t>
            </a:r>
            <a:endParaRPr lang="de-DE" altLang="zh-CN" sz="1600" b="1" noProof="1">
              <a:solidFill>
                <a:srgbClr val="FFFFFF"/>
              </a:solidFill>
              <a:cs typeface="Arial" panose="020B060402020209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gray">
          <a:xfrm>
            <a:off x="6174406" y="5601815"/>
            <a:ext cx="4170454" cy="360446"/>
          </a:xfrm>
          <a:prstGeom prst="rect">
            <a:avLst/>
          </a:prstGeom>
          <a:solidFill>
            <a:srgbClr val="404040"/>
          </a:solidFill>
          <a:ln w="12700">
            <a:noFill/>
            <a:miter lim="800000"/>
          </a:ln>
          <a:effectLst/>
        </p:spPr>
        <p:txBody>
          <a:bodyPr lIns="108012" tIns="72008" rIns="108012" bIns="72008" anchor="ctr"/>
          <a:lstStyle/>
          <a:p>
            <a:pPr defTabSz="802005" eaLnBrk="0" hangingPunct="0"/>
            <a:r>
              <a:rPr lang="zh-CN" altLang="en-US" sz="1600" b="1" noProof="1">
                <a:solidFill>
                  <a:srgbClr val="FFFFFF"/>
                </a:solidFill>
                <a:cs typeface="Arial" panose="020B0604020202090204" pitchFamily="34" charset="0"/>
              </a:rPr>
              <a:t>点击添加标题</a:t>
            </a:r>
            <a:endParaRPr lang="de-DE" altLang="zh-CN" sz="1600" b="1" noProof="1">
              <a:solidFill>
                <a:srgbClr val="FFFFFF"/>
              </a:solidFill>
              <a:cs typeface="Arial" panose="020B060402020209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6174406" y="1710715"/>
            <a:ext cx="4170454" cy="360446"/>
          </a:xfrm>
          <a:prstGeom prst="rect">
            <a:avLst/>
          </a:prstGeom>
          <a:solidFill>
            <a:srgbClr val="404040"/>
          </a:solidFill>
          <a:ln w="12700">
            <a:noFill/>
            <a:miter lim="800000"/>
          </a:ln>
          <a:effectLst/>
        </p:spPr>
        <p:txBody>
          <a:bodyPr lIns="108012" tIns="72008" rIns="108012" bIns="72008" anchor="ctr"/>
          <a:lstStyle/>
          <a:p>
            <a:pPr defTabSz="802005" eaLnBrk="0" hangingPunct="0"/>
            <a:r>
              <a:rPr lang="zh-CN" altLang="en-US" sz="1600" b="1" noProof="1">
                <a:solidFill>
                  <a:srgbClr val="FFFFFF"/>
                </a:solidFill>
                <a:cs typeface="Arial" panose="020B0604020202090204" pitchFamily="34" charset="0"/>
              </a:rPr>
              <a:t>点击添加标题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gray">
          <a:xfrm>
            <a:off x="1845553" y="1710715"/>
            <a:ext cx="4170454" cy="360446"/>
          </a:xfrm>
          <a:prstGeom prst="rect">
            <a:avLst/>
          </a:prstGeom>
          <a:solidFill>
            <a:srgbClr val="404040"/>
          </a:solidFill>
          <a:ln w="12700">
            <a:noFill/>
            <a:round/>
          </a:ln>
          <a:effectLst/>
        </p:spPr>
        <p:txBody>
          <a:bodyPr wrap="none" lIns="91450" tIns="45726" rIns="91450" bIns="45726" anchor="ctr"/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点击添加标题</a:t>
            </a:r>
            <a:endParaRPr kumimoji="0" lang="de-DE" sz="1600" b="1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22" name="Gruppieren 43"/>
          <p:cNvGrpSpPr/>
          <p:nvPr/>
        </p:nvGrpSpPr>
        <p:grpSpPr bwMode="gray">
          <a:xfrm>
            <a:off x="5114004" y="2840057"/>
            <a:ext cx="1942107" cy="1942051"/>
            <a:chOff x="2804400" y="1911431"/>
            <a:chExt cx="3535200" cy="3535200"/>
          </a:xfrm>
          <a:solidFill>
            <a:srgbClr val="FFC000"/>
          </a:solidFill>
          <a:effectLst/>
        </p:grpSpPr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2804400" y="2009308"/>
              <a:ext cx="3535200" cy="3185164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defTabSz="1219200"/>
              <a:endParaRPr lang="de-DE"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_color1"/>
            <p:cNvSpPr>
              <a:spLocks noEditPoints="1"/>
            </p:cNvSpPr>
            <p:nvPr/>
          </p:nvSpPr>
          <p:spPr bwMode="gray">
            <a:xfrm>
              <a:off x="2804400" y="1911431"/>
              <a:ext cx="3533540" cy="3535200"/>
            </a:xfrm>
            <a:custGeom>
              <a:avLst/>
              <a:gdLst/>
              <a:ahLst/>
              <a:cxnLst>
                <a:cxn ang="0">
                  <a:pos x="43" y="519"/>
                </a:cxn>
                <a:cxn ang="0">
                  <a:pos x="688" y="16"/>
                </a:cxn>
                <a:cxn ang="0">
                  <a:pos x="710" y="20"/>
                </a:cxn>
                <a:cxn ang="0">
                  <a:pos x="799" y="22"/>
                </a:cxn>
                <a:cxn ang="0">
                  <a:pos x="581" y="42"/>
                </a:cxn>
                <a:cxn ang="0">
                  <a:pos x="530" y="61"/>
                </a:cxn>
                <a:cxn ang="0">
                  <a:pos x="991" y="49"/>
                </a:cxn>
                <a:cxn ang="0">
                  <a:pos x="372" y="115"/>
                </a:cxn>
                <a:cxn ang="0">
                  <a:pos x="428" y="107"/>
                </a:cxn>
                <a:cxn ang="0">
                  <a:pos x="818" y="92"/>
                </a:cxn>
                <a:cxn ang="0">
                  <a:pos x="1055" y="192"/>
                </a:cxn>
                <a:cxn ang="0">
                  <a:pos x="825" y="120"/>
                </a:cxn>
                <a:cxn ang="0">
                  <a:pos x="386" y="131"/>
                </a:cxn>
                <a:cxn ang="0">
                  <a:pos x="360" y="122"/>
                </a:cxn>
                <a:cxn ang="0">
                  <a:pos x="307" y="157"/>
                </a:cxn>
                <a:cxn ang="0">
                  <a:pos x="1281" y="215"/>
                </a:cxn>
                <a:cxn ang="0">
                  <a:pos x="262" y="197"/>
                </a:cxn>
                <a:cxn ang="0">
                  <a:pos x="342" y="207"/>
                </a:cxn>
                <a:cxn ang="0">
                  <a:pos x="515" y="222"/>
                </a:cxn>
                <a:cxn ang="0">
                  <a:pos x="1092" y="232"/>
                </a:cxn>
                <a:cxn ang="0">
                  <a:pos x="1054" y="395"/>
                </a:cxn>
                <a:cxn ang="0">
                  <a:pos x="286" y="259"/>
                </a:cxn>
                <a:cxn ang="0">
                  <a:pos x="422" y="400"/>
                </a:cxn>
                <a:cxn ang="0">
                  <a:pos x="139" y="360"/>
                </a:cxn>
                <a:cxn ang="0">
                  <a:pos x="735" y="383"/>
                </a:cxn>
                <a:cxn ang="0">
                  <a:pos x="401" y="453"/>
                </a:cxn>
                <a:cxn ang="0">
                  <a:pos x="1275" y="515"/>
                </a:cxn>
                <a:cxn ang="0">
                  <a:pos x="965" y="472"/>
                </a:cxn>
                <a:cxn ang="0">
                  <a:pos x="1457" y="507"/>
                </a:cxn>
                <a:cxn ang="0">
                  <a:pos x="1123" y="716"/>
                </a:cxn>
                <a:cxn ang="0">
                  <a:pos x="1284" y="635"/>
                </a:cxn>
                <a:cxn ang="0">
                  <a:pos x="109" y="683"/>
                </a:cxn>
                <a:cxn ang="0">
                  <a:pos x="320" y="836"/>
                </a:cxn>
                <a:cxn ang="0">
                  <a:pos x="942" y="737"/>
                </a:cxn>
                <a:cxn ang="0">
                  <a:pos x="1520" y="791"/>
                </a:cxn>
                <a:cxn ang="0">
                  <a:pos x="1506" y="837"/>
                </a:cxn>
                <a:cxn ang="0">
                  <a:pos x="1392" y="910"/>
                </a:cxn>
                <a:cxn ang="0">
                  <a:pos x="1322" y="936"/>
                </a:cxn>
                <a:cxn ang="0">
                  <a:pos x="497" y="992"/>
                </a:cxn>
                <a:cxn ang="0">
                  <a:pos x="637" y="1004"/>
                </a:cxn>
                <a:cxn ang="0">
                  <a:pos x="75" y="1026"/>
                </a:cxn>
                <a:cxn ang="0">
                  <a:pos x="155" y="1216"/>
                </a:cxn>
                <a:cxn ang="0">
                  <a:pos x="1376" y="1175"/>
                </a:cxn>
                <a:cxn ang="0">
                  <a:pos x="187" y="1148"/>
                </a:cxn>
                <a:cxn ang="0">
                  <a:pos x="163" y="1223"/>
                </a:cxn>
                <a:cxn ang="0">
                  <a:pos x="363" y="1201"/>
                </a:cxn>
                <a:cxn ang="0">
                  <a:pos x="535" y="1295"/>
                </a:cxn>
                <a:cxn ang="0">
                  <a:pos x="170" y="1239"/>
                </a:cxn>
                <a:cxn ang="0">
                  <a:pos x="195" y="1266"/>
                </a:cxn>
                <a:cxn ang="0">
                  <a:pos x="224" y="1300"/>
                </a:cxn>
                <a:cxn ang="0">
                  <a:pos x="309" y="1356"/>
                </a:cxn>
                <a:cxn ang="0">
                  <a:pos x="1151" y="1402"/>
                </a:cxn>
                <a:cxn ang="0">
                  <a:pos x="618" y="1375"/>
                </a:cxn>
                <a:cxn ang="0">
                  <a:pos x="956" y="1397"/>
                </a:cxn>
                <a:cxn ang="0">
                  <a:pos x="1038" y="1391"/>
                </a:cxn>
                <a:cxn ang="0">
                  <a:pos x="697" y="1413"/>
                </a:cxn>
                <a:cxn ang="0">
                  <a:pos x="987" y="1439"/>
                </a:cxn>
                <a:cxn ang="0">
                  <a:pos x="513" y="1480"/>
                </a:cxn>
                <a:cxn ang="0">
                  <a:pos x="749" y="1462"/>
                </a:cxn>
                <a:cxn ang="0">
                  <a:pos x="975" y="1464"/>
                </a:cxn>
                <a:cxn ang="0">
                  <a:pos x="782" y="1475"/>
                </a:cxn>
                <a:cxn ang="0">
                  <a:pos x="738" y="1484"/>
                </a:cxn>
                <a:cxn ang="0">
                  <a:pos x="845" y="1510"/>
                </a:cxn>
              </a:cxnLst>
              <a:rect l="0" t="0" r="r" b="b"/>
              <a:pathLst>
                <a:path w="1525" h="1529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defTabSz="1219200"/>
              <a:endParaRPr lang="de-DE"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gray">
            <a:xfrm>
              <a:off x="2834290" y="1987741"/>
              <a:ext cx="3470441" cy="3332809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219200"/>
              <a:endParaRPr lang="de-DE" sz="24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" name="文本框 26"/>
          <p:cNvSpPr txBox="1"/>
          <p:nvPr/>
        </p:nvSpPr>
        <p:spPr>
          <a:xfrm>
            <a:off x="1271552" y="0"/>
            <a:ext cx="2879608" cy="459255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135" b="1" dirty="0"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îṧļídè"/>
          <p:cNvSpPr/>
          <p:nvPr/>
        </p:nvSpPr>
        <p:spPr>
          <a:xfrm rot="5400000">
            <a:off x="4437079" y="2551862"/>
            <a:ext cx="1927659" cy="1676477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91440" tIns="45720" rIns="91440" bIns="45720" anchor="ctr" anchorCtr="0">
            <a:normAutofit/>
          </a:bodyPr>
          <a:lstStyle/>
          <a:p>
            <a:pPr algn="ctr" defTabSz="889000">
              <a:spcBef>
                <a:spcPct val="0"/>
              </a:spcBef>
            </a:pPr>
            <a:r>
              <a:rPr lang="en-US" altLang="zh-CN" sz="1400" b="1" dirty="0">
                <a:solidFill>
                  <a:schemeClr val="tx1"/>
                </a:solidFill>
                <a:cs typeface="+mn-ea"/>
                <a:sym typeface="+mn-lt"/>
              </a:rPr>
              <a:t>photo</a:t>
            </a:r>
            <a:endParaRPr lang="zh-CN" altLang="en-US" sz="1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iS1îḑè"/>
          <p:cNvSpPr/>
          <p:nvPr/>
        </p:nvSpPr>
        <p:spPr>
          <a:xfrm rot="5400000">
            <a:off x="5315746" y="4051165"/>
            <a:ext cx="1927659" cy="1676477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91440" tIns="45720" rIns="91440" bIns="45720" anchor="ctr" anchorCtr="0">
            <a:normAutofit/>
          </a:bodyPr>
          <a:lstStyle/>
          <a:p>
            <a:pPr algn="ctr" defTabSz="889000">
              <a:spcBef>
                <a:spcPct val="0"/>
              </a:spcBef>
            </a:pPr>
            <a:r>
              <a:rPr lang="en-US" altLang="zh-CN" sz="1400" b="1" dirty="0">
                <a:solidFill>
                  <a:schemeClr val="tx1"/>
                </a:solidFill>
                <a:cs typeface="+mn-ea"/>
                <a:sym typeface="+mn-lt"/>
              </a:rPr>
              <a:t>photo</a:t>
            </a:r>
            <a:endParaRPr lang="zh-CN" altLang="en-US" sz="1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îSľídê"/>
          <p:cNvSpPr/>
          <p:nvPr/>
        </p:nvSpPr>
        <p:spPr>
          <a:xfrm rot="5400000">
            <a:off x="6194415" y="2551862"/>
            <a:ext cx="1927659" cy="1676477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91440" tIns="45720" rIns="91440" bIns="45720" anchor="ctr" anchorCtr="0">
            <a:normAutofit/>
          </a:bodyPr>
          <a:lstStyle/>
          <a:p>
            <a:pPr algn="ctr" defTabSz="889000">
              <a:spcBef>
                <a:spcPct val="0"/>
              </a:spcBef>
            </a:pPr>
            <a:r>
              <a:rPr lang="en-US" altLang="zh-CN" sz="1400" b="1" dirty="0">
                <a:solidFill>
                  <a:schemeClr val="tx1"/>
                </a:solidFill>
                <a:cs typeface="+mn-ea"/>
                <a:sym typeface="+mn-lt"/>
              </a:rPr>
              <a:t>photo</a:t>
            </a:r>
            <a:endParaRPr lang="zh-CN" altLang="en-US" sz="1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ïṣlîďê"/>
          <p:cNvSpPr/>
          <p:nvPr/>
        </p:nvSpPr>
        <p:spPr>
          <a:xfrm rot="5400000">
            <a:off x="7073084" y="1049343"/>
            <a:ext cx="1927659" cy="1676477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91440" tIns="45720" rIns="91440" bIns="45720" anchor="ctr" anchorCtr="0">
            <a:normAutofit/>
          </a:bodyPr>
          <a:lstStyle/>
          <a:p>
            <a:pPr algn="ctr" defTabSz="889000">
              <a:spcBef>
                <a:spcPct val="0"/>
              </a:spcBef>
            </a:pPr>
            <a:r>
              <a:rPr lang="en-US" altLang="zh-CN" sz="1400" b="1" dirty="0">
                <a:solidFill>
                  <a:schemeClr val="tx1"/>
                </a:solidFill>
                <a:cs typeface="+mn-ea"/>
                <a:sym typeface="+mn-lt"/>
              </a:rPr>
              <a:t>photo</a:t>
            </a:r>
            <a:endParaRPr lang="zh-CN" altLang="en-US" sz="1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í$ḻídé"/>
          <p:cNvSpPr/>
          <p:nvPr/>
        </p:nvSpPr>
        <p:spPr>
          <a:xfrm rot="5400000">
            <a:off x="7951752" y="2551862"/>
            <a:ext cx="1927659" cy="1676477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91440" tIns="45720" rIns="91440" bIns="45720" anchor="ctr" anchorCtr="0">
            <a:normAutofit/>
          </a:bodyPr>
          <a:lstStyle/>
          <a:p>
            <a:pPr algn="ctr" defTabSz="889000">
              <a:spcBef>
                <a:spcPct val="0"/>
              </a:spcBef>
            </a:pPr>
            <a:r>
              <a:rPr lang="en-US" altLang="zh-CN" sz="1400" b="1" dirty="0">
                <a:solidFill>
                  <a:schemeClr val="tx1"/>
                </a:solidFill>
                <a:cs typeface="+mn-ea"/>
                <a:sym typeface="+mn-lt"/>
              </a:rPr>
              <a:t>photo</a:t>
            </a:r>
            <a:endParaRPr lang="zh-CN" altLang="en-US" sz="1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işḷîḓe"/>
          <p:cNvSpPr/>
          <p:nvPr/>
        </p:nvSpPr>
        <p:spPr>
          <a:xfrm rot="5400000">
            <a:off x="8830421" y="4051165"/>
            <a:ext cx="1927659" cy="1676477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91440" tIns="45720" rIns="91440" bIns="45720" anchor="ctr" anchorCtr="0">
            <a:normAutofit/>
          </a:bodyPr>
          <a:lstStyle/>
          <a:p>
            <a:pPr algn="ctr" defTabSz="889000">
              <a:spcBef>
                <a:spcPct val="0"/>
              </a:spcBef>
            </a:pPr>
            <a:r>
              <a:rPr lang="en-US" altLang="zh-CN" sz="1400" b="1" dirty="0">
                <a:solidFill>
                  <a:schemeClr val="tx1"/>
                </a:solidFill>
                <a:cs typeface="+mn-ea"/>
                <a:sym typeface="+mn-lt"/>
              </a:rPr>
              <a:t>photo</a:t>
            </a:r>
            <a:endParaRPr lang="zh-CN" altLang="en-US" sz="1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ïṣḻídé"/>
          <p:cNvSpPr/>
          <p:nvPr/>
        </p:nvSpPr>
        <p:spPr>
          <a:xfrm rot="5400000">
            <a:off x="9709090" y="2551862"/>
            <a:ext cx="1927659" cy="1676477"/>
          </a:xfrm>
          <a:prstGeom prst="hexagon">
            <a:avLst>
              <a:gd name="adj" fmla="val 28802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270" wrap="square" lIns="91440" tIns="45720" rIns="91440" bIns="45720" anchor="ctr" anchorCtr="0">
            <a:normAutofit/>
          </a:bodyPr>
          <a:lstStyle/>
          <a:p>
            <a:pPr algn="ctr" defTabSz="889000">
              <a:spcBef>
                <a:spcPct val="0"/>
              </a:spcBef>
            </a:pPr>
            <a:r>
              <a:rPr lang="en-US" altLang="zh-CN" sz="1400" b="1" dirty="0">
                <a:solidFill>
                  <a:schemeClr val="tx1"/>
                </a:solidFill>
                <a:cs typeface="+mn-ea"/>
                <a:sym typeface="+mn-lt"/>
              </a:rPr>
              <a:t>photo</a:t>
            </a:r>
            <a:endParaRPr lang="zh-CN" altLang="en-US" sz="1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73100" y="1289858"/>
            <a:ext cx="3335683" cy="4720829"/>
            <a:chOff x="673100" y="1289858"/>
            <a:chExt cx="3335683" cy="4720829"/>
          </a:xfrm>
        </p:grpSpPr>
        <p:grpSp>
          <p:nvGrpSpPr>
            <p:cNvPr id="5" name="íṧ1idé"/>
            <p:cNvGrpSpPr/>
            <p:nvPr/>
          </p:nvGrpSpPr>
          <p:grpSpPr>
            <a:xfrm>
              <a:off x="673100" y="1289858"/>
              <a:ext cx="3335683" cy="1207106"/>
              <a:chOff x="1140852" y="1742589"/>
              <a:chExt cx="3029672" cy="1207106"/>
            </a:xfrm>
          </p:grpSpPr>
          <p:sp>
            <p:nvSpPr>
              <p:cNvPr id="14" name="ïṡļiḋè"/>
              <p:cNvSpPr/>
              <p:nvPr/>
            </p:nvSpPr>
            <p:spPr bwMode="auto">
              <a:xfrm>
                <a:off x="1140852" y="2184394"/>
                <a:ext cx="3029672" cy="765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点击此处添加文本信息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标题数字等都可以通过点击和重新输入进行更改</a:t>
                </a:r>
                <a:endParaRPr lang="en-US" altLang="zh-CN" sz="120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1200" dirty="0">
                  <a:cs typeface="+mn-ea"/>
                  <a:sym typeface="+mn-lt"/>
                </a:endParaRPr>
              </a:p>
            </p:txBody>
          </p:sp>
          <p:sp>
            <p:nvSpPr>
              <p:cNvPr id="15" name="iṡlíďé"/>
              <p:cNvSpPr txBox="1"/>
              <p:nvPr/>
            </p:nvSpPr>
            <p:spPr bwMode="auto">
              <a:xfrm>
                <a:off x="1140852" y="1742589"/>
                <a:ext cx="302967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>
                    <a:cs typeface="+mn-ea"/>
                    <a:sym typeface="+mn-lt"/>
                  </a:rPr>
                  <a:t>添加文本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iSļidè"/>
            <p:cNvGrpSpPr/>
            <p:nvPr/>
          </p:nvGrpSpPr>
          <p:grpSpPr>
            <a:xfrm>
              <a:off x="673100" y="3046719"/>
              <a:ext cx="3335683" cy="1207106"/>
              <a:chOff x="1140852" y="1742589"/>
              <a:chExt cx="3029672" cy="1207106"/>
            </a:xfrm>
          </p:grpSpPr>
          <p:sp>
            <p:nvSpPr>
              <p:cNvPr id="12" name="îsḻîdê"/>
              <p:cNvSpPr/>
              <p:nvPr/>
            </p:nvSpPr>
            <p:spPr bwMode="auto">
              <a:xfrm>
                <a:off x="1140852" y="2184394"/>
                <a:ext cx="3029672" cy="765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点击此处添加文本信息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标题数字等都可以通过点击和重新输入进行更改</a:t>
                </a:r>
              </a:p>
            </p:txBody>
          </p:sp>
          <p:sp>
            <p:nvSpPr>
              <p:cNvPr id="13" name="íṣḻíḍé"/>
              <p:cNvSpPr txBox="1"/>
              <p:nvPr/>
            </p:nvSpPr>
            <p:spPr bwMode="auto">
              <a:xfrm>
                <a:off x="1140852" y="1742589"/>
                <a:ext cx="302967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cs typeface="+mn-ea"/>
                    <a:sym typeface="+mn-lt"/>
                  </a:rPr>
                  <a:t>添加文本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îṡḻïḑè"/>
            <p:cNvGrpSpPr/>
            <p:nvPr/>
          </p:nvGrpSpPr>
          <p:grpSpPr>
            <a:xfrm>
              <a:off x="673100" y="4803581"/>
              <a:ext cx="3335683" cy="1207106"/>
              <a:chOff x="1140852" y="1742589"/>
              <a:chExt cx="3029672" cy="1207106"/>
            </a:xfrm>
          </p:grpSpPr>
          <p:sp>
            <p:nvSpPr>
              <p:cNvPr id="10" name="îšlíḑè"/>
              <p:cNvSpPr/>
              <p:nvPr/>
            </p:nvSpPr>
            <p:spPr bwMode="auto">
              <a:xfrm>
                <a:off x="1140852" y="2184394"/>
                <a:ext cx="3029672" cy="765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点击此处添加文本信息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标题数字等都可以通过点击和重新输入进行更改</a:t>
                </a:r>
                <a:endParaRPr lang="en-US" altLang="zh-CN" sz="120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1200" dirty="0">
                  <a:cs typeface="+mn-ea"/>
                  <a:sym typeface="+mn-lt"/>
                </a:endParaRPr>
              </a:p>
            </p:txBody>
          </p:sp>
          <p:sp>
            <p:nvSpPr>
              <p:cNvPr id="11" name="iṩļîḓé"/>
              <p:cNvSpPr txBox="1"/>
              <p:nvPr/>
            </p:nvSpPr>
            <p:spPr bwMode="auto">
              <a:xfrm>
                <a:off x="1140852" y="1742589"/>
                <a:ext cx="302967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cs typeface="+mn-ea"/>
                    <a:sym typeface="+mn-lt"/>
                  </a:rPr>
                  <a:t>添加文本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73100" y="2478767"/>
              <a:ext cx="333568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73100" y="4235629"/>
              <a:ext cx="333568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1312494" y="0"/>
            <a:ext cx="2879608" cy="459255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135" b="1" dirty="0"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śḷïḑè"/>
          <p:cNvSpPr/>
          <p:nvPr/>
        </p:nvSpPr>
        <p:spPr bwMode="auto">
          <a:xfrm>
            <a:off x="660401" y="2575858"/>
            <a:ext cx="10858499" cy="2112682"/>
          </a:xfrm>
          <a:custGeom>
            <a:avLst/>
            <a:gdLst>
              <a:gd name="connsiteX0" fmla="*/ 1046871 w 10858499"/>
              <a:gd name="connsiteY0" fmla="*/ 0 h 2112682"/>
              <a:gd name="connsiteX1" fmla="*/ 2085811 w 10858499"/>
              <a:gd name="connsiteY1" fmla="*/ 1056341 h 2112682"/>
              <a:gd name="connsiteX2" fmla="*/ 2079702 w 10858499"/>
              <a:gd name="connsiteY2" fmla="*/ 1056341 h 2112682"/>
              <a:gd name="connsiteX3" fmla="*/ 2793477 w 10858499"/>
              <a:gd name="connsiteY3" fmla="*/ 1784576 h 2112682"/>
              <a:gd name="connsiteX4" fmla="*/ 3515184 w 10858499"/>
              <a:gd name="connsiteY4" fmla="*/ 1056341 h 2112682"/>
              <a:gd name="connsiteX5" fmla="*/ 3514157 w 10858499"/>
              <a:gd name="connsiteY5" fmla="*/ 1056341 h 2112682"/>
              <a:gd name="connsiteX6" fmla="*/ 3509076 w 10858499"/>
              <a:gd name="connsiteY6" fmla="*/ 1056341 h 2112682"/>
              <a:gd name="connsiteX7" fmla="*/ 4555946 w 10858499"/>
              <a:gd name="connsiteY7" fmla="*/ 0 h 2112682"/>
              <a:gd name="connsiteX8" fmla="*/ 5594886 w 10858499"/>
              <a:gd name="connsiteY8" fmla="*/ 1056341 h 2112682"/>
              <a:gd name="connsiteX9" fmla="*/ 5588778 w 10858499"/>
              <a:gd name="connsiteY9" fmla="*/ 1056341 h 2112682"/>
              <a:gd name="connsiteX10" fmla="*/ 6302553 w 10858499"/>
              <a:gd name="connsiteY10" fmla="*/ 1784576 h 2112682"/>
              <a:gd name="connsiteX11" fmla="*/ 7024260 w 10858499"/>
              <a:gd name="connsiteY11" fmla="*/ 1056341 h 2112682"/>
              <a:gd name="connsiteX12" fmla="*/ 7023232 w 10858499"/>
              <a:gd name="connsiteY12" fmla="*/ 1056341 h 2112682"/>
              <a:gd name="connsiteX13" fmla="*/ 7018151 w 10858499"/>
              <a:gd name="connsiteY13" fmla="*/ 1056341 h 2112682"/>
              <a:gd name="connsiteX14" fmla="*/ 8065022 w 10858499"/>
              <a:gd name="connsiteY14" fmla="*/ 0 h 2112682"/>
              <a:gd name="connsiteX15" fmla="*/ 9103962 w 10858499"/>
              <a:gd name="connsiteY15" fmla="*/ 1056341 h 2112682"/>
              <a:gd name="connsiteX16" fmla="*/ 9097852 w 10858499"/>
              <a:gd name="connsiteY16" fmla="*/ 1056341 h 2112682"/>
              <a:gd name="connsiteX17" fmla="*/ 9811628 w 10858499"/>
              <a:gd name="connsiteY17" fmla="*/ 1784576 h 2112682"/>
              <a:gd name="connsiteX18" fmla="*/ 10533335 w 10858499"/>
              <a:gd name="connsiteY18" fmla="*/ 1056341 h 2112682"/>
              <a:gd name="connsiteX19" fmla="*/ 10858499 w 10858499"/>
              <a:gd name="connsiteY19" fmla="*/ 1056341 h 2112682"/>
              <a:gd name="connsiteX20" fmla="*/ 9811628 w 10858499"/>
              <a:gd name="connsiteY20" fmla="*/ 2112682 h 2112682"/>
              <a:gd name="connsiteX21" fmla="*/ 8772688 w 10858499"/>
              <a:gd name="connsiteY21" fmla="*/ 1056341 h 2112682"/>
              <a:gd name="connsiteX22" fmla="*/ 8777769 w 10858499"/>
              <a:gd name="connsiteY22" fmla="*/ 1056341 h 2112682"/>
              <a:gd name="connsiteX23" fmla="*/ 8778797 w 10858499"/>
              <a:gd name="connsiteY23" fmla="*/ 1056341 h 2112682"/>
              <a:gd name="connsiteX24" fmla="*/ 8065022 w 10858499"/>
              <a:gd name="connsiteY24" fmla="*/ 330611 h 2112682"/>
              <a:gd name="connsiteX25" fmla="*/ 7343316 w 10858499"/>
              <a:gd name="connsiteY25" fmla="*/ 1056341 h 2112682"/>
              <a:gd name="connsiteX26" fmla="*/ 7349424 w 10858499"/>
              <a:gd name="connsiteY26" fmla="*/ 1056341 h 2112682"/>
              <a:gd name="connsiteX27" fmla="*/ 6302553 w 10858499"/>
              <a:gd name="connsiteY27" fmla="*/ 2112682 h 2112682"/>
              <a:gd name="connsiteX28" fmla="*/ 5263613 w 10858499"/>
              <a:gd name="connsiteY28" fmla="*/ 1056341 h 2112682"/>
              <a:gd name="connsiteX29" fmla="*/ 5268694 w 10858499"/>
              <a:gd name="connsiteY29" fmla="*/ 1056341 h 2112682"/>
              <a:gd name="connsiteX30" fmla="*/ 5269722 w 10858499"/>
              <a:gd name="connsiteY30" fmla="*/ 1056341 h 2112682"/>
              <a:gd name="connsiteX31" fmla="*/ 4555946 w 10858499"/>
              <a:gd name="connsiteY31" fmla="*/ 330611 h 2112682"/>
              <a:gd name="connsiteX32" fmla="*/ 3834240 w 10858499"/>
              <a:gd name="connsiteY32" fmla="*/ 1056341 h 2112682"/>
              <a:gd name="connsiteX33" fmla="*/ 3840348 w 10858499"/>
              <a:gd name="connsiteY33" fmla="*/ 1056341 h 2112682"/>
              <a:gd name="connsiteX34" fmla="*/ 2793477 w 10858499"/>
              <a:gd name="connsiteY34" fmla="*/ 2112682 h 2112682"/>
              <a:gd name="connsiteX35" fmla="*/ 1754538 w 10858499"/>
              <a:gd name="connsiteY35" fmla="*/ 1056341 h 2112682"/>
              <a:gd name="connsiteX36" fmla="*/ 1759618 w 10858499"/>
              <a:gd name="connsiteY36" fmla="*/ 1056341 h 2112682"/>
              <a:gd name="connsiteX37" fmla="*/ 1760646 w 10858499"/>
              <a:gd name="connsiteY37" fmla="*/ 1056341 h 2112682"/>
              <a:gd name="connsiteX38" fmla="*/ 1046871 w 10858499"/>
              <a:gd name="connsiteY38" fmla="*/ 330611 h 2112682"/>
              <a:gd name="connsiteX39" fmla="*/ 325164 w 10858499"/>
              <a:gd name="connsiteY39" fmla="*/ 1056341 h 2112682"/>
              <a:gd name="connsiteX40" fmla="*/ 0 w 10858499"/>
              <a:gd name="connsiteY40" fmla="*/ 1056341 h 2112682"/>
              <a:gd name="connsiteX41" fmla="*/ 1046871 w 10858499"/>
              <a:gd name="connsiteY41" fmla="*/ 0 h 211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58499" h="2112682">
                <a:moveTo>
                  <a:pt x="1046871" y="0"/>
                </a:moveTo>
                <a:cubicBezTo>
                  <a:pt x="1617891" y="0"/>
                  <a:pt x="2085811" y="475757"/>
                  <a:pt x="2085811" y="1056341"/>
                </a:cubicBezTo>
                <a:lnTo>
                  <a:pt x="2079702" y="1056341"/>
                </a:lnTo>
                <a:cubicBezTo>
                  <a:pt x="2079702" y="1456470"/>
                  <a:pt x="2396936" y="1784576"/>
                  <a:pt x="2793477" y="1784576"/>
                </a:cubicBezTo>
                <a:cubicBezTo>
                  <a:pt x="3190019" y="1784576"/>
                  <a:pt x="3515184" y="1456470"/>
                  <a:pt x="3515184" y="1056341"/>
                </a:cubicBezTo>
                <a:lnTo>
                  <a:pt x="3514157" y="1056341"/>
                </a:lnTo>
                <a:cubicBezTo>
                  <a:pt x="3509076" y="1056341"/>
                  <a:pt x="3509076" y="1056341"/>
                  <a:pt x="3509076" y="1056341"/>
                </a:cubicBezTo>
                <a:cubicBezTo>
                  <a:pt x="3509076" y="475757"/>
                  <a:pt x="3976995" y="0"/>
                  <a:pt x="4555946" y="0"/>
                </a:cubicBezTo>
                <a:cubicBezTo>
                  <a:pt x="5126967" y="0"/>
                  <a:pt x="5594886" y="475757"/>
                  <a:pt x="5594886" y="1056341"/>
                </a:cubicBezTo>
                <a:lnTo>
                  <a:pt x="5588778" y="1056341"/>
                </a:lnTo>
                <a:cubicBezTo>
                  <a:pt x="5588778" y="1456470"/>
                  <a:pt x="5906011" y="1784576"/>
                  <a:pt x="6302553" y="1784576"/>
                </a:cubicBezTo>
                <a:cubicBezTo>
                  <a:pt x="6699095" y="1784576"/>
                  <a:pt x="7024260" y="1456470"/>
                  <a:pt x="7024260" y="1056341"/>
                </a:cubicBezTo>
                <a:lnTo>
                  <a:pt x="7023232" y="1056341"/>
                </a:lnTo>
                <a:cubicBezTo>
                  <a:pt x="7018151" y="1056341"/>
                  <a:pt x="7018151" y="1056341"/>
                  <a:pt x="7018151" y="1056341"/>
                </a:cubicBezTo>
                <a:cubicBezTo>
                  <a:pt x="7018151" y="475757"/>
                  <a:pt x="7486071" y="0"/>
                  <a:pt x="8065022" y="0"/>
                </a:cubicBezTo>
                <a:cubicBezTo>
                  <a:pt x="8636042" y="0"/>
                  <a:pt x="9103962" y="475757"/>
                  <a:pt x="9103962" y="1056341"/>
                </a:cubicBezTo>
                <a:lnTo>
                  <a:pt x="9097852" y="1056341"/>
                </a:lnTo>
                <a:cubicBezTo>
                  <a:pt x="9097852" y="1456470"/>
                  <a:pt x="9415086" y="1784576"/>
                  <a:pt x="9811628" y="1784576"/>
                </a:cubicBezTo>
                <a:cubicBezTo>
                  <a:pt x="10208170" y="1784576"/>
                  <a:pt x="10533335" y="1456470"/>
                  <a:pt x="10533335" y="1056341"/>
                </a:cubicBezTo>
                <a:cubicBezTo>
                  <a:pt x="10533335" y="1056341"/>
                  <a:pt x="10533335" y="1056341"/>
                  <a:pt x="10858499" y="1056341"/>
                </a:cubicBezTo>
                <a:cubicBezTo>
                  <a:pt x="10858499" y="1640530"/>
                  <a:pt x="10390579" y="2112682"/>
                  <a:pt x="9811628" y="2112682"/>
                </a:cubicBezTo>
                <a:cubicBezTo>
                  <a:pt x="9240608" y="2112682"/>
                  <a:pt x="8772688" y="1640530"/>
                  <a:pt x="8772688" y="1056341"/>
                </a:cubicBezTo>
                <a:cubicBezTo>
                  <a:pt x="8772688" y="1056341"/>
                  <a:pt x="8772688" y="1056341"/>
                  <a:pt x="8777769" y="1056341"/>
                </a:cubicBezTo>
                <a:lnTo>
                  <a:pt x="8778797" y="1056341"/>
                </a:lnTo>
                <a:cubicBezTo>
                  <a:pt x="8778797" y="653158"/>
                  <a:pt x="8461564" y="330611"/>
                  <a:pt x="8065022" y="330611"/>
                </a:cubicBezTo>
                <a:cubicBezTo>
                  <a:pt x="7660549" y="330611"/>
                  <a:pt x="7343316" y="653158"/>
                  <a:pt x="7343316" y="1056341"/>
                </a:cubicBezTo>
                <a:lnTo>
                  <a:pt x="7349424" y="1056341"/>
                </a:lnTo>
                <a:cubicBezTo>
                  <a:pt x="7349424" y="1640530"/>
                  <a:pt x="6881505" y="2112682"/>
                  <a:pt x="6302553" y="2112682"/>
                </a:cubicBezTo>
                <a:cubicBezTo>
                  <a:pt x="5731533" y="2112682"/>
                  <a:pt x="5263613" y="1640530"/>
                  <a:pt x="5263613" y="1056341"/>
                </a:cubicBezTo>
                <a:cubicBezTo>
                  <a:pt x="5263613" y="1056341"/>
                  <a:pt x="5263613" y="1056341"/>
                  <a:pt x="5268694" y="1056341"/>
                </a:cubicBezTo>
                <a:lnTo>
                  <a:pt x="5269722" y="1056341"/>
                </a:lnTo>
                <a:cubicBezTo>
                  <a:pt x="5269722" y="653158"/>
                  <a:pt x="4952488" y="330611"/>
                  <a:pt x="4555946" y="330611"/>
                </a:cubicBezTo>
                <a:cubicBezTo>
                  <a:pt x="4151473" y="330611"/>
                  <a:pt x="3834240" y="653158"/>
                  <a:pt x="3834240" y="1056341"/>
                </a:cubicBezTo>
                <a:lnTo>
                  <a:pt x="3840348" y="1056341"/>
                </a:lnTo>
                <a:cubicBezTo>
                  <a:pt x="3840348" y="1640530"/>
                  <a:pt x="3372429" y="2112682"/>
                  <a:pt x="2793477" y="2112682"/>
                </a:cubicBezTo>
                <a:cubicBezTo>
                  <a:pt x="2222457" y="2112682"/>
                  <a:pt x="1754538" y="1640530"/>
                  <a:pt x="1754538" y="1056341"/>
                </a:cubicBezTo>
                <a:cubicBezTo>
                  <a:pt x="1754538" y="1056341"/>
                  <a:pt x="1754538" y="1056341"/>
                  <a:pt x="1759618" y="1056341"/>
                </a:cubicBezTo>
                <a:lnTo>
                  <a:pt x="1760646" y="1056341"/>
                </a:lnTo>
                <a:cubicBezTo>
                  <a:pt x="1760646" y="653158"/>
                  <a:pt x="1443412" y="330611"/>
                  <a:pt x="1046871" y="330611"/>
                </a:cubicBezTo>
                <a:cubicBezTo>
                  <a:pt x="642398" y="330611"/>
                  <a:pt x="325164" y="653158"/>
                  <a:pt x="325164" y="1056341"/>
                </a:cubicBezTo>
                <a:cubicBezTo>
                  <a:pt x="0" y="1056341"/>
                  <a:pt x="0" y="1056341"/>
                  <a:pt x="0" y="1056341"/>
                </a:cubicBezTo>
                <a:cubicBezTo>
                  <a:pt x="0" y="475757"/>
                  <a:pt x="467919" y="0"/>
                  <a:pt x="1046871" y="0"/>
                </a:cubicBezTo>
                <a:close/>
              </a:path>
            </a:pathLst>
          </a:custGeom>
          <a:pattFill prst="pct7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5" name="íSļiḑè"/>
          <p:cNvSpPr/>
          <p:nvPr/>
        </p:nvSpPr>
        <p:spPr>
          <a:xfrm>
            <a:off x="3135124" y="4205194"/>
            <a:ext cx="645438" cy="6454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10000"/>
          </a:bodyPr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ísľïḍê"/>
          <p:cNvSpPr/>
          <p:nvPr/>
        </p:nvSpPr>
        <p:spPr>
          <a:xfrm>
            <a:off x="6644200" y="4205194"/>
            <a:ext cx="645438" cy="6454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10000"/>
          </a:bodyPr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iṡ1íďè"/>
          <p:cNvSpPr/>
          <p:nvPr/>
        </p:nvSpPr>
        <p:spPr>
          <a:xfrm>
            <a:off x="10153275" y="4205194"/>
            <a:ext cx="645438" cy="6454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10000"/>
          </a:bodyPr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iš1ídè"/>
          <p:cNvSpPr/>
          <p:nvPr/>
        </p:nvSpPr>
        <p:spPr>
          <a:xfrm>
            <a:off x="1380586" y="2413768"/>
            <a:ext cx="645438" cy="645438"/>
          </a:xfrm>
          <a:prstGeom prst="ellipse">
            <a:avLst/>
          </a:prstGeom>
          <a:solidFill>
            <a:srgbClr val="FFD100"/>
          </a:solidFill>
          <a:ln w="19050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10000"/>
          </a:bodyPr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ïSḻîḍê"/>
          <p:cNvSpPr/>
          <p:nvPr/>
        </p:nvSpPr>
        <p:spPr>
          <a:xfrm>
            <a:off x="4889662" y="2413768"/>
            <a:ext cx="645438" cy="645438"/>
          </a:xfrm>
          <a:prstGeom prst="ellipse">
            <a:avLst/>
          </a:prstGeom>
          <a:solidFill>
            <a:srgbClr val="FFD100"/>
          </a:solidFill>
          <a:ln w="19050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10000"/>
          </a:bodyPr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íS1ïdé"/>
          <p:cNvSpPr/>
          <p:nvPr/>
        </p:nvSpPr>
        <p:spPr>
          <a:xfrm>
            <a:off x="8398738" y="2413768"/>
            <a:ext cx="645438" cy="645438"/>
          </a:xfrm>
          <a:prstGeom prst="ellipse">
            <a:avLst/>
          </a:prstGeom>
          <a:solidFill>
            <a:srgbClr val="FFD100"/>
          </a:solidFill>
          <a:ln w="19050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10000"/>
          </a:bodyPr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1" name="í$ľíḑê"/>
          <p:cNvGrpSpPr/>
          <p:nvPr/>
        </p:nvGrpSpPr>
        <p:grpSpPr>
          <a:xfrm>
            <a:off x="826037" y="3592325"/>
            <a:ext cx="1754537" cy="1717577"/>
            <a:chOff x="660400" y="4027305"/>
            <a:chExt cx="1754537" cy="1717577"/>
          </a:xfrm>
        </p:grpSpPr>
        <p:sp>
          <p:nvSpPr>
            <p:cNvPr id="27" name="îṩḷíḍê"/>
            <p:cNvSpPr txBox="1"/>
            <p:nvPr/>
          </p:nvSpPr>
          <p:spPr>
            <a:xfrm>
              <a:off x="660400" y="4027305"/>
              <a:ext cx="1754537" cy="4466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添加文本</a:t>
              </a:r>
              <a:endParaRPr lang="id-ID" sz="1600" b="1" dirty="0">
                <a:cs typeface="+mn-ea"/>
                <a:sym typeface="+mn-lt"/>
              </a:endParaRPr>
            </a:p>
          </p:txBody>
        </p:sp>
        <p:sp>
          <p:nvSpPr>
            <p:cNvPr id="28" name="ïṩḻîḍè"/>
            <p:cNvSpPr/>
            <p:nvPr/>
          </p:nvSpPr>
          <p:spPr bwMode="auto">
            <a:xfrm>
              <a:off x="660400" y="4474003"/>
              <a:ext cx="1754537" cy="12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标题数字等都可以通过点击和重新输入进行更改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</p:grpSp>
      <p:grpSp>
        <p:nvGrpSpPr>
          <p:cNvPr id="12" name="išḻíḓê"/>
          <p:cNvGrpSpPr/>
          <p:nvPr/>
        </p:nvGrpSpPr>
        <p:grpSpPr>
          <a:xfrm>
            <a:off x="4335113" y="3592325"/>
            <a:ext cx="1754537" cy="1717577"/>
            <a:chOff x="660400" y="4027305"/>
            <a:chExt cx="1754537" cy="1717577"/>
          </a:xfrm>
        </p:grpSpPr>
        <p:sp>
          <p:nvSpPr>
            <p:cNvPr id="25" name="iSľiḓê"/>
            <p:cNvSpPr txBox="1"/>
            <p:nvPr/>
          </p:nvSpPr>
          <p:spPr>
            <a:xfrm>
              <a:off x="660400" y="4027305"/>
              <a:ext cx="1754537" cy="4466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添加文本</a:t>
              </a:r>
              <a:endParaRPr lang="id-ID" sz="1600" b="1" dirty="0">
                <a:cs typeface="+mn-ea"/>
                <a:sym typeface="+mn-lt"/>
              </a:endParaRPr>
            </a:p>
          </p:txBody>
        </p:sp>
        <p:sp>
          <p:nvSpPr>
            <p:cNvPr id="26" name="íşḻidé"/>
            <p:cNvSpPr/>
            <p:nvPr/>
          </p:nvSpPr>
          <p:spPr bwMode="auto">
            <a:xfrm>
              <a:off x="660400" y="4474003"/>
              <a:ext cx="1754537" cy="12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标题数字等都可以通过点击和重新输入进行更改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</p:grpSp>
      <p:grpSp>
        <p:nvGrpSpPr>
          <p:cNvPr id="13" name="iṣḻide"/>
          <p:cNvGrpSpPr/>
          <p:nvPr/>
        </p:nvGrpSpPr>
        <p:grpSpPr>
          <a:xfrm>
            <a:off x="7844189" y="3592325"/>
            <a:ext cx="1754537" cy="1717577"/>
            <a:chOff x="660400" y="4027305"/>
            <a:chExt cx="1754537" cy="1717577"/>
          </a:xfrm>
        </p:grpSpPr>
        <p:sp>
          <p:nvSpPr>
            <p:cNvPr id="23" name="íṣḷíḋè"/>
            <p:cNvSpPr txBox="1"/>
            <p:nvPr/>
          </p:nvSpPr>
          <p:spPr>
            <a:xfrm>
              <a:off x="660400" y="4027305"/>
              <a:ext cx="1754537" cy="4466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添加文本</a:t>
              </a:r>
              <a:endParaRPr lang="id-ID" sz="1600" b="1" dirty="0">
                <a:cs typeface="+mn-ea"/>
                <a:sym typeface="+mn-lt"/>
              </a:endParaRPr>
            </a:p>
          </p:txBody>
        </p:sp>
        <p:sp>
          <p:nvSpPr>
            <p:cNvPr id="24" name="ïṡlîḓè"/>
            <p:cNvSpPr/>
            <p:nvPr/>
          </p:nvSpPr>
          <p:spPr bwMode="auto">
            <a:xfrm>
              <a:off x="660400" y="4474003"/>
              <a:ext cx="1754537" cy="12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标题数字等都可以通过点击和重新输入进行更改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</p:grpSp>
      <p:grpSp>
        <p:nvGrpSpPr>
          <p:cNvPr id="14" name="iṡļîďe"/>
          <p:cNvGrpSpPr/>
          <p:nvPr/>
        </p:nvGrpSpPr>
        <p:grpSpPr>
          <a:xfrm>
            <a:off x="2580575" y="1954498"/>
            <a:ext cx="1754537" cy="1717577"/>
            <a:chOff x="660400" y="4027305"/>
            <a:chExt cx="1754537" cy="1717577"/>
          </a:xfrm>
        </p:grpSpPr>
        <p:sp>
          <p:nvSpPr>
            <p:cNvPr id="21" name="îŝľiḑé"/>
            <p:cNvSpPr txBox="1"/>
            <p:nvPr/>
          </p:nvSpPr>
          <p:spPr>
            <a:xfrm>
              <a:off x="660400" y="4027305"/>
              <a:ext cx="1754537" cy="4466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添加文本</a:t>
              </a:r>
              <a:endParaRPr lang="id-ID" sz="1600" b="1" dirty="0">
                <a:cs typeface="+mn-ea"/>
                <a:sym typeface="+mn-lt"/>
              </a:endParaRPr>
            </a:p>
          </p:txBody>
        </p:sp>
        <p:sp>
          <p:nvSpPr>
            <p:cNvPr id="22" name="îśļîḓè"/>
            <p:cNvSpPr/>
            <p:nvPr/>
          </p:nvSpPr>
          <p:spPr bwMode="auto">
            <a:xfrm>
              <a:off x="660400" y="4474003"/>
              <a:ext cx="1754537" cy="12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标题数字等都可以通过点击和重新输入进行更改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</p:grpSp>
      <p:grpSp>
        <p:nvGrpSpPr>
          <p:cNvPr id="15" name="íşļíḑe"/>
          <p:cNvGrpSpPr/>
          <p:nvPr/>
        </p:nvGrpSpPr>
        <p:grpSpPr>
          <a:xfrm>
            <a:off x="6089651" y="1954498"/>
            <a:ext cx="1754537" cy="1717577"/>
            <a:chOff x="660400" y="4027305"/>
            <a:chExt cx="1754537" cy="1717577"/>
          </a:xfrm>
        </p:grpSpPr>
        <p:sp>
          <p:nvSpPr>
            <p:cNvPr id="19" name="îśliḍe"/>
            <p:cNvSpPr txBox="1"/>
            <p:nvPr/>
          </p:nvSpPr>
          <p:spPr>
            <a:xfrm>
              <a:off x="660400" y="4027305"/>
              <a:ext cx="1754537" cy="4466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添加文本</a:t>
              </a:r>
              <a:endParaRPr lang="id-ID" sz="1600" b="1" dirty="0">
                <a:cs typeface="+mn-ea"/>
                <a:sym typeface="+mn-lt"/>
              </a:endParaRPr>
            </a:p>
          </p:txBody>
        </p:sp>
        <p:sp>
          <p:nvSpPr>
            <p:cNvPr id="20" name="îṣľídé"/>
            <p:cNvSpPr/>
            <p:nvPr/>
          </p:nvSpPr>
          <p:spPr bwMode="auto">
            <a:xfrm>
              <a:off x="660400" y="4474003"/>
              <a:ext cx="1754537" cy="12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标题数字等都可以通过点击和重新输入进行更改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</p:grpSp>
      <p:grpSp>
        <p:nvGrpSpPr>
          <p:cNvPr id="16" name="iṥḷiďe"/>
          <p:cNvGrpSpPr/>
          <p:nvPr/>
        </p:nvGrpSpPr>
        <p:grpSpPr>
          <a:xfrm>
            <a:off x="9598726" y="1954498"/>
            <a:ext cx="1754537" cy="1717577"/>
            <a:chOff x="660400" y="4027305"/>
            <a:chExt cx="1754537" cy="1717577"/>
          </a:xfrm>
        </p:grpSpPr>
        <p:sp>
          <p:nvSpPr>
            <p:cNvPr id="17" name="íṥlîḓe"/>
            <p:cNvSpPr txBox="1"/>
            <p:nvPr/>
          </p:nvSpPr>
          <p:spPr>
            <a:xfrm>
              <a:off x="660400" y="4027305"/>
              <a:ext cx="1754537" cy="4466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添加文本</a:t>
              </a:r>
              <a:endParaRPr lang="id-ID" sz="1600" b="1" dirty="0">
                <a:cs typeface="+mn-ea"/>
                <a:sym typeface="+mn-lt"/>
              </a:endParaRPr>
            </a:p>
          </p:txBody>
        </p:sp>
        <p:sp>
          <p:nvSpPr>
            <p:cNvPr id="18" name="ïṩliḑe"/>
            <p:cNvSpPr/>
            <p:nvPr/>
          </p:nvSpPr>
          <p:spPr bwMode="auto">
            <a:xfrm>
              <a:off x="660400" y="4474003"/>
              <a:ext cx="1754537" cy="12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标题数字等都可以通过点击和重新输入进行更改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140770" y="117014"/>
            <a:ext cx="2879608" cy="459255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135" b="1" dirty="0"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05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32170" y="2652629"/>
            <a:ext cx="3505556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References</a:t>
            </a: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85450" y="-42400"/>
            <a:ext cx="2879608" cy="625517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anose="02020503050405090304" pitchFamily="18" charset="0"/>
                <a:ea typeface="Annai MN" panose="00000500000000000000" pitchFamily="2" charset="0"/>
                <a:cs typeface="Times New Roman" panose="02020503050405090304" pitchFamily="18" charset="0"/>
                <a:sym typeface="+mn-lt"/>
              </a:rPr>
              <a:t>References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5864" y="686063"/>
            <a:ext cx="107699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[1] </a:t>
            </a:r>
            <a:r>
              <a:rPr lang="en-US" altLang="zh-CN" sz="2000" dirty="0" err="1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NFTfi</a:t>
            </a:r>
            <a:r>
              <a:rPr lang="en-US" altLang="zh-CN" sz="2000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. (n.d</a:t>
            </a:r>
            <a:r>
              <a:rPr lang="en-US" altLang="zh-CN" sz="2000" i="1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.). </a:t>
            </a:r>
            <a:r>
              <a:rPr lang="en-US" altLang="zh-CN" sz="2000" i="1" dirty="0" err="1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NFTfi</a:t>
            </a:r>
            <a:r>
              <a:rPr lang="en-US" altLang="zh-CN" sz="2000" i="1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: Peer-to-Peer NFT Lending Marketplace</a:t>
            </a:r>
            <a:r>
              <a:rPr lang="en-US" altLang="zh-CN" sz="2000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. </a:t>
            </a:r>
            <a:r>
              <a:rPr lang="en-US" altLang="zh-CN" sz="2000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  <a:hlinkClick r:id="rId2"/>
              </a:rPr>
              <a:t>https://nftfi.com/</a:t>
            </a:r>
            <a:endParaRPr lang="en-US" altLang="zh-CN" sz="2000" dirty="0">
              <a:latin typeface="Times New Roman" panose="02020503050405090304" pitchFamily="18" charset="0"/>
              <a:ea typeface="DengXian" panose="02010600030101010101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[2] </a:t>
            </a:r>
            <a:r>
              <a:rPr lang="en-GB" altLang="zh-CN" sz="2000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Figure (2024) </a:t>
            </a:r>
            <a:r>
              <a:rPr lang="en-GB" altLang="zh-CN" sz="2000" i="1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Fast approval &amp; funding</a:t>
            </a:r>
            <a:r>
              <a:rPr lang="en-GB" altLang="zh-CN" sz="2000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. </a:t>
            </a:r>
            <a:r>
              <a:rPr lang="en-GB" altLang="zh-CN" sz="2000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  <a:hlinkClick r:id="rId3"/>
              </a:rPr>
              <a:t>https://figure.com </a:t>
            </a:r>
            <a:endParaRPr lang="en-GB" altLang="zh-CN" sz="2000" dirty="0">
              <a:latin typeface="Times New Roman" panose="02020503050405090304" pitchFamily="18" charset="0"/>
              <a:ea typeface="DengXian" panose="02010600030101010101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[3] Week 3 Lecture slide Page 18</a:t>
            </a:r>
          </a:p>
          <a:p>
            <a:r>
              <a:rPr lang="en-US" altLang="zh-CN" sz="2000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[4] Week 2 Lecture slide Page 70</a:t>
            </a:r>
            <a:endParaRPr lang="en-GB" altLang="zh-CN" sz="2000" dirty="0">
              <a:latin typeface="Times New Roman" panose="02020503050405090304" pitchFamily="18" charset="0"/>
              <a:ea typeface="DengXian" panose="02010600030101010101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 rot="2591120">
            <a:off x="1625091" y="1924275"/>
            <a:ext cx="783956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2591120">
            <a:off x="394494" y="2554075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 rot="2591120">
            <a:off x="1320439" y="2802380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30847" y="683562"/>
            <a:ext cx="143435" cy="143435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 rot="2591120">
            <a:off x="6516990" y="5269636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: 圆角 22"/>
          <p:cNvSpPr/>
          <p:nvPr/>
        </p:nvSpPr>
        <p:spPr>
          <a:xfrm rot="2591120">
            <a:off x="6245385" y="5527938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062163" y="1166813"/>
            <a:ext cx="8203477" cy="4645057"/>
            <a:chOff x="2062163" y="1166813"/>
            <a:chExt cx="8203477" cy="4645057"/>
          </a:xfrm>
        </p:grpSpPr>
        <p:sp>
          <p:nvSpPr>
            <p:cNvPr id="13" name="矩形 12"/>
            <p:cNvSpPr/>
            <p:nvPr/>
          </p:nvSpPr>
          <p:spPr>
            <a:xfrm>
              <a:off x="2062163" y="1166813"/>
              <a:ext cx="8067675" cy="452437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97966" y="1287495"/>
              <a:ext cx="8067674" cy="4524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631222" y="2414774"/>
            <a:ext cx="4929556" cy="1201166"/>
            <a:chOff x="3631222" y="2414774"/>
            <a:chExt cx="4929556" cy="1201166"/>
          </a:xfrm>
        </p:grpSpPr>
        <p:sp>
          <p:nvSpPr>
            <p:cNvPr id="26" name="文本框 25"/>
            <p:cNvSpPr txBox="1"/>
            <p:nvPr/>
          </p:nvSpPr>
          <p:spPr>
            <a:xfrm>
              <a:off x="5218544" y="2414774"/>
              <a:ext cx="20265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Chalkduster" panose="03050602040202020205" pitchFamily="66" charset="0"/>
                  <a:cs typeface="+mn-ea"/>
                  <a:sym typeface="+mn-lt"/>
                </a:rPr>
                <a:t>THANKS</a:t>
              </a:r>
              <a:endParaRPr lang="zh-CN" altLang="en-US" sz="3600" dirty="0">
                <a:latin typeface="Chalkduster" panose="03050602040202020205" pitchFamily="66" charset="0"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631222" y="3308163"/>
              <a:ext cx="4929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err="1">
                  <a:latin typeface="Annai MN" panose="00000500000000000000" pitchFamily="2" charset="0"/>
                  <a:ea typeface="Annai MN" panose="00000500000000000000" pitchFamily="2" charset="0"/>
                  <a:cs typeface="Annai MN" panose="00000500000000000000" pitchFamily="2" charset="0"/>
                  <a:sym typeface="+mn-lt"/>
                </a:rPr>
                <a:t>UnifyNFT</a:t>
              </a:r>
              <a:r>
                <a:rPr lang="en-US" altLang="zh-CN" sz="1400" dirty="0">
                  <a:latin typeface="Annai MN" panose="00000500000000000000" pitchFamily="2" charset="0"/>
                  <a:ea typeface="Annai MN" panose="00000500000000000000" pitchFamily="2" charset="0"/>
                  <a:cs typeface="Annai MN" panose="00000500000000000000" pitchFamily="2" charset="0"/>
                  <a:sym typeface="+mn-lt"/>
                </a:rPr>
                <a:t>: A Unified Platform for NFT-Backed Lending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3680909" y="3160063"/>
              <a:ext cx="4830183" cy="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569305" y="4940292"/>
            <a:ext cx="1216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GROUP 38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58712" y="4919830"/>
            <a:ext cx="13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21/05/2025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01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362" y="2711519"/>
            <a:ext cx="22532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Background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85450" y="-42400"/>
            <a:ext cx="2879608" cy="625517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anose="02020503050405090304" pitchFamily="18" charset="0"/>
                <a:ea typeface="Annai MN" panose="00000500000000000000" pitchFamily="2" charset="0"/>
                <a:cs typeface="Times New Roman" panose="02020503050405090304" pitchFamily="18" charset="0"/>
                <a:sym typeface="+mn-lt"/>
              </a:rPr>
              <a:t>Background</a:t>
            </a:r>
            <a:endParaRPr kumimoji="1" lang="zh-CN" altLang="en-US" sz="3200" b="1" dirty="0">
              <a:latin typeface="Times New Roman" panose="02020503050405090304" pitchFamily="18" charset="0"/>
              <a:cs typeface="Times New Roman" panose="02020503050405090304" pitchFamily="18" charset="0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0520" y="697194"/>
            <a:ext cx="244453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lkduster" panose="03050602040202020205" pitchFamily="66" charset="0"/>
              </a:rPr>
              <a:t>NFTs</a:t>
            </a:r>
            <a:endParaRPr lang="zh-CN" altLang="en-US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halkduster" panose="03050602040202020205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8681" y="912672"/>
            <a:ext cx="39188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ea typeface="Annai MN" panose="00000500000000000000" pitchFamily="2" charset="0"/>
                <a:cs typeface="Times New Roman" panose="02020503050405090304" pitchFamily="18" charset="0"/>
              </a:rPr>
              <a:t>financial services</a:t>
            </a:r>
            <a:r>
              <a:rPr lang="zh-CN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412041" y="1151055"/>
            <a:ext cx="2699657" cy="168325"/>
          </a:xfrm>
          <a:prstGeom prst="rightArrow">
            <a:avLst>
              <a:gd name="adj1" fmla="val 50000"/>
              <a:gd name="adj2" fmla="val 3358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9541" y="1840438"/>
            <a:ext cx="5019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50305040509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2000" b="1" dirty="0">
                <a:effectLst/>
                <a:latin typeface="Times New Roman" panose="02020503050405090304" pitchFamily="18" charset="0"/>
                <a:ea typeface="DengXian" panose="02010600030101010101" pitchFamily="2" charset="-122"/>
              </a:rPr>
              <a:t>NFT lending market is highly fragmented</a:t>
            </a:r>
            <a:r>
              <a:rPr lang="en-US" altLang="zh-CN" sz="2000" b="1" dirty="0">
                <a:latin typeface="Times New Roman" panose="02020503050405090304" pitchFamily="18" charset="0"/>
                <a:ea typeface="DengXian" panose="02010600030101010101" pitchFamily="2" charset="-122"/>
              </a:rPr>
              <a:t>.</a:t>
            </a:r>
            <a:r>
              <a:rPr lang="zh-CN" altLang="zh-CN" sz="2000" b="1" dirty="0">
                <a:effectLst/>
              </a:rPr>
              <a:t> 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839321" y="3640825"/>
            <a:ext cx="1257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effectLst/>
                <a:latin typeface="Times New Roman" panose="02020503050405090304" pitchFamily="18" charset="0"/>
                <a:ea typeface="宋体" pitchFamily="2" charset="-122"/>
              </a:rPr>
              <a:t>(</a:t>
            </a:r>
            <a:r>
              <a:rPr lang="en-US" altLang="zh-CN" sz="1200" dirty="0" err="1">
                <a:effectLst/>
                <a:latin typeface="Times New Roman" panose="02020503050405090304" pitchFamily="18" charset="0"/>
                <a:ea typeface="宋体" pitchFamily="2" charset="-122"/>
              </a:rPr>
              <a:t>NFTfi</a:t>
            </a:r>
            <a:r>
              <a:rPr lang="en-US" altLang="zh-CN" sz="1200" dirty="0">
                <a:effectLst/>
                <a:latin typeface="Times New Roman" panose="02020503050405090304" pitchFamily="18" charset="0"/>
                <a:ea typeface="宋体" pitchFamily="2" charset="-122"/>
              </a:rPr>
              <a:t>, n.d.)</a:t>
            </a:r>
            <a:r>
              <a:rPr lang="zh-CN" altLang="zh-CN" sz="1200" dirty="0">
                <a:effectLst/>
              </a:rPr>
              <a:t> </a:t>
            </a:r>
            <a:endParaRPr lang="zh-CN" altLang="en-US" sz="12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32" y="2581347"/>
            <a:ext cx="1997469" cy="101566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50109" y="3961640"/>
            <a:ext cx="3091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503050405090304" pitchFamily="18" charset="0"/>
                <a:ea typeface="DengXian" panose="02010600030101010101" pitchFamily="2" charset="-122"/>
              </a:rPr>
              <a:t>peer-to-peer and decentralized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/>
          <a:srcRect r="-96"/>
          <a:stretch>
            <a:fillRect/>
          </a:stretch>
        </p:blipFill>
        <p:spPr>
          <a:xfrm>
            <a:off x="1120704" y="4635551"/>
            <a:ext cx="2561807" cy="8531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772957" y="5571597"/>
            <a:ext cx="1222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effectLst/>
                <a:latin typeface="Times New Roman" panose="02020503050405090304" pitchFamily="18" charset="0"/>
                <a:ea typeface="宋体" pitchFamily="2" charset="-122"/>
              </a:defRPr>
            </a:lvl1pPr>
          </a:lstStyle>
          <a:p>
            <a:r>
              <a:rPr lang="en-US" altLang="zh-CN"/>
              <a:t>(Figure, n</a:t>
            </a:r>
            <a:r>
              <a:rPr lang="en-US" altLang="zh-CN" dirty="0"/>
              <a:t>.d.)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53746" y="5931918"/>
            <a:ext cx="3814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503050405090304" pitchFamily="18" charset="0"/>
                <a:ea typeface="DengXian" panose="02010600030101010101" pitchFamily="2" charset="-122"/>
              </a:rPr>
              <a:t>fully regulated services for institutions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624531" y="1750643"/>
            <a:ext cx="2870451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en-US" altLang="zh-CN" sz="2400" b="1" kern="100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M</a:t>
            </a:r>
            <a:r>
              <a:rPr lang="en-US" altLang="zh-CN" sz="2400" b="1" kern="100" dirty="0">
                <a:effectLst/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ajor </a:t>
            </a:r>
            <a:r>
              <a:rPr lang="en-US" altLang="zh-CN" sz="2400" b="1" kern="100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P</a:t>
            </a:r>
            <a:r>
              <a:rPr lang="en-US" altLang="zh-CN" sz="2400" b="1" kern="100" dirty="0">
                <a:effectLst/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roblem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71626" y="2240077"/>
            <a:ext cx="5976259" cy="709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en-US" altLang="zh-CN" kern="100" dirty="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t’s hard to compare your options, and you can’t easily switch between institutional and P2P models.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50305040509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69254" y="29506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503050405090304" pitchFamily="18" charset="0"/>
                <a:ea typeface="DengXian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 New Roman" panose="02020503050405090304" pitchFamily="18" charset="0"/>
                <a:ea typeface="DengXian" panose="02010600030101010101" pitchFamily="2" charset="-122"/>
              </a:rPr>
              <a:t>imits access to credit, especially for NFT holders who don’t fit neatly into one category. 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274439" y="3827079"/>
            <a:ext cx="5862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503050405090304" pitchFamily="18" charset="0"/>
                <a:ea typeface="DengXian" panose="02010600030101010101" pitchFamily="2" charset="-122"/>
              </a:rPr>
              <a:t>Users: d</a:t>
            </a:r>
            <a:r>
              <a:rPr lang="en-US" altLang="zh-CN" sz="1800" dirty="0">
                <a:effectLst/>
                <a:latin typeface="Times New Roman" panose="02020503050405090304" pitchFamily="18" charset="0"/>
                <a:ea typeface="DengXian" panose="02010600030101010101" pitchFamily="2" charset="-122"/>
              </a:rPr>
              <a:t>on’t get the best rates, feel confused by overly technical systems.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269253" y="43803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>
                <a:effectLst/>
                <a:latin typeface="Times New Roman" panose="02020503050405090304" pitchFamily="18" charset="0"/>
                <a:ea typeface="DengXian" panose="02010600030101010101" pitchFamily="2" charset="-122"/>
              </a:rPr>
              <a:t>Companies: struggle to scale,</a:t>
            </a:r>
            <a:r>
              <a:rPr lang="zh-CN" altLang="zh-CN" dirty="0">
                <a:effectLst/>
              </a:rPr>
              <a:t> </a:t>
            </a:r>
            <a:r>
              <a:rPr lang="en-US" altLang="zh-CN" sz="1800" dirty="0">
                <a:effectLst/>
                <a:latin typeface="Times New Roman" panose="02020503050405090304" pitchFamily="18" charset="0"/>
                <a:ea typeface="DengXian" panose="02010600030101010101" pitchFamily="2" charset="-122"/>
              </a:rPr>
              <a:t>locked into one user group (crypto-native or </a:t>
            </a:r>
            <a:r>
              <a:rPr lang="en-US" altLang="zh-CN" sz="1800" dirty="0" err="1">
                <a:effectLst/>
                <a:latin typeface="Times New Roman" panose="02020503050405090304" pitchFamily="18" charset="0"/>
                <a:ea typeface="DengXian" panose="02010600030101010101" pitchFamily="2" charset="-122"/>
              </a:rPr>
              <a:t>TradFi</a:t>
            </a:r>
            <a:r>
              <a:rPr lang="zh-CN" altLang="zh-CN" dirty="0">
                <a:effectLst/>
              </a:rPr>
              <a:t> </a:t>
            </a:r>
            <a:r>
              <a:rPr lang="en-US" altLang="zh-CN" sz="1800" dirty="0">
                <a:effectLst/>
                <a:latin typeface="Times New Roman" panose="02020503050405090304" pitchFamily="18" charset="0"/>
                <a:ea typeface="DengXian" panose="02010600030101010101" pitchFamily="2" charset="-122"/>
              </a:rPr>
              <a:t>)</a:t>
            </a:r>
            <a:r>
              <a:rPr lang="zh-CN" altLang="zh-CN" dirty="0">
                <a:effectLst/>
              </a:rPr>
              <a:t>  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021520" y="5233400"/>
            <a:ext cx="6368051" cy="11965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28600" algn="just">
              <a:lnSpc>
                <a:spcPct val="115000"/>
              </a:lnSpc>
              <a:spcAft>
                <a:spcPts val="800"/>
              </a:spcAft>
              <a:defRPr sz="2000" b="1" kern="100"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defRPr>
            </a:lvl1pPr>
          </a:lstStyle>
          <a:p>
            <a:r>
              <a:rPr lang="en-US" altLang="zh-CN" sz="2400" dirty="0"/>
              <a:t>Real Demand: </a:t>
            </a:r>
            <a:r>
              <a:rPr lang="en-US" altLang="zh-CN" dirty="0"/>
              <a:t>a unified platform that lowers entry barriers, improves decision-making, and connects both sides of the NFT lending ecosystem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7" grpId="0"/>
      <p:bldP spid="18" grpId="0"/>
      <p:bldP spid="22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02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32170" y="2652629"/>
            <a:ext cx="3505556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Company Introduction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/>
          <p:nvPr/>
        </p:nvSpPr>
        <p:spPr>
          <a:xfrm>
            <a:off x="-133991" y="2708721"/>
            <a:ext cx="7094273" cy="1384797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-382138" y="5512309"/>
            <a:ext cx="7094273" cy="131012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2"/>
          <p:cNvSpPr/>
          <p:nvPr/>
        </p:nvSpPr>
        <p:spPr>
          <a:xfrm flipH="1" flipV="1">
            <a:off x="5202425" y="1174516"/>
            <a:ext cx="7094273" cy="1500405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矩形 2"/>
          <p:cNvSpPr/>
          <p:nvPr/>
        </p:nvSpPr>
        <p:spPr>
          <a:xfrm flipH="1" flipV="1">
            <a:off x="5153029" y="4122856"/>
            <a:ext cx="7094274" cy="1369857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9971" y="2718166"/>
            <a:ext cx="5934942" cy="135421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rPr>
              <a:t>NFT holders looking for fair loan terms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rPr>
              <a:t>Crypto-native lenders seeking better tools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rPr>
              <a:t>Financial institutions that need regulatory control and infrastructure access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32658" y="5492529"/>
            <a:ext cx="6628904" cy="135421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rPr>
              <a:t>Bring together offerings from both decentralized lenders and licensed institutions.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rPr>
              <a:t>Give flexibility to compare rates, choose who to borrow from, and unlock the full financial value of their NFTs.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74318" y="1250680"/>
            <a:ext cx="6617682" cy="135432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GB" altLang="zh-CN" sz="20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rPr>
              <a:t>A unified lending platform that allows users to borrow and lend crypto assets using NFTs as collateral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Bridge both ends of the market—peer-to-peer and institutional lending—in one place.</a:t>
            </a:r>
            <a:r>
              <a:rPr lang="zh-CN" altLang="zh-CN" sz="20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12243" y="4278096"/>
            <a:ext cx="6858248" cy="10464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GB" altLang="zh-CN" sz="20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rPr>
              <a:t>Broader DeFi ecosystem: Fast-growing but fragmented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rPr>
              <a:t>.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rPr>
              <a:t>Huge potential but lacks clarity and accessibility. 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rPr>
              <a:t>NFT-backed loans: risky, technical, limited to niche users.</a:t>
            </a:r>
            <a:endParaRPr lang="en-GB" altLang="zh-CN" sz="2000" dirty="0">
              <a:solidFill>
                <a:schemeClr val="bg1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743763" y="716073"/>
            <a:ext cx="464897" cy="450000"/>
            <a:chOff x="6735763" y="10544176"/>
            <a:chExt cx="608013" cy="6762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Freeform 1008"/>
            <p:cNvSpPr/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8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9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0" name="Freeform 1013"/>
            <p:cNvSpPr/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1" name="Freeform 1014"/>
            <p:cNvSpPr/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2" name="Freeform 1015"/>
            <p:cNvSpPr/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3" name="Freeform 1016"/>
            <p:cNvSpPr/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" name="Freeform 1017"/>
            <p:cNvSpPr/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656906" y="3635394"/>
            <a:ext cx="646112" cy="449263"/>
            <a:chOff x="7767638" y="10672763"/>
            <a:chExt cx="646112" cy="449263"/>
          </a:xfrm>
          <a:solidFill>
            <a:schemeClr val="tx1"/>
          </a:solidFill>
        </p:grpSpPr>
        <p:sp>
          <p:nvSpPr>
            <p:cNvPr id="26" name="Freeform 1018"/>
            <p:cNvSpPr/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7" name="Freeform 1019"/>
            <p:cNvSpPr/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8" name="Freeform 1020"/>
            <p:cNvSpPr/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9" name="Freeform 1021"/>
            <p:cNvSpPr/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0" name="Freeform 1022"/>
            <p:cNvSpPr/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31" name="Freeform 898"/>
          <p:cNvSpPr>
            <a:spLocks noEditPoints="1"/>
          </p:cNvSpPr>
          <p:nvPr/>
        </p:nvSpPr>
        <p:spPr bwMode="auto">
          <a:xfrm>
            <a:off x="0" y="2222427"/>
            <a:ext cx="648000" cy="450000"/>
          </a:xfrm>
          <a:custGeom>
            <a:avLst/>
            <a:gdLst>
              <a:gd name="T0" fmla="*/ 107 w 210"/>
              <a:gd name="T1" fmla="*/ 101 h 144"/>
              <a:gd name="T2" fmla="*/ 94 w 210"/>
              <a:gd name="T3" fmla="*/ 89 h 144"/>
              <a:gd name="T4" fmla="*/ 94 w 210"/>
              <a:gd name="T5" fmla="*/ 80 h 144"/>
              <a:gd name="T6" fmla="*/ 100 w 210"/>
              <a:gd name="T7" fmla="*/ 67 h 144"/>
              <a:gd name="T8" fmla="*/ 102 w 210"/>
              <a:gd name="T9" fmla="*/ 50 h 144"/>
              <a:gd name="T10" fmla="*/ 101 w 210"/>
              <a:gd name="T11" fmla="*/ 32 h 144"/>
              <a:gd name="T12" fmla="*/ 96 w 210"/>
              <a:gd name="T13" fmla="*/ 11 h 144"/>
              <a:gd name="T14" fmla="*/ 88 w 210"/>
              <a:gd name="T15" fmla="*/ 7 h 144"/>
              <a:gd name="T16" fmla="*/ 46 w 210"/>
              <a:gd name="T17" fmla="*/ 45 h 144"/>
              <a:gd name="T18" fmla="*/ 48 w 210"/>
              <a:gd name="T19" fmla="*/ 69 h 144"/>
              <a:gd name="T20" fmla="*/ 53 w 210"/>
              <a:gd name="T21" fmla="*/ 81 h 144"/>
              <a:gd name="T22" fmla="*/ 54 w 210"/>
              <a:gd name="T23" fmla="*/ 89 h 144"/>
              <a:gd name="T24" fmla="*/ 41 w 210"/>
              <a:gd name="T25" fmla="*/ 101 h 144"/>
              <a:gd name="T26" fmla="*/ 1 w 210"/>
              <a:gd name="T27" fmla="*/ 122 h 144"/>
              <a:gd name="T28" fmla="*/ 147 w 210"/>
              <a:gd name="T29" fmla="*/ 144 h 144"/>
              <a:gd name="T30" fmla="*/ 130 w 210"/>
              <a:gd name="T31" fmla="*/ 111 h 144"/>
              <a:gd name="T32" fmla="*/ 155 w 210"/>
              <a:gd name="T33" fmla="*/ 103 h 144"/>
              <a:gd name="T34" fmla="*/ 146 w 210"/>
              <a:gd name="T35" fmla="*/ 95 h 144"/>
              <a:gd name="T36" fmla="*/ 146 w 210"/>
              <a:gd name="T37" fmla="*/ 88 h 144"/>
              <a:gd name="T38" fmla="*/ 150 w 210"/>
              <a:gd name="T39" fmla="*/ 79 h 144"/>
              <a:gd name="T40" fmla="*/ 152 w 210"/>
              <a:gd name="T41" fmla="*/ 67 h 144"/>
              <a:gd name="T42" fmla="*/ 151 w 210"/>
              <a:gd name="T43" fmla="*/ 54 h 144"/>
              <a:gd name="T44" fmla="*/ 147 w 210"/>
              <a:gd name="T45" fmla="*/ 39 h 144"/>
              <a:gd name="T46" fmla="*/ 142 w 210"/>
              <a:gd name="T47" fmla="*/ 36 h 144"/>
              <a:gd name="T48" fmla="*/ 111 w 210"/>
              <a:gd name="T49" fmla="*/ 63 h 144"/>
              <a:gd name="T50" fmla="*/ 113 w 210"/>
              <a:gd name="T51" fmla="*/ 80 h 144"/>
              <a:gd name="T52" fmla="*/ 116 w 210"/>
              <a:gd name="T53" fmla="*/ 89 h 144"/>
              <a:gd name="T54" fmla="*/ 117 w 210"/>
              <a:gd name="T55" fmla="*/ 95 h 144"/>
              <a:gd name="T56" fmla="*/ 122 w 210"/>
              <a:gd name="T57" fmla="*/ 104 h 144"/>
              <a:gd name="T58" fmla="*/ 136 w 210"/>
              <a:gd name="T59" fmla="*/ 109 h 144"/>
              <a:gd name="T60" fmla="*/ 151 w 210"/>
              <a:gd name="T61" fmla="*/ 121 h 144"/>
              <a:gd name="T62" fmla="*/ 151 w 210"/>
              <a:gd name="T63" fmla="*/ 130 h 144"/>
              <a:gd name="T64" fmla="*/ 184 w 210"/>
              <a:gd name="T65" fmla="*/ 134 h 144"/>
              <a:gd name="T66" fmla="*/ 171 w 210"/>
              <a:gd name="T67" fmla="*/ 110 h 144"/>
              <a:gd name="T68" fmla="*/ 201 w 210"/>
              <a:gd name="T69" fmla="*/ 108 h 144"/>
              <a:gd name="T70" fmla="*/ 186 w 210"/>
              <a:gd name="T71" fmla="*/ 102 h 144"/>
              <a:gd name="T72" fmla="*/ 181 w 210"/>
              <a:gd name="T73" fmla="*/ 97 h 144"/>
              <a:gd name="T74" fmla="*/ 184 w 210"/>
              <a:gd name="T75" fmla="*/ 88 h 144"/>
              <a:gd name="T76" fmla="*/ 187 w 210"/>
              <a:gd name="T77" fmla="*/ 83 h 144"/>
              <a:gd name="T78" fmla="*/ 186 w 210"/>
              <a:gd name="T79" fmla="*/ 76 h 144"/>
              <a:gd name="T80" fmla="*/ 186 w 210"/>
              <a:gd name="T81" fmla="*/ 61 h 144"/>
              <a:gd name="T82" fmla="*/ 182 w 210"/>
              <a:gd name="T83" fmla="*/ 58 h 144"/>
              <a:gd name="T84" fmla="*/ 165 w 210"/>
              <a:gd name="T85" fmla="*/ 57 h 144"/>
              <a:gd name="T86" fmla="*/ 158 w 210"/>
              <a:gd name="T87" fmla="*/ 79 h 144"/>
              <a:gd name="T88" fmla="*/ 162 w 210"/>
              <a:gd name="T89" fmla="*/ 87 h 144"/>
              <a:gd name="T90" fmla="*/ 165 w 210"/>
              <a:gd name="T91" fmla="*/ 97 h 144"/>
              <a:gd name="T92" fmla="*/ 161 w 210"/>
              <a:gd name="T93" fmla="*/ 102 h 144"/>
              <a:gd name="T94" fmla="*/ 173 w 210"/>
              <a:gd name="T95" fmla="*/ 107 h 144"/>
              <a:gd name="T96" fmla="*/ 187 w 210"/>
              <a:gd name="T97" fmla="*/ 117 h 144"/>
              <a:gd name="T98" fmla="*/ 187 w 210"/>
              <a:gd name="T99" fmla="*/ 118 h 144"/>
              <a:gd name="T100" fmla="*/ 187 w 210"/>
              <a:gd name="T101" fmla="*/ 125 h 144"/>
              <a:gd name="T102" fmla="*/ 210 w 210"/>
              <a:gd name="T103" fmla="*/ 11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0" h="144">
                <a:moveTo>
                  <a:pt x="130" y="111"/>
                </a:moveTo>
                <a:cubicBezTo>
                  <a:pt x="122" y="108"/>
                  <a:pt x="114" y="104"/>
                  <a:pt x="107" y="101"/>
                </a:cubicBezTo>
                <a:cubicBezTo>
                  <a:pt x="105" y="100"/>
                  <a:pt x="102" y="100"/>
                  <a:pt x="100" y="99"/>
                </a:cubicBezTo>
                <a:cubicBezTo>
                  <a:pt x="98" y="98"/>
                  <a:pt x="95" y="92"/>
                  <a:pt x="94" y="89"/>
                </a:cubicBezTo>
                <a:cubicBezTo>
                  <a:pt x="93" y="89"/>
                  <a:pt x="91" y="89"/>
                  <a:pt x="90" y="88"/>
                </a:cubicBezTo>
                <a:cubicBezTo>
                  <a:pt x="90" y="84"/>
                  <a:pt x="93" y="84"/>
                  <a:pt x="94" y="80"/>
                </a:cubicBezTo>
                <a:cubicBezTo>
                  <a:pt x="95" y="77"/>
                  <a:pt x="94" y="73"/>
                  <a:pt x="96" y="71"/>
                </a:cubicBezTo>
                <a:cubicBezTo>
                  <a:pt x="97" y="69"/>
                  <a:pt x="99" y="69"/>
                  <a:pt x="100" y="67"/>
                </a:cubicBezTo>
                <a:cubicBezTo>
                  <a:pt x="101" y="66"/>
                  <a:pt x="102" y="63"/>
                  <a:pt x="102" y="61"/>
                </a:cubicBezTo>
                <a:cubicBezTo>
                  <a:pt x="103" y="58"/>
                  <a:pt x="103" y="53"/>
                  <a:pt x="102" y="50"/>
                </a:cubicBezTo>
                <a:cubicBezTo>
                  <a:pt x="101" y="48"/>
                  <a:pt x="100" y="48"/>
                  <a:pt x="100" y="46"/>
                </a:cubicBezTo>
                <a:cubicBezTo>
                  <a:pt x="100" y="43"/>
                  <a:pt x="101" y="34"/>
                  <a:pt x="101" y="32"/>
                </a:cubicBezTo>
                <a:cubicBezTo>
                  <a:pt x="101" y="26"/>
                  <a:pt x="101" y="22"/>
                  <a:pt x="100" y="17"/>
                </a:cubicBezTo>
                <a:cubicBezTo>
                  <a:pt x="100" y="17"/>
                  <a:pt x="98" y="12"/>
                  <a:pt x="96" y="11"/>
                </a:cubicBezTo>
                <a:cubicBezTo>
                  <a:pt x="91" y="10"/>
                  <a:pt x="91" y="10"/>
                  <a:pt x="91" y="10"/>
                </a:cubicBezTo>
                <a:cubicBezTo>
                  <a:pt x="88" y="7"/>
                  <a:pt x="88" y="7"/>
                  <a:pt x="88" y="7"/>
                </a:cubicBezTo>
                <a:cubicBezTo>
                  <a:pt x="77" y="0"/>
                  <a:pt x="64" y="5"/>
                  <a:pt x="57" y="8"/>
                </a:cubicBezTo>
                <a:cubicBezTo>
                  <a:pt x="48" y="11"/>
                  <a:pt x="41" y="25"/>
                  <a:pt x="46" y="45"/>
                </a:cubicBezTo>
                <a:cubicBezTo>
                  <a:pt x="46" y="49"/>
                  <a:pt x="44" y="50"/>
                  <a:pt x="44" y="52"/>
                </a:cubicBezTo>
                <a:cubicBezTo>
                  <a:pt x="44" y="56"/>
                  <a:pt x="44" y="66"/>
                  <a:pt x="48" y="69"/>
                </a:cubicBezTo>
                <a:cubicBezTo>
                  <a:pt x="49" y="69"/>
                  <a:pt x="51" y="70"/>
                  <a:pt x="51" y="69"/>
                </a:cubicBezTo>
                <a:cubicBezTo>
                  <a:pt x="52" y="73"/>
                  <a:pt x="52" y="77"/>
                  <a:pt x="53" y="81"/>
                </a:cubicBezTo>
                <a:cubicBezTo>
                  <a:pt x="54" y="84"/>
                  <a:pt x="56" y="84"/>
                  <a:pt x="57" y="88"/>
                </a:cubicBezTo>
                <a:cubicBezTo>
                  <a:pt x="54" y="89"/>
                  <a:pt x="54" y="89"/>
                  <a:pt x="54" y="89"/>
                </a:cubicBezTo>
                <a:cubicBezTo>
                  <a:pt x="52" y="92"/>
                  <a:pt x="50" y="98"/>
                  <a:pt x="47" y="99"/>
                </a:cubicBezTo>
                <a:cubicBezTo>
                  <a:pt x="45" y="100"/>
                  <a:pt x="43" y="100"/>
                  <a:pt x="41" y="101"/>
                </a:cubicBezTo>
                <a:cubicBezTo>
                  <a:pt x="34" y="104"/>
                  <a:pt x="25" y="108"/>
                  <a:pt x="18" y="111"/>
                </a:cubicBezTo>
                <a:cubicBezTo>
                  <a:pt x="11" y="114"/>
                  <a:pt x="3" y="115"/>
                  <a:pt x="1" y="122"/>
                </a:cubicBezTo>
                <a:cubicBezTo>
                  <a:pt x="1" y="127"/>
                  <a:pt x="0" y="138"/>
                  <a:pt x="0" y="144"/>
                </a:cubicBezTo>
                <a:cubicBezTo>
                  <a:pt x="147" y="144"/>
                  <a:pt x="147" y="144"/>
                  <a:pt x="147" y="144"/>
                </a:cubicBezTo>
                <a:cubicBezTo>
                  <a:pt x="147" y="138"/>
                  <a:pt x="147" y="127"/>
                  <a:pt x="147" y="122"/>
                </a:cubicBezTo>
                <a:cubicBezTo>
                  <a:pt x="145" y="115"/>
                  <a:pt x="137" y="114"/>
                  <a:pt x="130" y="111"/>
                </a:cubicBezTo>
                <a:close/>
                <a:moveTo>
                  <a:pt x="171" y="110"/>
                </a:moveTo>
                <a:cubicBezTo>
                  <a:pt x="166" y="108"/>
                  <a:pt x="160" y="105"/>
                  <a:pt x="155" y="103"/>
                </a:cubicBezTo>
                <a:cubicBezTo>
                  <a:pt x="153" y="103"/>
                  <a:pt x="152" y="102"/>
                  <a:pt x="150" y="102"/>
                </a:cubicBezTo>
                <a:cubicBezTo>
                  <a:pt x="149" y="101"/>
                  <a:pt x="147" y="97"/>
                  <a:pt x="146" y="95"/>
                </a:cubicBezTo>
                <a:cubicBezTo>
                  <a:pt x="145" y="94"/>
                  <a:pt x="144" y="94"/>
                  <a:pt x="143" y="94"/>
                </a:cubicBezTo>
                <a:cubicBezTo>
                  <a:pt x="143" y="91"/>
                  <a:pt x="145" y="91"/>
                  <a:pt x="146" y="88"/>
                </a:cubicBezTo>
                <a:cubicBezTo>
                  <a:pt x="147" y="86"/>
                  <a:pt x="146" y="84"/>
                  <a:pt x="147" y="82"/>
                </a:cubicBezTo>
                <a:cubicBezTo>
                  <a:pt x="148" y="80"/>
                  <a:pt x="150" y="80"/>
                  <a:pt x="150" y="79"/>
                </a:cubicBezTo>
                <a:cubicBezTo>
                  <a:pt x="151" y="78"/>
                  <a:pt x="152" y="76"/>
                  <a:pt x="152" y="75"/>
                </a:cubicBezTo>
                <a:cubicBezTo>
                  <a:pt x="152" y="72"/>
                  <a:pt x="153" y="69"/>
                  <a:pt x="152" y="67"/>
                </a:cubicBezTo>
                <a:cubicBezTo>
                  <a:pt x="151" y="65"/>
                  <a:pt x="150" y="65"/>
                  <a:pt x="150" y="64"/>
                </a:cubicBezTo>
                <a:cubicBezTo>
                  <a:pt x="150" y="62"/>
                  <a:pt x="151" y="55"/>
                  <a:pt x="151" y="54"/>
                </a:cubicBezTo>
                <a:cubicBezTo>
                  <a:pt x="151" y="50"/>
                  <a:pt x="151" y="47"/>
                  <a:pt x="150" y="43"/>
                </a:cubicBezTo>
                <a:cubicBezTo>
                  <a:pt x="150" y="43"/>
                  <a:pt x="149" y="40"/>
                  <a:pt x="147" y="39"/>
                </a:cubicBezTo>
                <a:cubicBezTo>
                  <a:pt x="144" y="38"/>
                  <a:pt x="144" y="38"/>
                  <a:pt x="144" y="38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33" y="31"/>
                  <a:pt x="124" y="35"/>
                  <a:pt x="120" y="37"/>
                </a:cubicBezTo>
                <a:cubicBezTo>
                  <a:pt x="113" y="39"/>
                  <a:pt x="108" y="49"/>
                  <a:pt x="111" y="63"/>
                </a:cubicBezTo>
                <a:cubicBezTo>
                  <a:pt x="112" y="66"/>
                  <a:pt x="110" y="67"/>
                  <a:pt x="110" y="68"/>
                </a:cubicBezTo>
                <a:cubicBezTo>
                  <a:pt x="110" y="71"/>
                  <a:pt x="111" y="78"/>
                  <a:pt x="113" y="80"/>
                </a:cubicBezTo>
                <a:cubicBezTo>
                  <a:pt x="114" y="80"/>
                  <a:pt x="116" y="81"/>
                  <a:pt x="116" y="81"/>
                </a:cubicBezTo>
                <a:cubicBezTo>
                  <a:pt x="116" y="84"/>
                  <a:pt x="116" y="86"/>
                  <a:pt x="116" y="89"/>
                </a:cubicBezTo>
                <a:cubicBezTo>
                  <a:pt x="117" y="91"/>
                  <a:pt x="119" y="91"/>
                  <a:pt x="119" y="94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6" y="96"/>
                  <a:pt x="115" y="99"/>
                  <a:pt x="114" y="100"/>
                </a:cubicBezTo>
                <a:cubicBezTo>
                  <a:pt x="117" y="101"/>
                  <a:pt x="119" y="103"/>
                  <a:pt x="122" y="104"/>
                </a:cubicBezTo>
                <a:cubicBezTo>
                  <a:pt x="125" y="105"/>
                  <a:pt x="128" y="106"/>
                  <a:pt x="131" y="108"/>
                </a:cubicBezTo>
                <a:cubicBezTo>
                  <a:pt x="133" y="108"/>
                  <a:pt x="134" y="109"/>
                  <a:pt x="136" y="109"/>
                </a:cubicBezTo>
                <a:cubicBezTo>
                  <a:pt x="141" y="111"/>
                  <a:pt x="148" y="114"/>
                  <a:pt x="150" y="121"/>
                </a:cubicBezTo>
                <a:cubicBezTo>
                  <a:pt x="151" y="121"/>
                  <a:pt x="151" y="121"/>
                  <a:pt x="151" y="121"/>
                </a:cubicBezTo>
                <a:cubicBezTo>
                  <a:pt x="151" y="122"/>
                  <a:pt x="151" y="122"/>
                  <a:pt x="151" y="122"/>
                </a:cubicBezTo>
                <a:cubicBezTo>
                  <a:pt x="151" y="124"/>
                  <a:pt x="151" y="127"/>
                  <a:pt x="151" y="130"/>
                </a:cubicBezTo>
                <a:cubicBezTo>
                  <a:pt x="151" y="131"/>
                  <a:pt x="151" y="133"/>
                  <a:pt x="151" y="134"/>
                </a:cubicBezTo>
                <a:cubicBezTo>
                  <a:pt x="184" y="134"/>
                  <a:pt x="184" y="134"/>
                  <a:pt x="184" y="134"/>
                </a:cubicBezTo>
                <a:cubicBezTo>
                  <a:pt x="184" y="130"/>
                  <a:pt x="184" y="121"/>
                  <a:pt x="184" y="118"/>
                </a:cubicBezTo>
                <a:cubicBezTo>
                  <a:pt x="182" y="113"/>
                  <a:pt x="176" y="112"/>
                  <a:pt x="171" y="110"/>
                </a:cubicBezTo>
                <a:close/>
                <a:moveTo>
                  <a:pt x="210" y="113"/>
                </a:moveTo>
                <a:cubicBezTo>
                  <a:pt x="208" y="110"/>
                  <a:pt x="204" y="109"/>
                  <a:pt x="201" y="108"/>
                </a:cubicBezTo>
                <a:cubicBezTo>
                  <a:pt x="197" y="106"/>
                  <a:pt x="193" y="105"/>
                  <a:pt x="190" y="103"/>
                </a:cubicBezTo>
                <a:cubicBezTo>
                  <a:pt x="188" y="103"/>
                  <a:pt x="187" y="103"/>
                  <a:pt x="186" y="102"/>
                </a:cubicBezTo>
                <a:cubicBezTo>
                  <a:pt x="185" y="101"/>
                  <a:pt x="184" y="99"/>
                  <a:pt x="183" y="97"/>
                </a:cubicBezTo>
                <a:cubicBezTo>
                  <a:pt x="183" y="97"/>
                  <a:pt x="182" y="97"/>
                  <a:pt x="181" y="97"/>
                </a:cubicBezTo>
                <a:cubicBezTo>
                  <a:pt x="181" y="95"/>
                  <a:pt x="183" y="95"/>
                  <a:pt x="183" y="93"/>
                </a:cubicBezTo>
                <a:cubicBezTo>
                  <a:pt x="184" y="91"/>
                  <a:pt x="183" y="89"/>
                  <a:pt x="184" y="88"/>
                </a:cubicBezTo>
                <a:cubicBezTo>
                  <a:pt x="185" y="87"/>
                  <a:pt x="186" y="87"/>
                  <a:pt x="186" y="86"/>
                </a:cubicBezTo>
                <a:cubicBezTo>
                  <a:pt x="187" y="86"/>
                  <a:pt x="187" y="84"/>
                  <a:pt x="187" y="83"/>
                </a:cubicBezTo>
                <a:cubicBezTo>
                  <a:pt x="188" y="82"/>
                  <a:pt x="188" y="79"/>
                  <a:pt x="187" y="78"/>
                </a:cubicBezTo>
                <a:cubicBezTo>
                  <a:pt x="187" y="77"/>
                  <a:pt x="186" y="77"/>
                  <a:pt x="186" y="76"/>
                </a:cubicBezTo>
                <a:cubicBezTo>
                  <a:pt x="186" y="74"/>
                  <a:pt x="187" y="70"/>
                  <a:pt x="187" y="69"/>
                </a:cubicBezTo>
                <a:cubicBezTo>
                  <a:pt x="187" y="66"/>
                  <a:pt x="187" y="64"/>
                  <a:pt x="186" y="61"/>
                </a:cubicBezTo>
                <a:cubicBezTo>
                  <a:pt x="186" y="61"/>
                  <a:pt x="185" y="59"/>
                  <a:pt x="184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0" y="57"/>
                  <a:pt x="180" y="57"/>
                  <a:pt x="180" y="57"/>
                </a:cubicBezTo>
                <a:cubicBezTo>
                  <a:pt x="175" y="53"/>
                  <a:pt x="168" y="55"/>
                  <a:pt x="165" y="57"/>
                </a:cubicBezTo>
                <a:cubicBezTo>
                  <a:pt x="160" y="58"/>
                  <a:pt x="157" y="65"/>
                  <a:pt x="159" y="75"/>
                </a:cubicBezTo>
                <a:cubicBezTo>
                  <a:pt x="160" y="77"/>
                  <a:pt x="158" y="78"/>
                  <a:pt x="158" y="79"/>
                </a:cubicBezTo>
                <a:cubicBezTo>
                  <a:pt x="158" y="81"/>
                  <a:pt x="159" y="86"/>
                  <a:pt x="160" y="87"/>
                </a:cubicBezTo>
                <a:cubicBezTo>
                  <a:pt x="161" y="87"/>
                  <a:pt x="162" y="87"/>
                  <a:pt x="162" y="87"/>
                </a:cubicBezTo>
                <a:cubicBezTo>
                  <a:pt x="162" y="89"/>
                  <a:pt x="162" y="91"/>
                  <a:pt x="163" y="93"/>
                </a:cubicBezTo>
                <a:cubicBezTo>
                  <a:pt x="163" y="95"/>
                  <a:pt x="164" y="95"/>
                  <a:pt x="165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3" y="98"/>
                  <a:pt x="162" y="101"/>
                  <a:pt x="161" y="102"/>
                </a:cubicBezTo>
                <a:cubicBezTo>
                  <a:pt x="162" y="103"/>
                  <a:pt x="164" y="103"/>
                  <a:pt x="166" y="104"/>
                </a:cubicBezTo>
                <a:cubicBezTo>
                  <a:pt x="168" y="105"/>
                  <a:pt x="171" y="106"/>
                  <a:pt x="173" y="107"/>
                </a:cubicBezTo>
                <a:cubicBezTo>
                  <a:pt x="174" y="107"/>
                  <a:pt x="175" y="108"/>
                  <a:pt x="176" y="108"/>
                </a:cubicBezTo>
                <a:cubicBezTo>
                  <a:pt x="180" y="110"/>
                  <a:pt x="185" y="111"/>
                  <a:pt x="187" y="117"/>
                </a:cubicBezTo>
                <a:cubicBezTo>
                  <a:pt x="187" y="117"/>
                  <a:pt x="187" y="117"/>
                  <a:pt x="187" y="117"/>
                </a:cubicBezTo>
                <a:cubicBezTo>
                  <a:pt x="187" y="118"/>
                  <a:pt x="187" y="118"/>
                  <a:pt x="187" y="118"/>
                </a:cubicBezTo>
                <a:cubicBezTo>
                  <a:pt x="187" y="119"/>
                  <a:pt x="187" y="121"/>
                  <a:pt x="187" y="124"/>
                </a:cubicBezTo>
                <a:cubicBezTo>
                  <a:pt x="187" y="124"/>
                  <a:pt x="187" y="124"/>
                  <a:pt x="187" y="125"/>
                </a:cubicBezTo>
                <a:cubicBezTo>
                  <a:pt x="210" y="125"/>
                  <a:pt x="210" y="125"/>
                  <a:pt x="210" y="125"/>
                </a:cubicBezTo>
                <a:cubicBezTo>
                  <a:pt x="210" y="121"/>
                  <a:pt x="210" y="116"/>
                  <a:pt x="210" y="113"/>
                </a:cubicBezTo>
                <a:close/>
              </a:path>
            </a:pathLst>
          </a:custGeom>
          <a:solidFill>
            <a:srgbClr val="FFD1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FFD100"/>
              </a:solidFill>
              <a:highlight>
                <a:srgbClr val="FFFF00"/>
              </a:highlight>
              <a:cs typeface="+mn-ea"/>
              <a:sym typeface="+mn-lt"/>
            </a:endParaRPr>
          </a:p>
        </p:txBody>
      </p:sp>
      <p:sp>
        <p:nvSpPr>
          <p:cNvPr id="32" name="Freeform 1512"/>
          <p:cNvSpPr>
            <a:spLocks noEditPoints="1"/>
          </p:cNvSpPr>
          <p:nvPr/>
        </p:nvSpPr>
        <p:spPr bwMode="auto">
          <a:xfrm>
            <a:off x="89082" y="5047307"/>
            <a:ext cx="674688" cy="450000"/>
          </a:xfrm>
          <a:custGeom>
            <a:avLst/>
            <a:gdLst>
              <a:gd name="T0" fmla="*/ 180 w 180"/>
              <a:gd name="T1" fmla="*/ 67 h 192"/>
              <a:gd name="T2" fmla="*/ 179 w 180"/>
              <a:gd name="T3" fmla="*/ 64 h 192"/>
              <a:gd name="T4" fmla="*/ 178 w 180"/>
              <a:gd name="T5" fmla="*/ 63 h 192"/>
              <a:gd name="T6" fmla="*/ 91 w 180"/>
              <a:gd name="T7" fmla="*/ 1 h 192"/>
              <a:gd name="T8" fmla="*/ 89 w 180"/>
              <a:gd name="T9" fmla="*/ 1 h 192"/>
              <a:gd name="T10" fmla="*/ 40 w 180"/>
              <a:gd name="T11" fmla="*/ 0 h 192"/>
              <a:gd name="T12" fmla="*/ 37 w 180"/>
              <a:gd name="T13" fmla="*/ 2 h 192"/>
              <a:gd name="T14" fmla="*/ 38 w 180"/>
              <a:gd name="T15" fmla="*/ 6 h 192"/>
              <a:gd name="T16" fmla="*/ 60 w 180"/>
              <a:gd name="T17" fmla="*/ 22 h 192"/>
              <a:gd name="T18" fmla="*/ 50 w 180"/>
              <a:gd name="T19" fmla="*/ 30 h 192"/>
              <a:gd name="T20" fmla="*/ 49 w 180"/>
              <a:gd name="T21" fmla="*/ 30 h 192"/>
              <a:gd name="T22" fmla="*/ 1 w 180"/>
              <a:gd name="T23" fmla="*/ 64 h 192"/>
              <a:gd name="T24" fmla="*/ 0 w 180"/>
              <a:gd name="T25" fmla="*/ 67 h 192"/>
              <a:gd name="T26" fmla="*/ 0 w 180"/>
              <a:gd name="T27" fmla="*/ 67 h 192"/>
              <a:gd name="T28" fmla="*/ 0 w 180"/>
              <a:gd name="T29" fmla="*/ 67 h 192"/>
              <a:gd name="T30" fmla="*/ 0 w 180"/>
              <a:gd name="T31" fmla="*/ 127 h 192"/>
              <a:gd name="T32" fmla="*/ 1 w 180"/>
              <a:gd name="T33" fmla="*/ 130 h 192"/>
              <a:gd name="T34" fmla="*/ 88 w 180"/>
              <a:gd name="T35" fmla="*/ 192 h 192"/>
              <a:gd name="T36" fmla="*/ 88 w 180"/>
              <a:gd name="T37" fmla="*/ 192 h 192"/>
              <a:gd name="T38" fmla="*/ 88 w 180"/>
              <a:gd name="T39" fmla="*/ 192 h 192"/>
              <a:gd name="T40" fmla="*/ 90 w 180"/>
              <a:gd name="T41" fmla="*/ 192 h 192"/>
              <a:gd name="T42" fmla="*/ 92 w 180"/>
              <a:gd name="T43" fmla="*/ 192 h 192"/>
              <a:gd name="T44" fmla="*/ 179 w 180"/>
              <a:gd name="T45" fmla="*/ 130 h 192"/>
              <a:gd name="T46" fmla="*/ 180 w 180"/>
              <a:gd name="T47" fmla="*/ 127 h 192"/>
              <a:gd name="T48" fmla="*/ 180 w 180"/>
              <a:gd name="T49" fmla="*/ 67 h 192"/>
              <a:gd name="T50" fmla="*/ 180 w 180"/>
              <a:gd name="T51" fmla="*/ 67 h 192"/>
              <a:gd name="T52" fmla="*/ 51 w 180"/>
              <a:gd name="T53" fmla="*/ 7 h 192"/>
              <a:gd name="T54" fmla="*/ 88 w 180"/>
              <a:gd name="T55" fmla="*/ 8 h 192"/>
              <a:gd name="T56" fmla="*/ 165 w 180"/>
              <a:gd name="T57" fmla="*/ 62 h 192"/>
              <a:gd name="T58" fmla="*/ 128 w 180"/>
              <a:gd name="T59" fmla="*/ 61 h 192"/>
              <a:gd name="T60" fmla="*/ 51 w 180"/>
              <a:gd name="T61" fmla="*/ 7 h 192"/>
              <a:gd name="T62" fmla="*/ 86 w 180"/>
              <a:gd name="T63" fmla="*/ 182 h 192"/>
              <a:gd name="T64" fmla="*/ 7 w 180"/>
              <a:gd name="T65" fmla="*/ 126 h 192"/>
              <a:gd name="T66" fmla="*/ 7 w 180"/>
              <a:gd name="T67" fmla="*/ 74 h 192"/>
              <a:gd name="T68" fmla="*/ 86 w 180"/>
              <a:gd name="T69" fmla="*/ 131 h 192"/>
              <a:gd name="T70" fmla="*/ 86 w 180"/>
              <a:gd name="T71" fmla="*/ 182 h 192"/>
              <a:gd name="T72" fmla="*/ 90 w 180"/>
              <a:gd name="T73" fmla="*/ 124 h 192"/>
              <a:gd name="T74" fmla="*/ 9 w 180"/>
              <a:gd name="T75" fmla="*/ 67 h 192"/>
              <a:gd name="T76" fmla="*/ 48 w 180"/>
              <a:gd name="T77" fmla="*/ 39 h 192"/>
              <a:gd name="T78" fmla="*/ 129 w 180"/>
              <a:gd name="T79" fmla="*/ 96 h 192"/>
              <a:gd name="T80" fmla="*/ 90 w 180"/>
              <a:gd name="T81" fmla="*/ 124 h 192"/>
              <a:gd name="T82" fmla="*/ 173 w 180"/>
              <a:gd name="T83" fmla="*/ 126 h 192"/>
              <a:gd name="T84" fmla="*/ 94 w 180"/>
              <a:gd name="T85" fmla="*/ 182 h 192"/>
              <a:gd name="T86" fmla="*/ 94 w 180"/>
              <a:gd name="T87" fmla="*/ 131 h 192"/>
              <a:gd name="T88" fmla="*/ 173 w 180"/>
              <a:gd name="T89" fmla="*/ 74 h 192"/>
              <a:gd name="T90" fmla="*/ 173 w 180"/>
              <a:gd name="T91" fmla="*/ 126 h 192"/>
              <a:gd name="T92" fmla="*/ 75 w 180"/>
              <a:gd name="T93" fmla="*/ 135 h 192"/>
              <a:gd name="T94" fmla="*/ 14 w 180"/>
              <a:gd name="T95" fmla="*/ 92 h 192"/>
              <a:gd name="T96" fmla="*/ 14 w 180"/>
              <a:gd name="T97" fmla="*/ 119 h 192"/>
              <a:gd name="T98" fmla="*/ 75 w 180"/>
              <a:gd name="T99" fmla="*/ 162 h 192"/>
              <a:gd name="T100" fmla="*/ 75 w 180"/>
              <a:gd name="T101" fmla="*/ 13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" h="192">
                <a:moveTo>
                  <a:pt x="180" y="67"/>
                </a:moveTo>
                <a:cubicBezTo>
                  <a:pt x="180" y="66"/>
                  <a:pt x="180" y="65"/>
                  <a:pt x="179" y="64"/>
                </a:cubicBezTo>
                <a:cubicBezTo>
                  <a:pt x="179" y="64"/>
                  <a:pt x="179" y="63"/>
                  <a:pt x="178" y="63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0" y="1"/>
                  <a:pt x="89" y="1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0"/>
                  <a:pt x="37" y="1"/>
                  <a:pt x="37" y="2"/>
                </a:cubicBezTo>
                <a:cubicBezTo>
                  <a:pt x="36" y="3"/>
                  <a:pt x="37" y="5"/>
                  <a:pt x="38" y="6"/>
                </a:cubicBezTo>
                <a:cubicBezTo>
                  <a:pt x="60" y="22"/>
                  <a:pt x="60" y="22"/>
                  <a:pt x="60" y="22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27"/>
                  <a:pt x="0" y="127"/>
                  <a:pt x="0" y="127"/>
                </a:cubicBezTo>
                <a:cubicBezTo>
                  <a:pt x="1" y="130"/>
                  <a:pt x="1" y="130"/>
                  <a:pt x="1" y="130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9" y="192"/>
                  <a:pt x="90" y="192"/>
                  <a:pt x="90" y="192"/>
                </a:cubicBezTo>
                <a:cubicBezTo>
                  <a:pt x="91" y="192"/>
                  <a:pt x="92" y="192"/>
                  <a:pt x="92" y="192"/>
                </a:cubicBezTo>
                <a:cubicBezTo>
                  <a:pt x="179" y="130"/>
                  <a:pt x="179" y="130"/>
                  <a:pt x="179" y="130"/>
                </a:cubicBezTo>
                <a:cubicBezTo>
                  <a:pt x="180" y="130"/>
                  <a:pt x="180" y="129"/>
                  <a:pt x="180" y="12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67"/>
                  <a:pt x="180" y="67"/>
                  <a:pt x="180" y="67"/>
                </a:cubicBezTo>
                <a:close/>
                <a:moveTo>
                  <a:pt x="51" y="7"/>
                </a:moveTo>
                <a:cubicBezTo>
                  <a:pt x="88" y="8"/>
                  <a:pt x="88" y="8"/>
                  <a:pt x="88" y="8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28" y="61"/>
                  <a:pt x="128" y="61"/>
                  <a:pt x="128" y="61"/>
                </a:cubicBezTo>
                <a:lnTo>
                  <a:pt x="51" y="7"/>
                </a:lnTo>
                <a:close/>
                <a:moveTo>
                  <a:pt x="86" y="182"/>
                </a:moveTo>
                <a:cubicBezTo>
                  <a:pt x="7" y="126"/>
                  <a:pt x="7" y="126"/>
                  <a:pt x="7" y="126"/>
                </a:cubicBezTo>
                <a:cubicBezTo>
                  <a:pt x="7" y="74"/>
                  <a:pt x="7" y="74"/>
                  <a:pt x="7" y="74"/>
                </a:cubicBezTo>
                <a:cubicBezTo>
                  <a:pt x="86" y="131"/>
                  <a:pt x="86" y="131"/>
                  <a:pt x="86" y="131"/>
                </a:cubicBezTo>
                <a:lnTo>
                  <a:pt x="86" y="182"/>
                </a:lnTo>
                <a:close/>
                <a:moveTo>
                  <a:pt x="90" y="124"/>
                </a:moveTo>
                <a:cubicBezTo>
                  <a:pt x="9" y="67"/>
                  <a:pt x="9" y="67"/>
                  <a:pt x="9" y="67"/>
                </a:cubicBezTo>
                <a:cubicBezTo>
                  <a:pt x="48" y="39"/>
                  <a:pt x="48" y="39"/>
                  <a:pt x="48" y="39"/>
                </a:cubicBezTo>
                <a:cubicBezTo>
                  <a:pt x="129" y="96"/>
                  <a:pt x="129" y="96"/>
                  <a:pt x="129" y="96"/>
                </a:cubicBezTo>
                <a:lnTo>
                  <a:pt x="90" y="124"/>
                </a:lnTo>
                <a:close/>
                <a:moveTo>
                  <a:pt x="173" y="126"/>
                </a:moveTo>
                <a:cubicBezTo>
                  <a:pt x="94" y="182"/>
                  <a:pt x="94" y="182"/>
                  <a:pt x="94" y="182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73" y="74"/>
                  <a:pt x="173" y="74"/>
                  <a:pt x="173" y="74"/>
                </a:cubicBezTo>
                <a:lnTo>
                  <a:pt x="173" y="126"/>
                </a:lnTo>
                <a:close/>
                <a:moveTo>
                  <a:pt x="75" y="135"/>
                </a:moveTo>
                <a:cubicBezTo>
                  <a:pt x="14" y="92"/>
                  <a:pt x="14" y="92"/>
                  <a:pt x="14" y="92"/>
                </a:cubicBezTo>
                <a:cubicBezTo>
                  <a:pt x="14" y="119"/>
                  <a:pt x="14" y="119"/>
                  <a:pt x="14" y="119"/>
                </a:cubicBezTo>
                <a:cubicBezTo>
                  <a:pt x="75" y="162"/>
                  <a:pt x="75" y="162"/>
                  <a:pt x="75" y="162"/>
                </a:cubicBezTo>
                <a:lnTo>
                  <a:pt x="75" y="135"/>
                </a:lnTo>
                <a:close/>
              </a:path>
            </a:pathLst>
          </a:custGeom>
          <a:solidFill>
            <a:srgbClr val="FFD1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19744" y="-145575"/>
            <a:ext cx="6877050" cy="699384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3200" b="1" dirty="0">
                <a:latin typeface="Times New Roman" panose="02020503050405090304" pitchFamily="18" charset="0"/>
                <a:ea typeface="Annai MN" panose="00000500000000000000" pitchFamily="2" charset="0"/>
                <a:cs typeface="Times New Roman" panose="02020503050405090304" pitchFamily="18" charset="0"/>
                <a:sym typeface="+mn-lt"/>
              </a:rPr>
              <a:t>Company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kumimoji="1" lang="en-US" altLang="zh-CN" sz="3200" b="1" dirty="0">
                <a:latin typeface="Times New Roman" panose="02020503050405090304" pitchFamily="18" charset="0"/>
                <a:ea typeface="Annai MN" panose="00000500000000000000" pitchFamily="2" charset="0"/>
                <a:cs typeface="Times New Roman" panose="02020503050405090304" pitchFamily="18" charset="0"/>
                <a:sym typeface="+mn-lt"/>
              </a:rPr>
              <a:t>and Industry Introduction</a:t>
            </a:r>
            <a:endParaRPr kumimoji="1" lang="zh-CN" altLang="en-US" sz="3200" b="1" dirty="0">
              <a:latin typeface="Times New Roman" panose="02020503050405090304" pitchFamily="18" charset="0"/>
              <a:ea typeface="Annai MN" panose="00000500000000000000" pitchFamily="2" charset="0"/>
              <a:cs typeface="Times New Roman" panose="02020503050405090304" pitchFamily="18" charset="0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0726" y="586153"/>
            <a:ext cx="3660617" cy="1015663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D100"/>
                </a:solidFill>
                <a:effectLst/>
                <a:latin typeface="Trattatello" panose="020F0403020200020303" pitchFamily="34" charset="0"/>
                <a:ea typeface="DengXian" panose="02010600030101010101" pitchFamily="2" charset="-122"/>
              </a:rPr>
              <a:t>UnifyNFT</a:t>
            </a:r>
            <a:r>
              <a:rPr lang="zh-CN" altLang="zh-CN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D100"/>
                </a:solidFill>
                <a:effectLst/>
                <a:latin typeface="Trattatello" panose="020F0403020200020303" pitchFamily="34" charset="0"/>
              </a:rPr>
              <a:t> </a:t>
            </a:r>
            <a:endParaRPr lang="zh-CN" alt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D100"/>
              </a:solidFill>
              <a:effectLst/>
              <a:latin typeface="Trattatello" panose="020F0403020200020303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9971" y="2307991"/>
            <a:ext cx="2770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503050405090304" pitchFamily="18" charset="0"/>
                <a:ea typeface="Annai MN" panose="00000500000000000000" pitchFamily="2" charset="0"/>
                <a:cs typeface="Times New Roman" panose="02020503050405090304" pitchFamily="18" charset="0"/>
              </a:rPr>
              <a:t>Main User G</a:t>
            </a:r>
            <a:r>
              <a:rPr lang="en-US" altLang="zh-CN" sz="2400" dirty="0">
                <a:latin typeface="Times New Roman" panose="02020503050405090304" pitchFamily="18" charset="0"/>
                <a:ea typeface="Annai MN" panose="00000500000000000000" pitchFamily="2" charset="0"/>
                <a:cs typeface="Times New Roman" panose="02020503050405090304" pitchFamily="18" charset="0"/>
              </a:rPr>
              <a:t>roups</a:t>
            </a:r>
            <a:r>
              <a:rPr lang="zh-CN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91837" y="3593126"/>
            <a:ext cx="3078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503050405090304" pitchFamily="18" charset="0"/>
                <a:ea typeface="Annai MN" panose="00000500000000000000" pitchFamily="2" charset="0"/>
                <a:cs typeface="Times New Roman" panose="02020503050405090304" pitchFamily="18" charset="0"/>
              </a:rPr>
              <a:t>NFT finance industry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85132" y="696391"/>
            <a:ext cx="22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503050405090304" pitchFamily="18" charset="0"/>
                <a:ea typeface="Annai MN" panose="00000500000000000000" pitchFamily="2" charset="0"/>
                <a:cs typeface="Times New Roman" panose="02020503050405090304" pitchFamily="18" charset="0"/>
              </a:rPr>
              <a:t>Our Company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63770" y="5060462"/>
            <a:ext cx="2770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503050405090304" pitchFamily="18" charset="0"/>
                <a:ea typeface="Annai MN" panose="00000500000000000000" pitchFamily="2" charset="0"/>
                <a:cs typeface="Times New Roman" panose="02020503050405090304" pitchFamily="18" charset="0"/>
              </a:rPr>
              <a:t>Function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3029" y="1303469"/>
            <a:ext cx="5216591" cy="832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503050405090304" pitchFamily="18" charset="0"/>
                <a:ea typeface="PilGi" pitchFamily="2" charset="-127"/>
                <a:cs typeface="Times New Roman" panose="02020503050405090304" pitchFamily="18" charset="0"/>
              </a:rPr>
              <a:t>Goal: Connect users, improve access, and unify innovation in NFT lending</a:t>
            </a:r>
            <a:r>
              <a:rPr lang="zh-CN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503050405090304" pitchFamily="18" charset="0"/>
                <a:ea typeface="Hei" pitchFamily="2" charset="-122"/>
                <a:cs typeface="Times New Roman" panose="02020503050405090304" pitchFamily="18" charset="0"/>
              </a:rPr>
              <a:t> 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503050405090304" pitchFamily="18" charset="0"/>
              <a:ea typeface="Hei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31" grpId="0" animBg="1"/>
      <p:bldP spid="32" grpId="0" animBg="1"/>
      <p:bldP spid="4" grpId="0"/>
      <p:bldP spid="34" grpId="0"/>
      <p:bldP spid="35" grpId="0"/>
      <p:bldP spid="38" grpId="0"/>
      <p:bldP spid="3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03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32170" y="2652629"/>
            <a:ext cx="3505556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Technology Product</a:t>
            </a: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单击此处添加标题文本内容</a:t>
            </a: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六边形 16"/>
          <p:cNvSpPr/>
          <p:nvPr/>
        </p:nvSpPr>
        <p:spPr>
          <a:xfrm>
            <a:off x="5468057" y="5906030"/>
            <a:ext cx="913704" cy="105023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500" kern="1200" dirty="0">
              <a:cs typeface="+mn-ea"/>
              <a:sym typeface="+mn-lt"/>
            </a:endParaRPr>
          </a:p>
        </p:txBody>
      </p:sp>
      <p:sp>
        <p:nvSpPr>
          <p:cNvPr id="21" name="六边形 14"/>
          <p:cNvSpPr/>
          <p:nvPr/>
        </p:nvSpPr>
        <p:spPr>
          <a:xfrm>
            <a:off x="5104154" y="4072634"/>
            <a:ext cx="666394" cy="7659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cs typeface="+mn-ea"/>
              <a:sym typeface="+mn-lt"/>
            </a:endParaRPr>
          </a:p>
        </p:txBody>
      </p:sp>
      <p:sp>
        <p:nvSpPr>
          <p:cNvPr id="17" name="六边形 18"/>
          <p:cNvSpPr/>
          <p:nvPr/>
        </p:nvSpPr>
        <p:spPr>
          <a:xfrm>
            <a:off x="6901665" y="5906030"/>
            <a:ext cx="913704" cy="105023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15004" y="1549594"/>
            <a:ext cx="968126" cy="1112792"/>
            <a:chOff x="6144004" y="1835979"/>
            <a:chExt cx="968126" cy="1112792"/>
          </a:xfr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六边形 29"/>
            <p:cNvSpPr/>
            <p:nvPr/>
          </p:nvSpPr>
          <p:spPr>
            <a:xfrm rot="5400000">
              <a:off x="6071671" y="1908312"/>
              <a:ext cx="1112792" cy="96812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148"/>
            <p:cNvSpPr>
              <a:spLocks noEditPoints="1"/>
            </p:cNvSpPr>
            <p:nvPr/>
          </p:nvSpPr>
          <p:spPr bwMode="auto">
            <a:xfrm>
              <a:off x="6460026" y="2192300"/>
              <a:ext cx="365125" cy="363538"/>
            </a:xfrm>
            <a:custGeom>
              <a:avLst/>
              <a:gdLst>
                <a:gd name="T0" fmla="*/ 79 w 97"/>
                <a:gd name="T1" fmla="*/ 17 h 97"/>
                <a:gd name="T2" fmla="*/ 17 w 97"/>
                <a:gd name="T3" fmla="*/ 17 h 97"/>
                <a:gd name="T4" fmla="*/ 17 w 97"/>
                <a:gd name="T5" fmla="*/ 80 h 97"/>
                <a:gd name="T6" fmla="*/ 79 w 97"/>
                <a:gd name="T7" fmla="*/ 80 h 97"/>
                <a:gd name="T8" fmla="*/ 79 w 97"/>
                <a:gd name="T9" fmla="*/ 17 h 97"/>
                <a:gd name="T10" fmla="*/ 75 w 97"/>
                <a:gd name="T11" fmla="*/ 53 h 97"/>
                <a:gd name="T12" fmla="*/ 59 w 97"/>
                <a:gd name="T13" fmla="*/ 66 h 97"/>
                <a:gd name="T14" fmla="*/ 54 w 97"/>
                <a:gd name="T15" fmla="*/ 63 h 97"/>
                <a:gd name="T16" fmla="*/ 53 w 97"/>
                <a:gd name="T17" fmla="*/ 58 h 97"/>
                <a:gd name="T18" fmla="*/ 48 w 97"/>
                <a:gd name="T19" fmla="*/ 57 h 97"/>
                <a:gd name="T20" fmla="*/ 27 w 97"/>
                <a:gd name="T21" fmla="*/ 57 h 97"/>
                <a:gd name="T22" fmla="*/ 18 w 97"/>
                <a:gd name="T23" fmla="*/ 48 h 97"/>
                <a:gd name="T24" fmla="*/ 27 w 97"/>
                <a:gd name="T25" fmla="*/ 39 h 97"/>
                <a:gd name="T26" fmla="*/ 49 w 97"/>
                <a:gd name="T27" fmla="*/ 39 h 97"/>
                <a:gd name="T28" fmla="*/ 53 w 97"/>
                <a:gd name="T29" fmla="*/ 39 h 97"/>
                <a:gd name="T30" fmla="*/ 54 w 97"/>
                <a:gd name="T31" fmla="*/ 34 h 97"/>
                <a:gd name="T32" fmla="*/ 59 w 97"/>
                <a:gd name="T33" fmla="*/ 31 h 97"/>
                <a:gd name="T34" fmla="*/ 75 w 97"/>
                <a:gd name="T35" fmla="*/ 44 h 97"/>
                <a:gd name="T36" fmla="*/ 75 w 97"/>
                <a:gd name="T37" fmla="*/ 5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79" y="17"/>
                  </a:moveTo>
                  <a:cubicBezTo>
                    <a:pt x="62" y="0"/>
                    <a:pt x="34" y="0"/>
                    <a:pt x="17" y="17"/>
                  </a:cubicBezTo>
                  <a:cubicBezTo>
                    <a:pt x="0" y="34"/>
                    <a:pt x="0" y="62"/>
                    <a:pt x="17" y="80"/>
                  </a:cubicBezTo>
                  <a:cubicBezTo>
                    <a:pt x="34" y="97"/>
                    <a:pt x="62" y="97"/>
                    <a:pt x="79" y="80"/>
                  </a:cubicBezTo>
                  <a:cubicBezTo>
                    <a:pt x="97" y="62"/>
                    <a:pt x="97" y="34"/>
                    <a:pt x="79" y="17"/>
                  </a:cubicBezTo>
                  <a:close/>
                  <a:moveTo>
                    <a:pt x="75" y="53"/>
                  </a:moveTo>
                  <a:cubicBezTo>
                    <a:pt x="59" y="66"/>
                    <a:pt x="59" y="66"/>
                    <a:pt x="59" y="66"/>
                  </a:cubicBezTo>
                  <a:cubicBezTo>
                    <a:pt x="56" y="68"/>
                    <a:pt x="54" y="67"/>
                    <a:pt x="54" y="63"/>
                  </a:cubicBezTo>
                  <a:cubicBezTo>
                    <a:pt x="54" y="63"/>
                    <a:pt x="54" y="59"/>
                    <a:pt x="53" y="58"/>
                  </a:cubicBezTo>
                  <a:cubicBezTo>
                    <a:pt x="52" y="57"/>
                    <a:pt x="48" y="57"/>
                    <a:pt x="48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2" y="57"/>
                    <a:pt x="18" y="53"/>
                    <a:pt x="18" y="48"/>
                  </a:cubicBezTo>
                  <a:cubicBezTo>
                    <a:pt x="18" y="43"/>
                    <a:pt x="22" y="39"/>
                    <a:pt x="27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52" y="40"/>
                    <a:pt x="53" y="39"/>
                  </a:cubicBezTo>
                  <a:cubicBezTo>
                    <a:pt x="54" y="38"/>
                    <a:pt x="54" y="34"/>
                    <a:pt x="54" y="34"/>
                  </a:cubicBezTo>
                  <a:cubicBezTo>
                    <a:pt x="54" y="30"/>
                    <a:pt x="56" y="29"/>
                    <a:pt x="59" y="31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9" y="46"/>
                    <a:pt x="79" y="50"/>
                    <a:pt x="75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70365" y="1538636"/>
            <a:ext cx="968126" cy="1112792"/>
            <a:chOff x="6722845" y="2954686"/>
            <a:chExt cx="968126" cy="1112792"/>
          </a:xfr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六边形 23"/>
            <p:cNvSpPr/>
            <p:nvPr/>
          </p:nvSpPr>
          <p:spPr>
            <a:xfrm rot="5400000">
              <a:off x="6650512" y="3027019"/>
              <a:ext cx="1112792" cy="96812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49"/>
            <p:cNvSpPr>
              <a:spLocks noEditPoints="1"/>
            </p:cNvSpPr>
            <p:nvPr/>
          </p:nvSpPr>
          <p:spPr bwMode="auto">
            <a:xfrm>
              <a:off x="6993978" y="3321677"/>
              <a:ext cx="360363" cy="363538"/>
            </a:xfrm>
            <a:custGeom>
              <a:avLst/>
              <a:gdLst>
                <a:gd name="T0" fmla="*/ 79 w 96"/>
                <a:gd name="T1" fmla="*/ 17 h 97"/>
                <a:gd name="T2" fmla="*/ 17 w 96"/>
                <a:gd name="T3" fmla="*/ 17 h 97"/>
                <a:gd name="T4" fmla="*/ 17 w 96"/>
                <a:gd name="T5" fmla="*/ 80 h 97"/>
                <a:gd name="T6" fmla="*/ 79 w 96"/>
                <a:gd name="T7" fmla="*/ 80 h 97"/>
                <a:gd name="T8" fmla="*/ 79 w 96"/>
                <a:gd name="T9" fmla="*/ 17 h 97"/>
                <a:gd name="T10" fmla="*/ 69 w 96"/>
                <a:gd name="T11" fmla="*/ 57 h 97"/>
                <a:gd name="T12" fmla="*/ 47 w 96"/>
                <a:gd name="T13" fmla="*/ 57 h 97"/>
                <a:gd name="T14" fmla="*/ 43 w 96"/>
                <a:gd name="T15" fmla="*/ 58 h 97"/>
                <a:gd name="T16" fmla="*/ 42 w 96"/>
                <a:gd name="T17" fmla="*/ 63 h 97"/>
                <a:gd name="T18" fmla="*/ 37 w 96"/>
                <a:gd name="T19" fmla="*/ 66 h 97"/>
                <a:gd name="T20" fmla="*/ 21 w 96"/>
                <a:gd name="T21" fmla="*/ 53 h 97"/>
                <a:gd name="T22" fmla="*/ 21 w 96"/>
                <a:gd name="T23" fmla="*/ 44 h 97"/>
                <a:gd name="T24" fmla="*/ 37 w 96"/>
                <a:gd name="T25" fmla="*/ 31 h 97"/>
                <a:gd name="T26" fmla="*/ 42 w 96"/>
                <a:gd name="T27" fmla="*/ 34 h 97"/>
                <a:gd name="T28" fmla="*/ 43 w 96"/>
                <a:gd name="T29" fmla="*/ 39 h 97"/>
                <a:gd name="T30" fmla="*/ 48 w 96"/>
                <a:gd name="T31" fmla="*/ 39 h 97"/>
                <a:gd name="T32" fmla="*/ 69 w 96"/>
                <a:gd name="T33" fmla="*/ 39 h 97"/>
                <a:gd name="T34" fmla="*/ 78 w 96"/>
                <a:gd name="T35" fmla="*/ 48 h 97"/>
                <a:gd name="T36" fmla="*/ 69 w 96"/>
                <a:gd name="T37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79" y="17"/>
                  </a:moveTo>
                  <a:cubicBezTo>
                    <a:pt x="62" y="0"/>
                    <a:pt x="34" y="0"/>
                    <a:pt x="17" y="17"/>
                  </a:cubicBezTo>
                  <a:cubicBezTo>
                    <a:pt x="0" y="34"/>
                    <a:pt x="0" y="62"/>
                    <a:pt x="17" y="80"/>
                  </a:cubicBezTo>
                  <a:cubicBezTo>
                    <a:pt x="34" y="97"/>
                    <a:pt x="62" y="97"/>
                    <a:pt x="79" y="80"/>
                  </a:cubicBezTo>
                  <a:cubicBezTo>
                    <a:pt x="96" y="62"/>
                    <a:pt x="96" y="34"/>
                    <a:pt x="79" y="17"/>
                  </a:cubicBezTo>
                  <a:close/>
                  <a:moveTo>
                    <a:pt x="69" y="57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4" y="57"/>
                    <a:pt x="43" y="58"/>
                  </a:cubicBezTo>
                  <a:cubicBezTo>
                    <a:pt x="42" y="59"/>
                    <a:pt x="42" y="63"/>
                    <a:pt x="42" y="63"/>
                  </a:cubicBezTo>
                  <a:cubicBezTo>
                    <a:pt x="42" y="67"/>
                    <a:pt x="40" y="68"/>
                    <a:pt x="37" y="66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0"/>
                    <a:pt x="18" y="46"/>
                    <a:pt x="21" y="44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40" y="29"/>
                    <a:pt x="42" y="30"/>
                    <a:pt x="42" y="34"/>
                  </a:cubicBezTo>
                  <a:cubicBezTo>
                    <a:pt x="42" y="34"/>
                    <a:pt x="42" y="37"/>
                    <a:pt x="43" y="39"/>
                  </a:cubicBezTo>
                  <a:cubicBezTo>
                    <a:pt x="44" y="40"/>
                    <a:pt x="48" y="39"/>
                    <a:pt x="48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4" y="39"/>
                    <a:pt x="78" y="43"/>
                    <a:pt x="78" y="48"/>
                  </a:cubicBezTo>
                  <a:cubicBezTo>
                    <a:pt x="78" y="53"/>
                    <a:pt x="74" y="57"/>
                    <a:pt x="6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185545" y="-101282"/>
            <a:ext cx="10099040" cy="66167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anose="02020503050405090304" pitchFamily="18" charset="0"/>
                <a:ea typeface="Annai MN" panose="00000500000000000000" pitchFamily="2" charset="0"/>
                <a:cs typeface="Times New Roman" panose="02020503050405090304" pitchFamily="18" charset="0"/>
                <a:sym typeface="+mn-lt"/>
              </a:rPr>
              <a:t>Bridging DeFi and Traditional Finance</a:t>
            </a:r>
          </a:p>
        </p:txBody>
      </p:sp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047750" y="946150"/>
            <a:ext cx="3940175" cy="51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en-US" altLang="zh-CN" sz="2400" b="1" kern="100" dirty="0">
                <a:effectLst/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P2P Lending (NFTfi-like)</a:t>
            </a: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901815" y="1047115"/>
            <a:ext cx="4886325" cy="51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en-US" altLang="zh-CN" sz="2400" b="1" kern="100" dirty="0">
                <a:effectLst/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</a:rPr>
              <a:t>Institutional Lending (Figure-like) </a:t>
            </a: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5104130" y="3310255"/>
            <a:ext cx="1951990" cy="2035810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50" tIns="45726" rIns="91450" bIns="45726" rtlCol="0" anchor="ctr"/>
          <a:lstStyle/>
          <a:p>
            <a:pPr marL="228600" algn="just">
              <a:lnSpc>
                <a:spcPct val="115000"/>
              </a:lnSpc>
              <a:spcAft>
                <a:spcPts val="800"/>
              </a:spcAft>
            </a:pPr>
            <a:endParaRPr kumimoji="0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503050405090304" pitchFamily="18" charset="0"/>
              <a:ea typeface="DengXian" panose="02010600030101010101" pitchFamily="2" charset="-122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9070" y="4072890"/>
            <a:ext cx="1642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503050405090304" pitchFamily="18" charset="0"/>
                <a:ea typeface="DengXian" panose="02010600030101010101" pitchFamily="2" charset="-122"/>
                <a:cs typeface="Times New Roman" panose="02020503050405090304" pitchFamily="18" charset="0"/>
                <a:sym typeface="+mn-ea"/>
              </a:rPr>
              <a:t>UnifyNFT</a:t>
            </a:r>
            <a:endParaRPr lang="zh-CN" altLang="en-US" sz="2400"/>
          </a:p>
        </p:txBody>
      </p:sp>
      <p:sp>
        <p:nvSpPr>
          <p:cNvPr id="14" name="iš1ídè"/>
          <p:cNvSpPr/>
          <p:nvPr>
            <p:custDataLst>
              <p:tags r:id="rId4"/>
            </p:custDataLst>
          </p:nvPr>
        </p:nvSpPr>
        <p:spPr>
          <a:xfrm>
            <a:off x="4168775" y="3909060"/>
            <a:ext cx="466090" cy="459740"/>
          </a:xfrm>
          <a:prstGeom prst="ellipse">
            <a:avLst/>
          </a:prstGeom>
          <a:solidFill>
            <a:srgbClr val="FFD100"/>
          </a:solidFill>
          <a:ln w="19050">
            <a:solidFill>
              <a:schemeClr val="bg1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2500" lnSpcReduction="10000"/>
          </a:bodyPr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iš1ídè"/>
          <p:cNvSpPr/>
          <p:nvPr>
            <p:custDataLst>
              <p:tags r:id="rId5"/>
            </p:custDataLst>
          </p:nvPr>
        </p:nvSpPr>
        <p:spPr>
          <a:xfrm>
            <a:off x="5915660" y="5669280"/>
            <a:ext cx="466090" cy="459740"/>
          </a:xfrm>
          <a:prstGeom prst="ellipse">
            <a:avLst/>
          </a:prstGeom>
          <a:solidFill>
            <a:srgbClr val="FFD100"/>
          </a:solidFill>
          <a:ln w="19050">
            <a:solidFill>
              <a:schemeClr val="bg1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2500" lnSpcReduction="10000"/>
          </a:bodyPr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5100" y="3649980"/>
            <a:ext cx="41789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Times New Roman Regular" panose="02020503050405090304" charset="0"/>
                <a:cs typeface="Times New Roman Regular" panose="02020503050405090304" charset="0"/>
              </a:rPr>
              <a:t>Supports ERC-721 / ERC-1155 </a:t>
            </a:r>
          </a:p>
          <a:p>
            <a:pPr algn="ctr"/>
            <a:r>
              <a:rPr lang="zh-CN" altLang="en-US" sz="2000">
                <a:latin typeface="Times New Roman Regular" panose="02020503050405090304" charset="0"/>
                <a:cs typeface="Times New Roman Regular" panose="02020503050405090304" charset="0"/>
              </a:rPr>
              <a:t>+ </a:t>
            </a:r>
          </a:p>
          <a:p>
            <a:pPr algn="ctr"/>
            <a:r>
              <a:rPr lang="en-US" altLang="zh-CN" sz="2000">
                <a:latin typeface="Times New Roman Regular" panose="02020503050405090304" charset="0"/>
                <a:cs typeface="Times New Roman Regular" panose="02020503050405090304" charset="0"/>
              </a:rPr>
              <a:t>S</a:t>
            </a:r>
            <a:r>
              <a:rPr lang="zh-CN" altLang="en-US" sz="2000">
                <a:latin typeface="Times New Roman Regular" panose="02020503050405090304" charset="0"/>
                <a:cs typeface="Times New Roman Regular" panose="02020503050405090304" charset="0"/>
              </a:rPr>
              <a:t>mart contract automation</a:t>
            </a: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1591310" y="5546090"/>
            <a:ext cx="4178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Times New Roman Regular" panose="02020503050405090304" charset="0"/>
                <a:cs typeface="Times New Roman Regular" panose="02020503050405090304" charset="0"/>
              </a:rPr>
              <a:t>KYC/AML, credit risk layers for compliant institutional lending</a:t>
            </a:r>
          </a:p>
        </p:txBody>
      </p:sp>
      <p:sp>
        <p:nvSpPr>
          <p:cNvPr id="25" name="iš1ídè"/>
          <p:cNvSpPr/>
          <p:nvPr>
            <p:custDataLst>
              <p:tags r:id="rId7"/>
            </p:custDataLst>
          </p:nvPr>
        </p:nvSpPr>
        <p:spPr>
          <a:xfrm>
            <a:off x="7526020" y="3909060"/>
            <a:ext cx="466090" cy="459740"/>
          </a:xfrm>
          <a:prstGeom prst="ellipse">
            <a:avLst/>
          </a:prstGeom>
          <a:solidFill>
            <a:srgbClr val="FFD100"/>
          </a:solidFill>
          <a:ln w="19050">
            <a:solidFill>
              <a:schemeClr val="bg1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2500" lnSpcReduction="10000"/>
          </a:bodyPr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7603490" y="4533265"/>
            <a:ext cx="4178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Times New Roman Regular" panose="02020503050405090304" charset="0"/>
                <a:cs typeface="Times New Roman Regular" panose="02020503050405090304" charset="0"/>
              </a:rPr>
              <a:t>Single platform, dual-entry access</a:t>
            </a:r>
          </a:p>
        </p:txBody>
      </p:sp>
      <p:sp>
        <p:nvSpPr>
          <p:cNvPr id="27" name="右箭头 26"/>
          <p:cNvSpPr/>
          <p:nvPr/>
        </p:nvSpPr>
        <p:spPr>
          <a:xfrm rot="2340000">
            <a:off x="3997960" y="2851785"/>
            <a:ext cx="1261110" cy="399415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>
            <p:custDataLst>
              <p:tags r:id="rId9"/>
            </p:custDataLst>
          </p:nvPr>
        </p:nvSpPr>
        <p:spPr>
          <a:xfrm rot="7980000">
            <a:off x="6847205" y="2847975"/>
            <a:ext cx="1261110" cy="399415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14" grpId="0" bldLvl="0" animBg="1"/>
      <p:bldP spid="15" grpId="0" bldLvl="0" animBg="1"/>
      <p:bldP spid="2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900000">
            <a:off x="3052287" y="2289251"/>
            <a:ext cx="580453" cy="580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 rot="18900000">
            <a:off x="5772236" y="2289251"/>
            <a:ext cx="580453" cy="580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 rot="18900000">
            <a:off x="8492185" y="2289251"/>
            <a:ext cx="580453" cy="580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1380" y="4008120"/>
            <a:ext cx="2112010" cy="12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sz="2800" b="1" dirty="0">
                <a:solidFill>
                  <a:srgbClr val="1F1F1F"/>
                </a:solidFill>
                <a:latin typeface="Times New Roman Bold" panose="02020503050405090304" charset="0"/>
                <a:cs typeface="Times New Roman Bold" panose="02020503050405090304" charset="0"/>
                <a:sym typeface="+mn-lt"/>
              </a:rPr>
              <a:t>Connect Wallet</a:t>
            </a:r>
            <a:r>
              <a:rPr sz="1200" dirty="0">
                <a:solidFill>
                  <a:srgbClr val="1F1F1F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3623945" y="4172585"/>
            <a:ext cx="2112010" cy="65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sz="2800" b="1" dirty="0">
                <a:solidFill>
                  <a:srgbClr val="1F1F1F"/>
                </a:solidFill>
                <a:latin typeface="Times New Roman Bold" panose="02020503050405090304" charset="0"/>
                <a:cs typeface="Times New Roman Bold" panose="02020503050405090304" charset="0"/>
                <a:sym typeface="+mn-lt"/>
              </a:rPr>
              <a:t>Upload NFT</a:t>
            </a:r>
          </a:p>
        </p:txBody>
      </p:sp>
      <p:sp>
        <p:nvSpPr>
          <p:cNvPr id="36" name="矩形 35"/>
          <p:cNvSpPr/>
          <p:nvPr/>
        </p:nvSpPr>
        <p:spPr>
          <a:xfrm>
            <a:off x="6143625" y="4172585"/>
            <a:ext cx="2397125" cy="177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sz="2800" b="1" dirty="0">
                <a:solidFill>
                  <a:srgbClr val="1F1F1F"/>
                </a:solidFill>
                <a:latin typeface="Times New Roman Bold" panose="02020503050405090304" charset="0"/>
                <a:cs typeface="Times New Roman Bold" panose="02020503050405090304" charset="0"/>
                <a:sym typeface="+mn-lt"/>
              </a:rPr>
              <a:t>View P2P &amp; Institutional Offers</a:t>
            </a:r>
          </a:p>
        </p:txBody>
      </p:sp>
      <p:sp>
        <p:nvSpPr>
          <p:cNvPr id="38" name="矩形 37"/>
          <p:cNvSpPr/>
          <p:nvPr/>
        </p:nvSpPr>
        <p:spPr>
          <a:xfrm>
            <a:off x="8948420" y="4172585"/>
            <a:ext cx="2606040" cy="12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sz="2800" b="1" dirty="0">
                <a:solidFill>
                  <a:srgbClr val="1F1F1F"/>
                </a:solidFill>
                <a:latin typeface="Times New Roman Bold" panose="02020503050405090304" charset="0"/>
                <a:cs typeface="Times New Roman Bold" panose="02020503050405090304" charset="0"/>
                <a:sym typeface="+mn-lt"/>
              </a:rPr>
              <a:t>Accept Offer &amp; Get Funds</a:t>
            </a:r>
          </a:p>
        </p:txBody>
      </p:sp>
      <p:sp>
        <p:nvSpPr>
          <p:cNvPr id="40" name="矩形 39"/>
          <p:cNvSpPr/>
          <p:nvPr/>
        </p:nvSpPr>
        <p:spPr>
          <a:xfrm rot="18900000">
            <a:off x="1195523" y="1785402"/>
            <a:ext cx="1566159" cy="1566158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656508" y="2247222"/>
            <a:ext cx="65913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>
                <a:solidFill>
                  <a:srgbClr val="1F1F1F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41" name="矩形 40"/>
          <p:cNvSpPr/>
          <p:nvPr/>
        </p:nvSpPr>
        <p:spPr>
          <a:xfrm rot="18900000">
            <a:off x="3930406" y="1807394"/>
            <a:ext cx="1566159" cy="1566158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73069" y="2217523"/>
            <a:ext cx="65913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02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 rot="18900000">
            <a:off x="6650352" y="1785402"/>
            <a:ext cx="1566159" cy="1566159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04062" y="2217377"/>
            <a:ext cx="65913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03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 rot="18900000">
            <a:off x="9369276" y="1785400"/>
            <a:ext cx="1566159" cy="1566158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834531" y="2217377"/>
            <a:ext cx="65913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04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0460" y="-100965"/>
            <a:ext cx="7945755" cy="66167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anose="02020503050405090304" pitchFamily="18" charset="0"/>
                <a:ea typeface="Annai MN" panose="00000500000000000000" pitchFamily="2" charset="0"/>
                <a:cs typeface="Times New Roman" panose="02020503050405090304" pitchFamily="18" charset="0"/>
                <a:sym typeface="+mn-lt"/>
              </a:rPr>
              <a:t>NFT Lending in 4 Simple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  <p:bldP spid="40" grpId="0" bldLvl="0" animBg="1"/>
      <p:bldP spid="44" grpId="0"/>
      <p:bldP spid="41" grpId="0" bldLvl="0" animBg="1"/>
      <p:bldP spid="45" grpId="0"/>
      <p:bldP spid="42" grpId="0" bldLvl="0" animBg="1"/>
      <p:bldP spid="46" grpId="0"/>
      <p:bldP spid="43" grpId="0" bldLvl="0" animBg="1"/>
      <p:bldP spid="47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xlpgeh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2668</Words>
  <Application>Microsoft Office PowerPoint</Application>
  <PresentationFormat>Widescreen</PresentationFormat>
  <Paragraphs>248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Annai MN</vt:lpstr>
      <vt:lpstr>Chalkduster</vt:lpstr>
      <vt:lpstr>Times New Roman Regular</vt:lpstr>
      <vt:lpstr>Trattatello</vt:lpstr>
      <vt:lpstr>华文黑体</vt:lpstr>
      <vt:lpstr>宋体</vt:lpstr>
      <vt:lpstr>DengXian</vt:lpstr>
      <vt:lpstr>Arial</vt:lpstr>
      <vt:lpstr>Calibri</vt:lpstr>
      <vt:lpstr>Times New Roman</vt:lpstr>
      <vt:lpstr>Times New Roman Bold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黄黑多边形</dc:title>
  <dc:subject>工作汇报PPT</dc:subject>
  <dc:creator>第一PPT</dc:creator>
  <cp:keywords>www.1ppt.com</cp:keywords>
  <dc:description>www.1ppt.com</dc:description>
  <cp:lastModifiedBy>Lihang Shen</cp:lastModifiedBy>
  <cp:revision>42</cp:revision>
  <dcterms:created xsi:type="dcterms:W3CDTF">2025-05-17T16:03:41Z</dcterms:created>
  <dcterms:modified xsi:type="dcterms:W3CDTF">2025-05-18T11:20:33Z</dcterms:modified>
  <cp:category>PPT模板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2052-6.9.0.8865</vt:lpwstr>
  </property>
  <property fmtid="{D5CDD505-2E9C-101B-9397-08002B2CF9AE}" pid="3" name="ICV">
    <vt:lpwstr>A9C74FBFAA8E8FAF5DB3286823F1273B_43</vt:lpwstr>
  </property>
</Properties>
</file>