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99" r:id="rId3"/>
    <p:sldId id="259" r:id="rId4"/>
    <p:sldId id="258" r:id="rId5"/>
    <p:sldId id="312" r:id="rId6"/>
    <p:sldId id="296" r:id="rId7"/>
    <p:sldId id="313" r:id="rId8"/>
    <p:sldId id="330" r:id="rId9"/>
    <p:sldId id="331" r:id="rId10"/>
    <p:sldId id="332" r:id="rId11"/>
    <p:sldId id="334" r:id="rId12"/>
    <p:sldId id="297" r:id="rId13"/>
    <p:sldId id="333" r:id="rId14"/>
    <p:sldId id="335" r:id="rId15"/>
    <p:sldId id="314" r:id="rId16"/>
    <p:sldId id="336" r:id="rId17"/>
    <p:sldId id="337" r:id="rId18"/>
    <p:sldId id="338" r:id="rId19"/>
    <p:sldId id="340" r:id="rId20"/>
    <p:sldId id="347" r:id="rId21"/>
    <p:sldId id="315" r:id="rId22"/>
    <p:sldId id="321" r:id="rId23"/>
    <p:sldId id="30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 userDrawn="1">
          <p15:clr>
            <a:srgbClr val="A4A3A4"/>
          </p15:clr>
        </p15:guide>
        <p15:guide id="2" pos="38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00"/>
    <a:srgbClr val="CE4C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1986"/>
      </p:cViewPr>
      <p:guideLst>
        <p:guide orient="horz" pos="2198"/>
        <p:guide pos="38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9B15-EE70-443C-8C52-A154520CCE02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63E4-6648-4854-9DE7-09726C666F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9B15-EE70-443C-8C52-A154520CCE02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63E4-6648-4854-9DE7-09726C666F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9B15-EE70-443C-8C52-A154520CCE02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63E4-6648-4854-9DE7-09726C666F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9B15-EE70-443C-8C52-A154520CCE02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63E4-6648-4854-9DE7-09726C666F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9B15-EE70-443C-8C52-A154520CCE02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63E4-6648-4854-9DE7-09726C666F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9B15-EE70-443C-8C52-A154520CCE02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63E4-6648-4854-9DE7-09726C666F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9B15-EE70-443C-8C52-A154520CCE02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63E4-6648-4854-9DE7-09726C666F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9B15-EE70-443C-8C52-A154520CCE02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63E4-6648-4854-9DE7-09726C666FA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82428" y="64501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9B15-EE70-443C-8C52-A154520CCE02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63E4-6648-4854-9DE7-09726C666F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33"/>
          <p:cNvSpPr/>
          <p:nvPr userDrawn="1"/>
        </p:nvSpPr>
        <p:spPr>
          <a:xfrm rot="18791120">
            <a:off x="-644327" y="-1214989"/>
            <a:ext cx="5837870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: 圆角 34"/>
          <p:cNvSpPr/>
          <p:nvPr userDrawn="1"/>
        </p:nvSpPr>
        <p:spPr>
          <a:xfrm rot="18791120">
            <a:off x="-374505" y="-1893508"/>
            <a:ext cx="5837870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椭圆 6"/>
          <p:cNvSpPr/>
          <p:nvPr userDrawn="1"/>
        </p:nvSpPr>
        <p:spPr>
          <a:xfrm rot="16200000">
            <a:off x="354175" y="343022"/>
            <a:ext cx="143435" cy="143435"/>
          </a:xfrm>
          <a:prstGeom prst="ellipse">
            <a:avLst/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59B15-EE70-443C-8C52-A154520CCE02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563E4-6648-4854-9DE7-09726C666FA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39359B15-EE70-443C-8C52-A154520CCE02}" type="datetimeFigureOut">
              <a:rPr lang="zh-CN" altLang="en-US" smtClean="0"/>
              <a:t>2025/5/20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42563E4-6648-4854-9DE7-09726C666FA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igure.com/" TargetMode="External"/><Relationship Id="rId2" Type="http://schemas.openxmlformats.org/officeDocument/2006/relationships/hyperlink" Target="https://nftfi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anvas.sydney.edu.au/courses/63147/modules/items/2662450" TargetMode="External"/><Relationship Id="rId5" Type="http://schemas.openxmlformats.org/officeDocument/2006/relationships/hyperlink" Target="https://canvas.sydney.edu.au/courses/63147/modules/items/2668274" TargetMode="External"/><Relationship Id="rId4" Type="http://schemas.openxmlformats.org/officeDocument/2006/relationships/hyperlink" Target="https://www.figure.com/newsroom/figure-technology-solutions-%20announces-figure-connect/%0d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/>
          <p:cNvSpPr/>
          <p:nvPr/>
        </p:nvSpPr>
        <p:spPr>
          <a:xfrm rot="2591120">
            <a:off x="1625091" y="1924275"/>
            <a:ext cx="783956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矩形: 圆角 17"/>
          <p:cNvSpPr/>
          <p:nvPr/>
        </p:nvSpPr>
        <p:spPr>
          <a:xfrm rot="2591120">
            <a:off x="394494" y="2554075"/>
            <a:ext cx="5837870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矩形: 圆角 16"/>
          <p:cNvSpPr/>
          <p:nvPr/>
        </p:nvSpPr>
        <p:spPr>
          <a:xfrm rot="2591120">
            <a:off x="1320439" y="2802380"/>
            <a:ext cx="5837870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930847" y="683562"/>
            <a:ext cx="143435" cy="143435"/>
          </a:xfrm>
          <a:prstGeom prst="ellipse">
            <a:avLst/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矩形: 圆角 21"/>
          <p:cNvSpPr/>
          <p:nvPr/>
        </p:nvSpPr>
        <p:spPr>
          <a:xfrm rot="2591120">
            <a:off x="6516990" y="5269636"/>
            <a:ext cx="5837870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矩形: 圆角 22"/>
          <p:cNvSpPr/>
          <p:nvPr/>
        </p:nvSpPr>
        <p:spPr>
          <a:xfrm rot="2591120">
            <a:off x="6245385" y="5527938"/>
            <a:ext cx="5837870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062163" y="1166813"/>
            <a:ext cx="8203477" cy="4645057"/>
            <a:chOff x="2062163" y="1166813"/>
            <a:chExt cx="8203477" cy="4645057"/>
          </a:xfrm>
        </p:grpSpPr>
        <p:sp>
          <p:nvSpPr>
            <p:cNvPr id="13" name="矩形 12"/>
            <p:cNvSpPr/>
            <p:nvPr/>
          </p:nvSpPr>
          <p:spPr>
            <a:xfrm>
              <a:off x="2062163" y="1166813"/>
              <a:ext cx="8067675" cy="452437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197966" y="1287495"/>
              <a:ext cx="8067674" cy="4524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 rot="2700000">
            <a:off x="-345003" y="4061748"/>
            <a:ext cx="1388279" cy="1388279"/>
          </a:xfrm>
          <a:prstGeom prst="rect">
            <a:avLst/>
          </a:prstGeom>
          <a:solidFill>
            <a:srgbClr val="FFD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 rot="2700000">
            <a:off x="-507263" y="4061749"/>
            <a:ext cx="1388279" cy="1388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10575792" y="288189"/>
            <a:ext cx="1769890" cy="1215509"/>
          </a:xfrm>
          <a:prstGeom prst="triangle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9" name="等腰三角形 48"/>
          <p:cNvSpPr/>
          <p:nvPr/>
        </p:nvSpPr>
        <p:spPr>
          <a:xfrm>
            <a:off x="10728192" y="440589"/>
            <a:ext cx="1769890" cy="12155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0" name="等腰三角形 49"/>
          <p:cNvSpPr/>
          <p:nvPr/>
        </p:nvSpPr>
        <p:spPr>
          <a:xfrm rot="10800000">
            <a:off x="2197966" y="-827075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1" name="等腰三角形 50"/>
          <p:cNvSpPr/>
          <p:nvPr/>
        </p:nvSpPr>
        <p:spPr>
          <a:xfrm rot="10800000">
            <a:off x="2407627" y="-887994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2" name="等腰三角形 51"/>
          <p:cNvSpPr/>
          <p:nvPr/>
        </p:nvSpPr>
        <p:spPr>
          <a:xfrm>
            <a:off x="7975445" y="6383016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3" name="等腰三角形 52"/>
          <p:cNvSpPr/>
          <p:nvPr/>
        </p:nvSpPr>
        <p:spPr>
          <a:xfrm>
            <a:off x="8185106" y="6322097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2629213" y="2539438"/>
            <a:ext cx="6961101" cy="2782974"/>
            <a:chOff x="2629213" y="2539438"/>
            <a:chExt cx="6961101" cy="2782974"/>
          </a:xfrm>
        </p:grpSpPr>
        <p:sp>
          <p:nvSpPr>
            <p:cNvPr id="25" name="文本框 24"/>
            <p:cNvSpPr txBox="1"/>
            <p:nvPr/>
          </p:nvSpPr>
          <p:spPr>
            <a:xfrm>
              <a:off x="2629213" y="2539438"/>
              <a:ext cx="6961101" cy="113877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3400" b="1" dirty="0" err="1">
                  <a:latin typeface="Annai MN" panose="00000500000000000000" pitchFamily="2" charset="0"/>
                  <a:ea typeface="Annai MN" panose="00000500000000000000" pitchFamily="2" charset="0"/>
                  <a:cs typeface="Annai MN" panose="00000500000000000000" pitchFamily="2" charset="0"/>
                  <a:sym typeface="+mn-lt"/>
                </a:rPr>
                <a:t>UnifyNFT</a:t>
              </a:r>
              <a:r>
                <a:rPr lang="en-GB" altLang="zh-CN" sz="3400" b="1" dirty="0">
                  <a:latin typeface="Annai MN" panose="00000500000000000000" pitchFamily="2" charset="0"/>
                  <a:ea typeface="Annai MN" panose="00000500000000000000" pitchFamily="2" charset="0"/>
                  <a:cs typeface="Annai MN" panose="00000500000000000000" pitchFamily="2" charset="0"/>
                  <a:sym typeface="+mn-lt"/>
                </a:rPr>
                <a:t>: A Unified Platform</a:t>
              </a:r>
              <a:r>
                <a:rPr lang="en-US" altLang="zh-CN" sz="3400" b="1" dirty="0">
                  <a:latin typeface="Annai MN" panose="00000500000000000000" pitchFamily="2" charset="0"/>
                  <a:ea typeface="Annai MN" panose="00000500000000000000" pitchFamily="2" charset="0"/>
                  <a:cs typeface="Annai MN" panose="00000500000000000000" pitchFamily="2" charset="0"/>
                  <a:sym typeface="+mn-lt"/>
                </a:rPr>
                <a:t> for NFT-Backed Lending</a:t>
              </a:r>
              <a:endParaRPr lang="zh-CN" altLang="en-US" sz="3400" b="1" dirty="0">
                <a:latin typeface="Annai MN" panose="00000500000000000000" pitchFamily="2" charset="0"/>
                <a:ea typeface="方正细谭黑简体" panose="02000000000000000000" pitchFamily="2" charset="-122"/>
                <a:cs typeface="Annai MN" panose="00000500000000000000" pitchFamily="2" charset="0"/>
                <a:sym typeface="+mn-lt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3967494" y="4972972"/>
              <a:ext cx="5210266" cy="349440"/>
              <a:chOff x="4147791" y="4971794"/>
              <a:chExt cx="5210266" cy="349440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4147791" y="4982680"/>
                <a:ext cx="12164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cs typeface="+mn-ea"/>
                    <a:sym typeface="+mn-lt"/>
                  </a:rPr>
                  <a:t>GROUP 38</a:t>
                </a:r>
                <a:endParaRPr lang="zh-CN" altLang="en-US" sz="1600" dirty="0">
                  <a:cs typeface="+mn-ea"/>
                  <a:sym typeface="+mn-lt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6777417" y="4971794"/>
                <a:ext cx="25806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cs typeface="+mn-ea"/>
                    <a:sym typeface="+mn-lt"/>
                  </a:rPr>
                  <a:t>21/05/2025</a:t>
                </a:r>
                <a:endParaRPr lang="zh-CN" altLang="en-US" sz="1600" dirty="0">
                  <a:cs typeface="+mn-ea"/>
                  <a:sym typeface="+mn-lt"/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3613497" y="3745426"/>
              <a:ext cx="4830183" cy="2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2856884" y="1797235"/>
            <a:ext cx="3951995" cy="3951882"/>
          </a:xfrm>
          <a:prstGeom prst="ellipse">
            <a:avLst/>
          </a:prstGeom>
          <a:solidFill>
            <a:srgbClr val="404040"/>
          </a:solidFill>
          <a:ln w="2540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lIns="91450" tIns="45726" rIns="91450" bIns="45726"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52714" y="3394512"/>
            <a:ext cx="712329" cy="712308"/>
          </a:xfrm>
          <a:prstGeom prst="ellipse">
            <a:avLst/>
          </a:prstGeom>
          <a:solidFill>
            <a:srgbClr val="404040"/>
          </a:solidFill>
          <a:ln w="571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91450" tIns="45726" rIns="91450" bIns="45726"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rPr>
              <a:t>2</a:t>
            </a:r>
          </a:p>
        </p:txBody>
      </p:sp>
      <p:sp>
        <p:nvSpPr>
          <p:cNvPr id="13" name="椭圆 12"/>
          <p:cNvSpPr/>
          <p:nvPr/>
        </p:nvSpPr>
        <p:spPr>
          <a:xfrm>
            <a:off x="1111885" y="2509520"/>
            <a:ext cx="2513965" cy="2703195"/>
          </a:xfrm>
          <a:prstGeom prst="ellipse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91450" tIns="45726" rIns="91450" bIns="45726"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UnifyNFT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740386" y="1797235"/>
            <a:ext cx="712329" cy="712308"/>
          </a:xfrm>
          <a:prstGeom prst="ellipse">
            <a:avLst/>
          </a:prstGeom>
          <a:solidFill>
            <a:srgbClr val="404040"/>
          </a:solidFill>
          <a:ln w="571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91450" tIns="45726" rIns="91450" bIns="45726"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rPr>
              <a:t>1</a:t>
            </a:r>
          </a:p>
        </p:txBody>
      </p:sp>
      <p:sp>
        <p:nvSpPr>
          <p:cNvPr id="15" name="椭圆 14"/>
          <p:cNvSpPr/>
          <p:nvPr/>
        </p:nvSpPr>
        <p:spPr>
          <a:xfrm>
            <a:off x="5740386" y="5047208"/>
            <a:ext cx="712329" cy="712308"/>
          </a:xfrm>
          <a:prstGeom prst="ellipse">
            <a:avLst/>
          </a:prstGeom>
          <a:solidFill>
            <a:srgbClr val="404040"/>
          </a:solidFill>
          <a:ln w="571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91450" tIns="45726" rIns="91450" bIns="45726" rtlCol="0" anchor="ctr"/>
          <a:lstStyle/>
          <a:p>
            <a:pPr marL="0" marR="0" lvl="0" indent="0" algn="ctr" defTabSz="1219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2180" y="2773045"/>
            <a:ext cx="2722245" cy="2011045"/>
          </a:xfrm>
          <a:prstGeom prst="rect">
            <a:avLst/>
          </a:prstGeom>
          <a:noFill/>
        </p:spPr>
        <p:txBody>
          <a:bodyPr wrap="square" lIns="91450" tIns="45726" rIns="91450" bIns="45726" rtlCol="0">
            <a:spAutoFit/>
          </a:bodyPr>
          <a:lstStyle/>
          <a:p>
            <a:pPr marL="0" marR="0" lvl="0" indent="0" algn="ctr" defTabSz="1219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Bold" panose="02020503050405090304" charset="0"/>
                <a:cs typeface="Times New Roman Bold" panose="02020503050405090304" charset="0"/>
              </a:rPr>
              <a:t>One platform,</a:t>
            </a:r>
          </a:p>
          <a:p>
            <a:pPr marL="0" marR="0" lvl="0" indent="0" algn="ctr" defTabSz="1219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Bold" panose="02020503050405090304" charset="0"/>
                <a:cs typeface="Times New Roman Bold" panose="02020503050405090304" charset="0"/>
              </a:rPr>
              <a:t>two lending </a:t>
            </a:r>
          </a:p>
          <a:p>
            <a:pPr marL="0" marR="0" lvl="0" indent="0" algn="ctr" defTabSz="1219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 Bold" panose="02020503050405090304" charset="0"/>
                <a:cs typeface="Times New Roman Bold" panose="02020503050405090304" charset="0"/>
              </a:rPr>
              <a:t>worlds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02120" y="1704975"/>
            <a:ext cx="4467225" cy="891540"/>
          </a:xfrm>
          <a:prstGeom prst="rect">
            <a:avLst/>
          </a:prstGeom>
          <a:noFill/>
        </p:spPr>
        <p:txBody>
          <a:bodyPr wrap="square" lIns="91450" tIns="45726" rIns="91450" bIns="45726" rtlCol="0">
            <a:spAutoFit/>
          </a:bodyPr>
          <a:lstStyle/>
          <a:p>
            <a:pPr marL="0" marR="0" lvl="0" indent="0" defTabSz="1219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Bold" panose="02020503050405090304" charset="0"/>
                <a:cs typeface="Times New Roman Bold" panose="02020503050405090304" charset="0"/>
              </a:rPr>
              <a:t>Interoperability</a:t>
            </a:r>
          </a:p>
          <a:p>
            <a:pPr marL="0" marR="0" lvl="0" indent="0" defTabSz="1219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Regular" panose="02020503050405090304" charset="0"/>
                <a:cs typeface="Times New Roman Regular" panose="02020503050405090304" charset="0"/>
              </a:rPr>
              <a:t>Multi-chain &amp; token standard support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70115" y="3258185"/>
            <a:ext cx="4615180" cy="891540"/>
          </a:xfrm>
          <a:prstGeom prst="rect">
            <a:avLst/>
          </a:prstGeom>
          <a:noFill/>
        </p:spPr>
        <p:txBody>
          <a:bodyPr wrap="square" lIns="91450" tIns="45726" rIns="91450" bIns="45726" rtlCol="0">
            <a:spAutoFit/>
          </a:bodyPr>
          <a:lstStyle/>
          <a:p>
            <a:pPr marL="0" marR="0" lvl="0" indent="0" defTabSz="1219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Bold" panose="02020503050405090304" charset="0"/>
                <a:cs typeface="Times New Roman Bold" panose="02020503050405090304" charset="0"/>
              </a:rPr>
              <a:t>Security</a:t>
            </a:r>
          </a:p>
          <a:p>
            <a:pPr marL="0" marR="0" lvl="0" indent="0" defTabSz="1219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Regular" panose="02020503050405090304" charset="0"/>
                <a:cs typeface="Times New Roman Regular" panose="02020503050405090304" charset="0"/>
              </a:rPr>
              <a:t>Audited smart contracts, role-based access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09105" y="4899660"/>
            <a:ext cx="4614545" cy="891540"/>
          </a:xfrm>
          <a:prstGeom prst="rect">
            <a:avLst/>
          </a:prstGeom>
          <a:noFill/>
        </p:spPr>
        <p:txBody>
          <a:bodyPr wrap="square" lIns="91450" tIns="45726" rIns="91450" bIns="45726" rtlCol="0">
            <a:spAutoFit/>
          </a:bodyPr>
          <a:lstStyle/>
          <a:p>
            <a:pPr marL="0" marR="0" lvl="0" indent="0" defTabSz="1219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Bold" panose="02020503050405090304" charset="0"/>
                <a:cs typeface="Times New Roman Bold" panose="02020503050405090304" charset="0"/>
              </a:rPr>
              <a:t>Scalability</a:t>
            </a:r>
          </a:p>
          <a:p>
            <a:pPr marL="0" marR="0" lvl="0" indent="0" defTabSz="12192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 Regular" panose="02020503050405090304" charset="0"/>
                <a:cs typeface="Times New Roman Regular" panose="02020503050405090304" charset="0"/>
              </a:rPr>
              <a:t>Open APIs and SDKs for dev &amp; partners</a:t>
            </a:r>
          </a:p>
        </p:txBody>
      </p:sp>
      <p:sp>
        <p:nvSpPr>
          <p:cNvPr id="20" name="文本框 48"/>
          <p:cNvSpPr txBox="1"/>
          <p:nvPr/>
        </p:nvSpPr>
        <p:spPr>
          <a:xfrm>
            <a:off x="1111885" y="91440"/>
            <a:ext cx="10158095" cy="661670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latin typeface="Times New Roman" panose="02020603050405020304" pitchFamily="18" charset="0"/>
                <a:ea typeface="Annai MN" panose="00000500000000000000" pitchFamily="2" charset="0"/>
                <a:cs typeface="Times New Roman" panose="02020603050405020304" pitchFamily="18" charset="0"/>
                <a:sym typeface="+mn-lt"/>
              </a:rPr>
              <a:t>Tech Principles Behind the Platform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/>
        </p:nvSpPr>
        <p:spPr>
          <a:xfrm rot="2591120">
            <a:off x="7563433" y="3914915"/>
            <a:ext cx="983334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: 圆角 6"/>
          <p:cNvSpPr/>
          <p:nvPr/>
        </p:nvSpPr>
        <p:spPr>
          <a:xfrm rot="2591120">
            <a:off x="3958246" y="2482138"/>
            <a:ext cx="983334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: 圆角 7"/>
          <p:cNvSpPr/>
          <p:nvPr/>
        </p:nvSpPr>
        <p:spPr>
          <a:xfrm rot="2591120">
            <a:off x="2454708" y="2915422"/>
            <a:ext cx="6264761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: 圆角 8"/>
          <p:cNvSpPr/>
          <p:nvPr/>
        </p:nvSpPr>
        <p:spPr>
          <a:xfrm rot="2591120">
            <a:off x="3544992" y="3269548"/>
            <a:ext cx="6192299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6074347" y="2271411"/>
            <a:ext cx="1988699" cy="19886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57569" y="998623"/>
            <a:ext cx="179914" cy="179914"/>
          </a:xfrm>
          <a:prstGeom prst="ellipse">
            <a:avLst/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 rot="2700000">
            <a:off x="4729083" y="1606192"/>
            <a:ext cx="2734733" cy="2734731"/>
          </a:xfrm>
          <a:prstGeom prst="rect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-345003" y="4061748"/>
            <a:ext cx="1388279" cy="1388279"/>
          </a:xfrm>
          <a:prstGeom prst="rect">
            <a:avLst/>
          </a:prstGeom>
          <a:solidFill>
            <a:srgbClr val="FFD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rot="2700000">
            <a:off x="-507263" y="4061749"/>
            <a:ext cx="1388279" cy="1388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10575792" y="288189"/>
            <a:ext cx="1769890" cy="1215509"/>
          </a:xfrm>
          <a:prstGeom prst="triangle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10728192" y="440589"/>
            <a:ext cx="1769890" cy="12155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/>
          <p:cNvSpPr/>
          <p:nvPr/>
        </p:nvSpPr>
        <p:spPr>
          <a:xfrm rot="10800000">
            <a:off x="2197966" y="-827075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 rot="10800000">
            <a:off x="2407627" y="-887994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7975445" y="6383016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等腰三角形 19"/>
          <p:cNvSpPr/>
          <p:nvPr/>
        </p:nvSpPr>
        <p:spPr>
          <a:xfrm>
            <a:off x="8185106" y="6322097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84685" y="1746675"/>
            <a:ext cx="2022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cs typeface="+mn-ea"/>
                <a:sym typeface="+mn-lt"/>
              </a:rPr>
              <a:t>4.1</a:t>
            </a:r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819404" y="2648145"/>
            <a:ext cx="4553190" cy="116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/>
              <a:t>Distributed Innovation concepts 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 rot="2700000">
            <a:off x="4603224" y="3474639"/>
            <a:ext cx="1356526" cy="13565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4191000" y="2426335"/>
            <a:ext cx="3754755" cy="2767965"/>
          </a:xfrm>
          <a:prstGeom prst="triangl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六边形 16"/>
          <p:cNvSpPr/>
          <p:nvPr/>
        </p:nvSpPr>
        <p:spPr>
          <a:xfrm>
            <a:off x="5468057" y="5906030"/>
            <a:ext cx="913704" cy="105023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500" kern="1200" dirty="0">
              <a:cs typeface="+mn-ea"/>
              <a:sym typeface="+mn-lt"/>
            </a:endParaRPr>
          </a:p>
        </p:txBody>
      </p:sp>
      <p:sp>
        <p:nvSpPr>
          <p:cNvPr id="21" name="六边形 14"/>
          <p:cNvSpPr/>
          <p:nvPr/>
        </p:nvSpPr>
        <p:spPr>
          <a:xfrm>
            <a:off x="5026517" y="4716034"/>
            <a:ext cx="666394" cy="76597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 dirty="0">
              <a:cs typeface="+mn-ea"/>
              <a:sym typeface="+mn-lt"/>
            </a:endParaRPr>
          </a:p>
        </p:txBody>
      </p:sp>
      <p:sp>
        <p:nvSpPr>
          <p:cNvPr id="17" name="六边形 18"/>
          <p:cNvSpPr/>
          <p:nvPr/>
        </p:nvSpPr>
        <p:spPr>
          <a:xfrm>
            <a:off x="6901665" y="5906030"/>
            <a:ext cx="913704" cy="105023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 dirty="0"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48050" y="802005"/>
            <a:ext cx="5007610" cy="13512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 Bold" panose="02020503050405090304" charset="0"/>
                <a:cs typeface="Times New Roman Bold" panose="02020503050405090304" charset="0"/>
                <a:sym typeface="+mn-lt"/>
              </a:rPr>
              <a:t>    Open Innovation – </a:t>
            </a:r>
            <a:r>
              <a:rPr lang="en-US" altLang="zh-CN" sz="2000" b="1" dirty="0">
                <a:effectLst/>
                <a:latin typeface="Times New Roman Bold" panose="02020503050405090304" charset="0"/>
                <a:cs typeface="Times New Roman Bold" panose="02020503050405090304" charset="0"/>
              </a:rPr>
              <a:t>Outside-in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  <a:latin typeface="Times New Roman Bold" panose="02020503050405090304" charset="0"/>
              <a:cs typeface="Times New Roman Bold" panose="02020503050405090304" charset="0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Using the protocol that was using by most user. Do not make customer learn new thing, easier acceptance.</a:t>
            </a:r>
          </a:p>
        </p:txBody>
      </p:sp>
      <p:sp>
        <p:nvSpPr>
          <p:cNvPr id="42" name="矩形 41"/>
          <p:cNvSpPr/>
          <p:nvPr/>
        </p:nvSpPr>
        <p:spPr>
          <a:xfrm>
            <a:off x="370205" y="4982845"/>
            <a:ext cx="4284980" cy="13512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 Bold" panose="02020503050405090304" charset="0"/>
                <a:cs typeface="Times New Roman Bold" panose="02020503050405090304" charset="0"/>
                <a:sym typeface="+mn-lt"/>
              </a:rPr>
              <a:t>    Web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Allowing both individual and cooperative company freely using APIs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Times New Roman Regular" panose="02020503050405090304" charset="0"/>
              <a:cs typeface="Times New Roman Regular" panose="02020503050405090304" charset="0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455514" y="4928011"/>
            <a:ext cx="3593462" cy="132343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    Platform Ecosystem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We play platform owners role.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 </a:t>
            </a:r>
            <a:r>
              <a:rPr lang="en-US" altLang="zh-CN" sz="1800" b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Intermediary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等线" panose="02010600030101010101" pitchFamily="2" charset="-122"/>
                <a:cs typeface="Times New Roman" panose="02020603050405020304" pitchFamily="18" charset="0"/>
                <a:sym typeface="+mn-lt"/>
              </a:rPr>
              <a:t>Crowd Lending</a:t>
            </a:r>
            <a:endParaRPr lang="en-US" altLang="zh-CN" sz="2000" b="1" dirty="0">
              <a:solidFill>
                <a:schemeClr val="bg2">
                  <a:lumMod val="25000"/>
                </a:schemeClr>
              </a:solidFill>
              <a:latin typeface="Times New Roman Regular" panose="02020503050405090304" charset="0"/>
              <a:cs typeface="Times New Roman Regular" panose="02020503050405090304" charset="0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313904" y="3795640"/>
            <a:ext cx="3507966" cy="920750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Distributed </a:t>
            </a:r>
          </a:p>
          <a:p>
            <a:pPr algn="ctr">
              <a:lnSpc>
                <a:spcPct val="130000"/>
              </a:lnSpc>
            </a:pP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Innovation concepts </a:t>
            </a:r>
            <a:endParaRPr lang="en-US" altLang="zh-CN" sz="2000" dirty="0">
              <a:latin typeface="Times New Roman Regular" panose="02020503050405090304" charset="0"/>
              <a:cs typeface="Times New Roman Regular" panose="02020503050405090304" charset="0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/>
        </p:nvSpPr>
        <p:spPr>
          <a:xfrm rot="2591120">
            <a:off x="7563433" y="3914915"/>
            <a:ext cx="983334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: 圆角 6"/>
          <p:cNvSpPr/>
          <p:nvPr/>
        </p:nvSpPr>
        <p:spPr>
          <a:xfrm rot="2591120">
            <a:off x="3958246" y="2482138"/>
            <a:ext cx="983334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: 圆角 7"/>
          <p:cNvSpPr/>
          <p:nvPr/>
        </p:nvSpPr>
        <p:spPr>
          <a:xfrm rot="2591120">
            <a:off x="2454708" y="2915422"/>
            <a:ext cx="6264761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: 圆角 8"/>
          <p:cNvSpPr/>
          <p:nvPr/>
        </p:nvSpPr>
        <p:spPr>
          <a:xfrm rot="2591120">
            <a:off x="3544992" y="3269548"/>
            <a:ext cx="6192299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6074347" y="2271411"/>
            <a:ext cx="1988699" cy="19886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57569" y="998623"/>
            <a:ext cx="179914" cy="179914"/>
          </a:xfrm>
          <a:prstGeom prst="ellipse">
            <a:avLst/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 rot="2700000">
            <a:off x="4729083" y="1606192"/>
            <a:ext cx="2734733" cy="2734731"/>
          </a:xfrm>
          <a:prstGeom prst="rect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-345003" y="4061748"/>
            <a:ext cx="1388279" cy="1388279"/>
          </a:xfrm>
          <a:prstGeom prst="rect">
            <a:avLst/>
          </a:prstGeom>
          <a:solidFill>
            <a:srgbClr val="FFD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rot="2700000">
            <a:off x="-507263" y="4061749"/>
            <a:ext cx="1388279" cy="1388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10575792" y="288189"/>
            <a:ext cx="1769890" cy="1215509"/>
          </a:xfrm>
          <a:prstGeom prst="triangle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10728192" y="440589"/>
            <a:ext cx="1769890" cy="12155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/>
          <p:cNvSpPr/>
          <p:nvPr/>
        </p:nvSpPr>
        <p:spPr>
          <a:xfrm rot="10800000">
            <a:off x="2197966" y="-827075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 rot="10800000">
            <a:off x="2407627" y="-887994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7975445" y="6383016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等腰三角形 19"/>
          <p:cNvSpPr/>
          <p:nvPr/>
        </p:nvSpPr>
        <p:spPr>
          <a:xfrm>
            <a:off x="8185106" y="6322097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84685" y="1746675"/>
            <a:ext cx="2022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cs typeface="+mn-ea"/>
                <a:sym typeface="+mn-lt"/>
              </a:rPr>
              <a:t>4.2</a:t>
            </a:r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37483" y="2638008"/>
            <a:ext cx="3505556" cy="1725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/>
              <a:t>Dominant category / Dominant designs 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 rot="2700000">
            <a:off x="4603224" y="3474639"/>
            <a:ext cx="1356526" cy="13565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25" y="0"/>
            <a:ext cx="9316750" cy="521090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437625" y="5391510"/>
            <a:ext cx="784860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Before the Dominant Design 1 phase, so have chance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 Regular" panose="02020503050405090304" charset="0"/>
                <a:cs typeface="Times New Roman Regular" panose="02020503050405090304" charset="0"/>
              </a:rPr>
              <a:t>Open architecture 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for NFT Protocols, such as ERC-721 and</a:t>
            </a:r>
            <a:r>
              <a:rPr lang="zh-CN" altLang="en-US" sz="2000" dirty="0">
                <a:latin typeface="Times New Roman Regular" panose="02020503050405090304" charset="0"/>
                <a:cs typeface="Times New Roman Regular" panose="02020503050405090304" charset="0"/>
              </a:rPr>
              <a:t> </a:t>
            </a: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ERC-1155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 Regular" panose="02020503050405090304" charset="0"/>
                <a:cs typeface="Times New Roman Regular" panose="02020503050405090304" charset="0"/>
              </a:rPr>
              <a:t>Better customer user experiences.</a:t>
            </a:r>
            <a:endParaRPr lang="zh-CN" altLang="en-US" sz="2000" dirty="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4011C-CF16-E198-0CA3-F02944B0533D}"/>
              </a:ext>
            </a:extLst>
          </p:cNvPr>
          <p:cNvSpPr txBox="1"/>
          <p:nvPr/>
        </p:nvSpPr>
        <p:spPr>
          <a:xfrm>
            <a:off x="8775221" y="3598017"/>
            <a:ext cx="1380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(Ullah, 2025)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/>
        </p:nvSpPr>
        <p:spPr>
          <a:xfrm rot="2591120">
            <a:off x="7563433" y="3914915"/>
            <a:ext cx="983334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: 圆角 6"/>
          <p:cNvSpPr/>
          <p:nvPr/>
        </p:nvSpPr>
        <p:spPr>
          <a:xfrm rot="2591120">
            <a:off x="3958246" y="2482138"/>
            <a:ext cx="983334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: 圆角 7"/>
          <p:cNvSpPr/>
          <p:nvPr/>
        </p:nvSpPr>
        <p:spPr>
          <a:xfrm rot="2591120">
            <a:off x="2454708" y="2915422"/>
            <a:ext cx="6264761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: 圆角 8"/>
          <p:cNvSpPr/>
          <p:nvPr/>
        </p:nvSpPr>
        <p:spPr>
          <a:xfrm rot="2591120">
            <a:off x="3544992" y="3269548"/>
            <a:ext cx="6192299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6074347" y="2271411"/>
            <a:ext cx="1988699" cy="19886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57569" y="998623"/>
            <a:ext cx="179914" cy="179914"/>
          </a:xfrm>
          <a:prstGeom prst="ellipse">
            <a:avLst/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 rot="2700000">
            <a:off x="4729083" y="1606192"/>
            <a:ext cx="2734733" cy="2734731"/>
          </a:xfrm>
          <a:prstGeom prst="rect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-345003" y="4061748"/>
            <a:ext cx="1388279" cy="1388279"/>
          </a:xfrm>
          <a:prstGeom prst="rect">
            <a:avLst/>
          </a:prstGeom>
          <a:solidFill>
            <a:srgbClr val="FFD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rot="2700000">
            <a:off x="-507263" y="4061749"/>
            <a:ext cx="1388279" cy="1388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10575792" y="288189"/>
            <a:ext cx="1769890" cy="1215509"/>
          </a:xfrm>
          <a:prstGeom prst="triangle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10728192" y="440589"/>
            <a:ext cx="1769890" cy="12155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/>
          <p:cNvSpPr/>
          <p:nvPr/>
        </p:nvSpPr>
        <p:spPr>
          <a:xfrm rot="10800000">
            <a:off x="2197966" y="-827075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 rot="10800000">
            <a:off x="2407627" y="-887994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7975445" y="6383016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等腰三角形 19"/>
          <p:cNvSpPr/>
          <p:nvPr/>
        </p:nvSpPr>
        <p:spPr>
          <a:xfrm>
            <a:off x="8185106" y="6322097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84685" y="1746675"/>
            <a:ext cx="2022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cs typeface="+mn-ea"/>
                <a:sym typeface="+mn-lt"/>
              </a:rPr>
              <a:t>4.3</a:t>
            </a:r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32170" y="2652629"/>
            <a:ext cx="3505556" cy="116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/>
              <a:t>Disruptive Innovation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 rot="2700000">
            <a:off x="4603224" y="3474639"/>
            <a:ext cx="1356526" cy="13565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30" y="127635"/>
            <a:ext cx="9206865" cy="5153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6544" y="5253487"/>
            <a:ext cx="7363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New Market Disruption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needs that were</a:t>
            </a:r>
            <a:r>
              <a:rPr lang="en-US" altLang="zh-CN" dirty="0">
                <a:effectLst/>
              </a:rPr>
              <a:t> not being addressed </a:t>
            </a:r>
            <a:r>
              <a:rPr lang="en-US" altLang="zh-CN" dirty="0"/>
              <a:t>by existing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Both individual and company can become loan lender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6C4FD2-7364-F0BA-B629-F5FBFA8C2671}"/>
              </a:ext>
            </a:extLst>
          </p:cNvPr>
          <p:cNvSpPr txBox="1"/>
          <p:nvPr/>
        </p:nvSpPr>
        <p:spPr>
          <a:xfrm>
            <a:off x="8255480" y="475444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(Ullah, 2025)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/>
        </p:nvSpPr>
        <p:spPr>
          <a:xfrm rot="2591120">
            <a:off x="7563433" y="3914915"/>
            <a:ext cx="983334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: 圆角 6"/>
          <p:cNvSpPr/>
          <p:nvPr/>
        </p:nvSpPr>
        <p:spPr>
          <a:xfrm rot="2591120">
            <a:off x="3958246" y="2482138"/>
            <a:ext cx="983334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: 圆角 7"/>
          <p:cNvSpPr/>
          <p:nvPr/>
        </p:nvSpPr>
        <p:spPr>
          <a:xfrm rot="2591120">
            <a:off x="2454708" y="2915422"/>
            <a:ext cx="6264761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: 圆角 8"/>
          <p:cNvSpPr/>
          <p:nvPr/>
        </p:nvSpPr>
        <p:spPr>
          <a:xfrm rot="2591120">
            <a:off x="3544992" y="3269548"/>
            <a:ext cx="6192299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6074347" y="2271411"/>
            <a:ext cx="1988699" cy="19886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57569" y="998623"/>
            <a:ext cx="179914" cy="179914"/>
          </a:xfrm>
          <a:prstGeom prst="ellipse">
            <a:avLst/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 rot="2700000">
            <a:off x="4729083" y="1606192"/>
            <a:ext cx="2734733" cy="2734731"/>
          </a:xfrm>
          <a:prstGeom prst="rect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-345003" y="4061748"/>
            <a:ext cx="1388279" cy="1388279"/>
          </a:xfrm>
          <a:prstGeom prst="rect">
            <a:avLst/>
          </a:prstGeom>
          <a:solidFill>
            <a:srgbClr val="FFD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rot="2700000">
            <a:off x="-507263" y="4061749"/>
            <a:ext cx="1388279" cy="1388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10575792" y="288189"/>
            <a:ext cx="1769890" cy="1215509"/>
          </a:xfrm>
          <a:prstGeom prst="triangle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10728192" y="440589"/>
            <a:ext cx="1769890" cy="12155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/>
          <p:cNvSpPr/>
          <p:nvPr/>
        </p:nvSpPr>
        <p:spPr>
          <a:xfrm rot="10800000">
            <a:off x="2197966" y="-827075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 rot="10800000">
            <a:off x="2407627" y="-887994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7975445" y="6383016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等腰三角形 19"/>
          <p:cNvSpPr/>
          <p:nvPr/>
        </p:nvSpPr>
        <p:spPr>
          <a:xfrm>
            <a:off x="8185106" y="6322097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84685" y="1746675"/>
            <a:ext cx="202262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cs typeface="+mn-ea"/>
                <a:sym typeface="+mn-lt"/>
              </a:rPr>
              <a:t>4.4</a:t>
            </a:r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32170" y="2652629"/>
            <a:ext cx="3505556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2800" dirty="0">
                <a:ea typeface="+mn-lt"/>
                <a:cs typeface="Calibri" panose="020F0502020204030204" pitchFamily="34" charset="0"/>
                <a:sym typeface="+mn-lt"/>
              </a:rPr>
              <a:t>Value-Chain</a:t>
            </a:r>
          </a:p>
        </p:txBody>
      </p:sp>
      <p:sp>
        <p:nvSpPr>
          <p:cNvPr id="3" name="矩形 2"/>
          <p:cNvSpPr/>
          <p:nvPr/>
        </p:nvSpPr>
        <p:spPr>
          <a:xfrm rot="2700000">
            <a:off x="4603224" y="3474639"/>
            <a:ext cx="1356526" cy="13565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>
            <p:custDataLst>
              <p:tags r:id="rId1"/>
            </p:custDataLst>
          </p:nvPr>
        </p:nvGrpSpPr>
        <p:grpSpPr>
          <a:xfrm>
            <a:off x="443262" y="1094102"/>
            <a:ext cx="11583638" cy="3147385"/>
            <a:chOff x="608362" y="1879597"/>
            <a:chExt cx="11583638" cy="3147385"/>
          </a:xfrm>
        </p:grpSpPr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608362" y="4610138"/>
              <a:ext cx="3143250" cy="416844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 Regular" panose="02020503050405090304" charset="0"/>
                  <a:cs typeface="Times New Roman Regular" panose="02020503050405090304" charset="0"/>
                  <a:sym typeface="+mn-lt"/>
                </a:rPr>
                <a:t>NFT Creation &amp; Listing</a:t>
              </a:r>
            </a:p>
          </p:txBody>
        </p:sp>
        <p:sp>
          <p:nvSpPr>
            <p:cNvPr id="11" name="矩形 10"/>
            <p:cNvSpPr/>
            <p:nvPr>
              <p:custDataLst>
                <p:tags r:id="rId7"/>
              </p:custDataLst>
            </p:nvPr>
          </p:nvSpPr>
          <p:spPr>
            <a:xfrm>
              <a:off x="3421825" y="3699957"/>
              <a:ext cx="3143250" cy="41684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 Regular" panose="02020503050405090304" charset="0"/>
                  <a:cs typeface="Times New Roman Regular" panose="02020503050405090304" charset="0"/>
                  <a:sym typeface="+mn-lt"/>
                </a:rPr>
                <a:t>Collateral Verification</a:t>
              </a:r>
            </a:p>
          </p:txBody>
        </p:sp>
        <p:sp>
          <p:nvSpPr>
            <p:cNvPr id="12" name="矩形 11"/>
            <p:cNvSpPr/>
            <p:nvPr>
              <p:custDataLst>
                <p:tags r:id="rId8"/>
              </p:custDataLst>
            </p:nvPr>
          </p:nvSpPr>
          <p:spPr>
            <a:xfrm>
              <a:off x="6235288" y="2789777"/>
              <a:ext cx="3143250" cy="41684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 Regular" panose="02020503050405090304" charset="0"/>
                  <a:cs typeface="Times New Roman Regular" panose="02020503050405090304" charset="0"/>
                  <a:sym typeface="+mn-lt"/>
                </a:rPr>
                <a:t>Match &amp; Escrow</a:t>
              </a:r>
            </a:p>
          </p:txBody>
        </p:sp>
        <p:sp>
          <p:nvSpPr>
            <p:cNvPr id="13" name="矩形 12"/>
            <p:cNvSpPr/>
            <p:nvPr>
              <p:custDataLst>
                <p:tags r:id="rId9"/>
              </p:custDataLst>
            </p:nvPr>
          </p:nvSpPr>
          <p:spPr>
            <a:xfrm>
              <a:off x="9048750" y="1879597"/>
              <a:ext cx="3143250" cy="41684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Times New Roman Regular" panose="02020503050405090304" charset="0"/>
                  <a:cs typeface="Times New Roman Regular" panose="02020503050405090304" charset="0"/>
                  <a:sym typeface="+mn-lt"/>
                </a:rPr>
                <a:t>Capital </a:t>
              </a:r>
            </a:p>
          </p:txBody>
        </p:sp>
      </p:grp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909351" y="4315639"/>
            <a:ext cx="3187297" cy="58229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Creators, Marketplaces</a:t>
            </a: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3585845" y="3331210"/>
            <a:ext cx="2947670" cy="104394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Ownership proof, 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Floor-price oracle</a:t>
            </a:r>
          </a:p>
        </p:txBody>
      </p:sp>
      <p:sp>
        <p:nvSpPr>
          <p:cNvPr id="16" name="矩形 15"/>
          <p:cNvSpPr/>
          <p:nvPr>
            <p:custDataLst>
              <p:tags r:id="rId4"/>
            </p:custDataLst>
          </p:nvPr>
        </p:nvSpPr>
        <p:spPr>
          <a:xfrm>
            <a:off x="6610763" y="2421126"/>
            <a:ext cx="2602675" cy="104394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P2P / Regulated loans, Smart-contract vault</a:t>
            </a:r>
          </a:p>
        </p:txBody>
      </p:sp>
      <p:sp>
        <p:nvSpPr>
          <p:cNvPr id="17" name="矩形 16"/>
          <p:cNvSpPr/>
          <p:nvPr>
            <p:custDataLst>
              <p:tags r:id="rId5"/>
            </p:custDataLst>
          </p:nvPr>
        </p:nvSpPr>
        <p:spPr>
          <a:xfrm>
            <a:off x="9424226" y="1510946"/>
            <a:ext cx="2391887" cy="104394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Times New Roman Regular" panose="02020503050405090304" charset="0"/>
                <a:cs typeface="Times New Roman Regular" panose="02020503050405090304" charset="0"/>
                <a:sym typeface="+mn-lt"/>
              </a:rPr>
              <a:t>Lenders/ Funds, Loan-NFT trading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/>
        </p:nvSpPr>
        <p:spPr>
          <a:xfrm rot="2591120">
            <a:off x="7563433" y="3914915"/>
            <a:ext cx="983334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: 圆角 6"/>
          <p:cNvSpPr/>
          <p:nvPr/>
        </p:nvSpPr>
        <p:spPr>
          <a:xfrm rot="2591120">
            <a:off x="3958246" y="2482138"/>
            <a:ext cx="983334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: 圆角 7"/>
          <p:cNvSpPr/>
          <p:nvPr/>
        </p:nvSpPr>
        <p:spPr>
          <a:xfrm rot="2591120">
            <a:off x="2454708" y="2915422"/>
            <a:ext cx="6264761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: 圆角 8"/>
          <p:cNvSpPr/>
          <p:nvPr/>
        </p:nvSpPr>
        <p:spPr>
          <a:xfrm rot="2591120">
            <a:off x="3544992" y="3269548"/>
            <a:ext cx="6192299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6074347" y="2271411"/>
            <a:ext cx="1988699" cy="19886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57569" y="998623"/>
            <a:ext cx="179914" cy="179914"/>
          </a:xfrm>
          <a:prstGeom prst="ellipse">
            <a:avLst/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 rot="2700000">
            <a:off x="4729083" y="1606192"/>
            <a:ext cx="2734733" cy="2734731"/>
          </a:xfrm>
          <a:prstGeom prst="rect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-345003" y="4061748"/>
            <a:ext cx="1388279" cy="1388279"/>
          </a:xfrm>
          <a:prstGeom prst="rect">
            <a:avLst/>
          </a:prstGeom>
          <a:solidFill>
            <a:srgbClr val="FFD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rot="2700000">
            <a:off x="-507263" y="4061749"/>
            <a:ext cx="1388279" cy="1388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10575792" y="288189"/>
            <a:ext cx="1769890" cy="1215509"/>
          </a:xfrm>
          <a:prstGeom prst="triangle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10728192" y="440589"/>
            <a:ext cx="1769890" cy="12155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/>
          <p:cNvSpPr/>
          <p:nvPr/>
        </p:nvSpPr>
        <p:spPr>
          <a:xfrm rot="10800000">
            <a:off x="2197966" y="-827075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 rot="10800000">
            <a:off x="2407627" y="-887994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7975445" y="6383016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等腰三角形 19"/>
          <p:cNvSpPr/>
          <p:nvPr/>
        </p:nvSpPr>
        <p:spPr>
          <a:xfrm>
            <a:off x="8185106" y="6322097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84685" y="1746675"/>
            <a:ext cx="202262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cs typeface="+mn-ea"/>
                <a:sym typeface="+mn-lt"/>
              </a:rPr>
              <a:t>4.5</a:t>
            </a:r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32170" y="2652629"/>
            <a:ext cx="3505556" cy="121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ea typeface="+mn-lt"/>
                <a:cs typeface="Calibri" panose="020F0502020204030204" pitchFamily="34" charset="0"/>
                <a:sym typeface="+mn-lt"/>
              </a:rPr>
              <a:t>Business Model Canvas</a:t>
            </a:r>
          </a:p>
        </p:txBody>
      </p:sp>
      <p:sp>
        <p:nvSpPr>
          <p:cNvPr id="3" name="矩形 2"/>
          <p:cNvSpPr/>
          <p:nvPr/>
        </p:nvSpPr>
        <p:spPr>
          <a:xfrm rot="2700000">
            <a:off x="4603224" y="3474639"/>
            <a:ext cx="1356526" cy="13565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/>
          <p:cNvSpPr/>
          <p:nvPr/>
        </p:nvSpPr>
        <p:spPr>
          <a:xfrm rot="2591120">
            <a:off x="1625091" y="1924275"/>
            <a:ext cx="783956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矩形: 圆角 17"/>
          <p:cNvSpPr/>
          <p:nvPr/>
        </p:nvSpPr>
        <p:spPr>
          <a:xfrm rot="2591120">
            <a:off x="394494" y="2554075"/>
            <a:ext cx="5837870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矩形: 圆角 16"/>
          <p:cNvSpPr/>
          <p:nvPr/>
        </p:nvSpPr>
        <p:spPr>
          <a:xfrm rot="2591120">
            <a:off x="1320439" y="2802380"/>
            <a:ext cx="5837870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930847" y="683562"/>
            <a:ext cx="143435" cy="143435"/>
          </a:xfrm>
          <a:prstGeom prst="ellipse">
            <a:avLst/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矩形: 圆角 21"/>
          <p:cNvSpPr/>
          <p:nvPr/>
        </p:nvSpPr>
        <p:spPr>
          <a:xfrm rot="2591120">
            <a:off x="6516990" y="5269636"/>
            <a:ext cx="5837870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矩形: 圆角 22"/>
          <p:cNvSpPr/>
          <p:nvPr/>
        </p:nvSpPr>
        <p:spPr>
          <a:xfrm rot="2591120">
            <a:off x="6245385" y="5527938"/>
            <a:ext cx="5837870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062163" y="1166813"/>
            <a:ext cx="8203477" cy="4645057"/>
            <a:chOff x="2062163" y="1166813"/>
            <a:chExt cx="8203477" cy="4645057"/>
          </a:xfrm>
        </p:grpSpPr>
        <p:sp>
          <p:nvSpPr>
            <p:cNvPr id="13" name="矩形 12"/>
            <p:cNvSpPr/>
            <p:nvPr/>
          </p:nvSpPr>
          <p:spPr>
            <a:xfrm>
              <a:off x="2062163" y="1166813"/>
              <a:ext cx="8067675" cy="452437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197966" y="1287495"/>
              <a:ext cx="8067674" cy="4524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 rot="2700000">
            <a:off x="-345003" y="4061748"/>
            <a:ext cx="1388279" cy="1388279"/>
          </a:xfrm>
          <a:prstGeom prst="rect">
            <a:avLst/>
          </a:prstGeom>
          <a:solidFill>
            <a:srgbClr val="FFD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 rot="2700000">
            <a:off x="-507263" y="4061749"/>
            <a:ext cx="1388279" cy="1388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10575792" y="288189"/>
            <a:ext cx="1769890" cy="1215509"/>
          </a:xfrm>
          <a:prstGeom prst="triangle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9" name="等腰三角形 48"/>
          <p:cNvSpPr/>
          <p:nvPr/>
        </p:nvSpPr>
        <p:spPr>
          <a:xfrm>
            <a:off x="10728192" y="440589"/>
            <a:ext cx="1769890" cy="12155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0" name="等腰三角形 49"/>
          <p:cNvSpPr/>
          <p:nvPr/>
        </p:nvSpPr>
        <p:spPr>
          <a:xfrm rot="10800000">
            <a:off x="2197966" y="-827075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1" name="等腰三角形 50"/>
          <p:cNvSpPr/>
          <p:nvPr/>
        </p:nvSpPr>
        <p:spPr>
          <a:xfrm rot="10800000">
            <a:off x="2407627" y="-887994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2" name="等腰三角形 51"/>
          <p:cNvSpPr/>
          <p:nvPr/>
        </p:nvSpPr>
        <p:spPr>
          <a:xfrm>
            <a:off x="7975445" y="6383016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3" name="等腰三角形 52"/>
          <p:cNvSpPr/>
          <p:nvPr/>
        </p:nvSpPr>
        <p:spPr>
          <a:xfrm>
            <a:off x="8185106" y="6322097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291715" y="2816225"/>
            <a:ext cx="28498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CON</a:t>
            </a:r>
          </a:p>
          <a:p>
            <a:pPr algn="ctr"/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	TENT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25929" y="2069243"/>
            <a:ext cx="2289067" cy="524567"/>
            <a:chOff x="5325929" y="2069243"/>
            <a:chExt cx="2289067" cy="524567"/>
          </a:xfrm>
        </p:grpSpPr>
        <p:sp>
          <p:nvSpPr>
            <p:cNvPr id="40" name="矩形 39"/>
            <p:cNvSpPr/>
            <p:nvPr/>
          </p:nvSpPr>
          <p:spPr>
            <a:xfrm rot="2700000">
              <a:off x="5362397" y="2201119"/>
              <a:ext cx="361754" cy="361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325929" y="2187260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01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926713" y="2069243"/>
              <a:ext cx="1688283" cy="5245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Background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326057" y="2731445"/>
            <a:ext cx="3585916" cy="524567"/>
            <a:chOff x="5326057" y="2731445"/>
            <a:chExt cx="3585916" cy="524567"/>
          </a:xfrm>
        </p:grpSpPr>
        <p:sp>
          <p:nvSpPr>
            <p:cNvPr id="54" name="矩形 53"/>
            <p:cNvSpPr/>
            <p:nvPr/>
          </p:nvSpPr>
          <p:spPr>
            <a:xfrm rot="2700000">
              <a:off x="5362397" y="2845976"/>
              <a:ext cx="361754" cy="361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326057" y="2849232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02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934876" y="2731445"/>
              <a:ext cx="2977097" cy="5245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Company Introduction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326057" y="3368185"/>
            <a:ext cx="3284705" cy="524567"/>
            <a:chOff x="5326057" y="3368185"/>
            <a:chExt cx="3284705" cy="524567"/>
          </a:xfrm>
        </p:grpSpPr>
        <p:sp>
          <p:nvSpPr>
            <p:cNvPr id="41" name="矩形 40"/>
            <p:cNvSpPr/>
            <p:nvPr/>
          </p:nvSpPr>
          <p:spPr>
            <a:xfrm rot="2700000">
              <a:off x="5362397" y="3490833"/>
              <a:ext cx="361754" cy="361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326057" y="3484795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03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945289" y="3368185"/>
              <a:ext cx="2665473" cy="5245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GB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Technology Product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26057" y="4034365"/>
            <a:ext cx="3347069" cy="524567"/>
            <a:chOff x="5326057" y="4034365"/>
            <a:chExt cx="3347069" cy="524567"/>
          </a:xfrm>
        </p:grpSpPr>
        <p:sp>
          <p:nvSpPr>
            <p:cNvPr id="55" name="矩形 54"/>
            <p:cNvSpPr/>
            <p:nvPr/>
          </p:nvSpPr>
          <p:spPr>
            <a:xfrm rot="2700000">
              <a:off x="5362397" y="4135689"/>
              <a:ext cx="361754" cy="3617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326057" y="4128534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04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934876" y="4034365"/>
              <a:ext cx="2738250" cy="5245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GB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Innovation Concepts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UnifyNFT_BMC_tableonl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885" y="302895"/>
            <a:ext cx="10289540" cy="6252210"/>
          </a:xfrm>
          <a:prstGeom prst="rect">
            <a:avLst/>
          </a:prstGeom>
        </p:spPr>
      </p:pic>
      <p:sp>
        <p:nvSpPr>
          <p:cNvPr id="20" name="文本框 48"/>
          <p:cNvSpPr txBox="1"/>
          <p:nvPr>
            <p:custDataLst>
              <p:tags r:id="rId1"/>
            </p:custDataLst>
          </p:nvPr>
        </p:nvSpPr>
        <p:spPr>
          <a:xfrm>
            <a:off x="1111885" y="369570"/>
            <a:ext cx="10158095" cy="661670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latin typeface="Times New Roman" panose="02020603050405020304" pitchFamily="18" charset="0"/>
                <a:ea typeface="Annai MN" panose="00000500000000000000" pitchFamily="2" charset="0"/>
                <a:cs typeface="Times New Roman" panose="02020603050405020304" pitchFamily="18" charset="0"/>
                <a:sym typeface="+mn-lt"/>
              </a:rPr>
              <a:t>UnifyNFT -  Business Model Canvas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/>
        </p:nvSpPr>
        <p:spPr>
          <a:xfrm rot="2591120">
            <a:off x="7563433" y="3914915"/>
            <a:ext cx="983334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: 圆角 6"/>
          <p:cNvSpPr/>
          <p:nvPr/>
        </p:nvSpPr>
        <p:spPr>
          <a:xfrm rot="2591120">
            <a:off x="3958246" y="2482138"/>
            <a:ext cx="983334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: 圆角 7"/>
          <p:cNvSpPr/>
          <p:nvPr/>
        </p:nvSpPr>
        <p:spPr>
          <a:xfrm rot="2591120">
            <a:off x="2454708" y="2915422"/>
            <a:ext cx="6264761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: 圆角 8"/>
          <p:cNvSpPr/>
          <p:nvPr/>
        </p:nvSpPr>
        <p:spPr>
          <a:xfrm rot="2591120">
            <a:off x="3544992" y="3269548"/>
            <a:ext cx="6192299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6074347" y="2271411"/>
            <a:ext cx="1988699" cy="19886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57569" y="998623"/>
            <a:ext cx="179914" cy="179914"/>
          </a:xfrm>
          <a:prstGeom prst="ellipse">
            <a:avLst/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 rot="2700000">
            <a:off x="4729083" y="1606192"/>
            <a:ext cx="2734733" cy="2734731"/>
          </a:xfrm>
          <a:prstGeom prst="rect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-345003" y="4061748"/>
            <a:ext cx="1388279" cy="1388279"/>
          </a:xfrm>
          <a:prstGeom prst="rect">
            <a:avLst/>
          </a:prstGeom>
          <a:solidFill>
            <a:srgbClr val="FFD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rot="2700000">
            <a:off x="-507263" y="4061749"/>
            <a:ext cx="1388279" cy="1388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10575792" y="288189"/>
            <a:ext cx="1769890" cy="1215509"/>
          </a:xfrm>
          <a:prstGeom prst="triangle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10728192" y="440589"/>
            <a:ext cx="1769890" cy="12155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/>
          <p:cNvSpPr/>
          <p:nvPr/>
        </p:nvSpPr>
        <p:spPr>
          <a:xfrm rot="10800000">
            <a:off x="2197966" y="-827075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 rot="10800000">
            <a:off x="2407627" y="-887994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7975445" y="6383016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等腰三角形 19"/>
          <p:cNvSpPr/>
          <p:nvPr/>
        </p:nvSpPr>
        <p:spPr>
          <a:xfrm>
            <a:off x="8185106" y="6322097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84685" y="1746675"/>
            <a:ext cx="2022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cs typeface="+mn-ea"/>
                <a:sym typeface="+mn-lt"/>
              </a:rPr>
              <a:t>05</a:t>
            </a:r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32170" y="2652629"/>
            <a:ext cx="3505556" cy="60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References</a:t>
            </a:r>
          </a:p>
        </p:txBody>
      </p:sp>
      <p:sp>
        <p:nvSpPr>
          <p:cNvPr id="3" name="矩形 2"/>
          <p:cNvSpPr/>
          <p:nvPr/>
        </p:nvSpPr>
        <p:spPr>
          <a:xfrm rot="2700000">
            <a:off x="4603224" y="3474639"/>
            <a:ext cx="1356526" cy="13565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185450" y="-42400"/>
            <a:ext cx="2879608" cy="625517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latin typeface="Times New Roman" panose="02020603050405020304" pitchFamily="18" charset="0"/>
                <a:ea typeface="Annai MN" panose="00000500000000000000" pitchFamily="2" charset="0"/>
                <a:cs typeface="Times New Roman" panose="02020603050405020304" pitchFamily="18" charset="0"/>
                <a:sym typeface="+mn-lt"/>
              </a:rPr>
              <a:t>References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65864" y="686063"/>
            <a:ext cx="1076999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[1] </a:t>
            </a:r>
            <a:r>
              <a:rPr lang="en-US" altLang="zh-CN" sz="2000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NFTfi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(n.d</a:t>
            </a:r>
            <a:r>
              <a:rPr lang="en-US" altLang="zh-CN" sz="20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).</a:t>
            </a:r>
            <a:r>
              <a:rPr lang="en-US" altLang="zh-CN" sz="20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NFTfi</a:t>
            </a:r>
            <a:r>
              <a:rPr lang="en-US" altLang="zh-CN" sz="20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 Peer-to-Peer NFT Lending Marketplace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2"/>
              </a:rPr>
              <a:t>https://nftfi.com/</a:t>
            </a:r>
            <a:endParaRPr lang="en-US" altLang="zh-CN" sz="20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[2] </a:t>
            </a:r>
            <a:r>
              <a:rPr lang="en-GB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Figure (</a:t>
            </a:r>
            <a:r>
              <a:rPr lang="en-US" altLang="en-GB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n,d</a:t>
            </a:r>
            <a:r>
              <a:rPr lang="en-GB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en-GB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GB" altLang="zh-CN" sz="2000" i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Fast approval &amp; funding</a:t>
            </a:r>
            <a:r>
              <a:rPr lang="en-GB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GB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3"/>
              </a:rPr>
              <a:t>https://figure.com </a:t>
            </a:r>
            <a:endParaRPr lang="en-GB" altLang="zh-CN" sz="20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[3] Figure (2023). </a:t>
            </a:r>
            <a:r>
              <a:rPr lang="en-US" altLang="zh-CN" sz="2000" i="1" dirty="0">
                <a:latin typeface="Times New Roman Italic" panose="02020503050405090304" charset="0"/>
                <a:ea typeface="等线" panose="02010600030101010101" pitchFamily="2" charset="-122"/>
                <a:cs typeface="Times New Roman Italic" panose="02020503050405090304" charset="0"/>
              </a:rPr>
              <a:t>Figure Connect Overview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4" action="ppaction://hlinkfile"/>
              </a:rPr>
              <a:t>https://www.figure.com/newsroom/figure-technology-solutions- announces-figure-connect/</a:t>
            </a:r>
            <a:endParaRPr lang="en-US" altLang="zh-CN" sz="20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[4] Ullah, I 2025, INFO5992 Understanding IT Innovations, lecture 1,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week 3:  Innovation Frameworks II: Disruptive Innovation &amp; Innovator’s Dilemma, lecture PowerPoint slides, viewed 20 May 2025, 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5"/>
              </a:rPr>
              <a:t>https://canvas.sydney.edu.au/courses/63147/modules/items/2668274</a:t>
            </a:r>
            <a:endParaRPr lang="en-US" altLang="zh-CN" sz="20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[5] Ullah, I 2025, INFO5992 Understanding IT Innovations, lecture 1, week 2:  Innovation Frameworks I - Dynamics of IT Innovation &amp; Dominant Design, lecture PowerPoint slides, viewed 20 May 2025, 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6"/>
              </a:rPr>
              <a:t>https://canvas.sydney.edu.au/courses/63147/modules/items/2662450</a:t>
            </a:r>
            <a:endParaRPr lang="en-US" altLang="zh-CN" sz="20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en-GB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[6]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Musan, D.I., William, J. and Gervais, A. (2020) . NFT Finance: Leveraging Non-Fungible Tokens.</a:t>
            </a:r>
          </a:p>
          <a:p>
            <a:r>
              <a:rPr lang="en-US" altLang="en-GB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[7]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Cotality (2025). Empowering Figure Technologies’ Fintech Innovation.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/>
          <p:cNvSpPr/>
          <p:nvPr/>
        </p:nvSpPr>
        <p:spPr>
          <a:xfrm rot="2591120">
            <a:off x="1625091" y="1924275"/>
            <a:ext cx="783956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矩形: 圆角 17"/>
          <p:cNvSpPr/>
          <p:nvPr/>
        </p:nvSpPr>
        <p:spPr>
          <a:xfrm rot="2591120">
            <a:off x="394494" y="2554075"/>
            <a:ext cx="5837870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矩形: 圆角 16"/>
          <p:cNvSpPr/>
          <p:nvPr/>
        </p:nvSpPr>
        <p:spPr>
          <a:xfrm rot="2591120">
            <a:off x="1320439" y="2802380"/>
            <a:ext cx="5837870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930847" y="683562"/>
            <a:ext cx="143435" cy="143435"/>
          </a:xfrm>
          <a:prstGeom prst="ellipse">
            <a:avLst/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2" name="矩形: 圆角 21"/>
          <p:cNvSpPr/>
          <p:nvPr/>
        </p:nvSpPr>
        <p:spPr>
          <a:xfrm rot="2591120">
            <a:off x="6516990" y="5269636"/>
            <a:ext cx="5837870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3" name="矩形: 圆角 22"/>
          <p:cNvSpPr/>
          <p:nvPr/>
        </p:nvSpPr>
        <p:spPr>
          <a:xfrm rot="2591120">
            <a:off x="6245385" y="5527938"/>
            <a:ext cx="5837870" cy="142875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2062163" y="1166813"/>
            <a:ext cx="8203477" cy="4645057"/>
            <a:chOff x="2062163" y="1166813"/>
            <a:chExt cx="8203477" cy="4645057"/>
          </a:xfrm>
        </p:grpSpPr>
        <p:sp>
          <p:nvSpPr>
            <p:cNvPr id="13" name="矩形 12"/>
            <p:cNvSpPr/>
            <p:nvPr/>
          </p:nvSpPr>
          <p:spPr>
            <a:xfrm>
              <a:off x="2062163" y="1166813"/>
              <a:ext cx="8067675" cy="4524375"/>
            </a:xfrm>
            <a:prstGeom prst="rect">
              <a:avLst/>
            </a:prstGeom>
            <a:solidFill>
              <a:srgbClr val="FFD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2197966" y="1287495"/>
              <a:ext cx="8067674" cy="45243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 rot="2700000">
            <a:off x="-345003" y="4061748"/>
            <a:ext cx="1388279" cy="1388279"/>
          </a:xfrm>
          <a:prstGeom prst="rect">
            <a:avLst/>
          </a:prstGeom>
          <a:solidFill>
            <a:srgbClr val="FFD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 rot="2700000">
            <a:off x="-507263" y="4061749"/>
            <a:ext cx="1388279" cy="1388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10575792" y="288189"/>
            <a:ext cx="1769890" cy="1215509"/>
          </a:xfrm>
          <a:prstGeom prst="triangle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9" name="等腰三角形 48"/>
          <p:cNvSpPr/>
          <p:nvPr/>
        </p:nvSpPr>
        <p:spPr>
          <a:xfrm>
            <a:off x="10728192" y="440589"/>
            <a:ext cx="1769890" cy="12155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0" name="等腰三角形 49"/>
          <p:cNvSpPr/>
          <p:nvPr/>
        </p:nvSpPr>
        <p:spPr>
          <a:xfrm rot="10800000">
            <a:off x="2197966" y="-827075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1" name="等腰三角形 50"/>
          <p:cNvSpPr/>
          <p:nvPr/>
        </p:nvSpPr>
        <p:spPr>
          <a:xfrm rot="10800000">
            <a:off x="2407627" y="-887994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2" name="等腰三角形 51"/>
          <p:cNvSpPr/>
          <p:nvPr/>
        </p:nvSpPr>
        <p:spPr>
          <a:xfrm>
            <a:off x="7975445" y="6383016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3" name="等腰三角形 52"/>
          <p:cNvSpPr/>
          <p:nvPr/>
        </p:nvSpPr>
        <p:spPr>
          <a:xfrm>
            <a:off x="8185106" y="6322097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3631222" y="2414774"/>
            <a:ext cx="4929556" cy="1201166"/>
            <a:chOff x="3631222" y="2414774"/>
            <a:chExt cx="4929556" cy="1201166"/>
          </a:xfrm>
        </p:grpSpPr>
        <p:sp>
          <p:nvSpPr>
            <p:cNvPr id="26" name="文本框 25"/>
            <p:cNvSpPr txBox="1"/>
            <p:nvPr/>
          </p:nvSpPr>
          <p:spPr>
            <a:xfrm>
              <a:off x="5218544" y="2414774"/>
              <a:ext cx="20265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latin typeface="Chalkduster" panose="03050602040202020205" pitchFamily="66" charset="0"/>
                  <a:cs typeface="+mn-ea"/>
                  <a:sym typeface="+mn-lt"/>
                </a:rPr>
                <a:t>THANKS</a:t>
              </a:r>
              <a:endParaRPr lang="zh-CN" altLang="en-US" sz="3600" dirty="0">
                <a:latin typeface="Chalkduster" panose="03050602040202020205" pitchFamily="66" charset="0"/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631222" y="3308163"/>
              <a:ext cx="49295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dirty="0" err="1">
                  <a:latin typeface="Annai MN" panose="00000500000000000000" pitchFamily="2" charset="0"/>
                  <a:ea typeface="Annai MN" panose="00000500000000000000" pitchFamily="2" charset="0"/>
                  <a:cs typeface="Annai MN" panose="00000500000000000000" pitchFamily="2" charset="0"/>
                  <a:sym typeface="+mn-lt"/>
                </a:rPr>
                <a:t>UnifyNFT</a:t>
              </a:r>
              <a:r>
                <a:rPr lang="en-US" altLang="zh-CN" sz="1400" dirty="0">
                  <a:latin typeface="Annai MN" panose="00000500000000000000" pitchFamily="2" charset="0"/>
                  <a:ea typeface="Annai MN" panose="00000500000000000000" pitchFamily="2" charset="0"/>
                  <a:cs typeface="Annai MN" panose="00000500000000000000" pitchFamily="2" charset="0"/>
                  <a:sym typeface="+mn-lt"/>
                </a:rPr>
                <a:t>: A Unified Platform for NFT-Backed Lending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3680909" y="3160063"/>
              <a:ext cx="4830183" cy="2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569305" y="4940292"/>
            <a:ext cx="1216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cs typeface="+mn-ea"/>
                <a:sym typeface="+mn-lt"/>
              </a:rPr>
              <a:t>GROUP 38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58712" y="4919830"/>
            <a:ext cx="137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cs typeface="+mn-ea"/>
                <a:sym typeface="+mn-lt"/>
              </a:rPr>
              <a:t>21/05/2025</a:t>
            </a:r>
            <a:endParaRPr lang="zh-CN" altLang="en-US" sz="16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/>
        </p:nvSpPr>
        <p:spPr>
          <a:xfrm rot="2591120">
            <a:off x="7563433" y="3914915"/>
            <a:ext cx="983334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: 圆角 6"/>
          <p:cNvSpPr/>
          <p:nvPr/>
        </p:nvSpPr>
        <p:spPr>
          <a:xfrm rot="2591120">
            <a:off x="3958246" y="2482138"/>
            <a:ext cx="983334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: 圆角 7"/>
          <p:cNvSpPr/>
          <p:nvPr/>
        </p:nvSpPr>
        <p:spPr>
          <a:xfrm rot="2591120">
            <a:off x="2454708" y="2915422"/>
            <a:ext cx="6264761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: 圆角 8"/>
          <p:cNvSpPr/>
          <p:nvPr/>
        </p:nvSpPr>
        <p:spPr>
          <a:xfrm rot="2591120">
            <a:off x="3544992" y="3269548"/>
            <a:ext cx="6192299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6074347" y="2271411"/>
            <a:ext cx="1988699" cy="19886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57569" y="998623"/>
            <a:ext cx="179914" cy="179914"/>
          </a:xfrm>
          <a:prstGeom prst="ellipse">
            <a:avLst/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 rot="2700000">
            <a:off x="4729083" y="1606192"/>
            <a:ext cx="2734733" cy="2734731"/>
          </a:xfrm>
          <a:prstGeom prst="rect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-345003" y="4061748"/>
            <a:ext cx="1388279" cy="1388279"/>
          </a:xfrm>
          <a:prstGeom prst="rect">
            <a:avLst/>
          </a:prstGeom>
          <a:solidFill>
            <a:srgbClr val="FFD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rot="2700000">
            <a:off x="-507263" y="4061749"/>
            <a:ext cx="1388279" cy="1388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10575792" y="288189"/>
            <a:ext cx="1769890" cy="1215509"/>
          </a:xfrm>
          <a:prstGeom prst="triangle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10728192" y="440589"/>
            <a:ext cx="1769890" cy="12155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/>
          <p:cNvSpPr/>
          <p:nvPr/>
        </p:nvSpPr>
        <p:spPr>
          <a:xfrm rot="10800000">
            <a:off x="2197966" y="-827075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 rot="10800000">
            <a:off x="2407627" y="-887994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7975445" y="6383016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等腰三角形 19"/>
          <p:cNvSpPr/>
          <p:nvPr/>
        </p:nvSpPr>
        <p:spPr>
          <a:xfrm>
            <a:off x="8185106" y="6322097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84685" y="1746675"/>
            <a:ext cx="2022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cs typeface="+mn-ea"/>
                <a:sym typeface="+mn-lt"/>
              </a:rPr>
              <a:t>01</a:t>
            </a:r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69362" y="2711519"/>
            <a:ext cx="2253274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Background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 rot="2700000">
            <a:off x="4603224" y="3474639"/>
            <a:ext cx="1356526" cy="13565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185450" y="-42400"/>
            <a:ext cx="2879608" cy="625517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latin typeface="Times New Roman" panose="02020603050405020304" pitchFamily="18" charset="0"/>
                <a:ea typeface="Annai MN" panose="00000500000000000000" pitchFamily="2" charset="0"/>
                <a:cs typeface="Times New Roman" panose="02020603050405020304" pitchFamily="18" charset="0"/>
                <a:sym typeface="+mn-lt"/>
              </a:rPr>
              <a:t>Background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20520" y="697194"/>
            <a:ext cx="244453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halkduster" panose="03050602040202020205" pitchFamily="66" charset="0"/>
              </a:rPr>
              <a:t>NFTs</a:t>
            </a:r>
            <a:endParaRPr lang="zh-CN" altLang="en-US" sz="60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halkduster" panose="03050602040202020205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58681" y="912672"/>
            <a:ext cx="39188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Annai MN" panose="00000500000000000000" pitchFamily="2" charset="0"/>
                <a:cs typeface="Times New Roman" panose="02020603050405020304" pitchFamily="18" charset="0"/>
              </a:rPr>
              <a:t>financial services</a:t>
            </a:r>
            <a:r>
              <a:rPr lang="zh-CN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412041" y="1151055"/>
            <a:ext cx="2699657" cy="168325"/>
          </a:xfrm>
          <a:prstGeom prst="rightArrow">
            <a:avLst>
              <a:gd name="adj1" fmla="val 50000"/>
              <a:gd name="adj2" fmla="val 33589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9541" y="1840438"/>
            <a:ext cx="5019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NFT lending market is highly fragmented</a:t>
            </a:r>
            <a:r>
              <a:rPr lang="en-US" altLang="zh-CN" sz="2000" b="1" dirty="0">
                <a:latin typeface="Times New Roman" panose="02020603050405020304" pitchFamily="18" charset="0"/>
                <a:ea typeface="等线" panose="02010600030101010101" pitchFamily="2" charset="-122"/>
              </a:rPr>
              <a:t>.</a:t>
            </a:r>
            <a:r>
              <a:rPr lang="zh-CN" altLang="zh-CN" sz="2000" b="1" dirty="0">
                <a:effectLst/>
              </a:rPr>
              <a:t> </a:t>
            </a:r>
            <a:endParaRPr lang="zh-CN" altLang="en-US" sz="20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1839321" y="3640825"/>
            <a:ext cx="12573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2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NFTfi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n.d.)</a:t>
            </a:r>
            <a:r>
              <a:rPr lang="zh-CN" altLang="zh-CN" sz="1200" dirty="0">
                <a:effectLst/>
              </a:rPr>
              <a:t> </a:t>
            </a:r>
            <a:endParaRPr lang="zh-CN" altLang="en-US" sz="12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132" y="2581347"/>
            <a:ext cx="1997469" cy="1015662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050109" y="3961640"/>
            <a:ext cx="3091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peer-to-peer and decentralized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/>
          <a:srcRect r="-96"/>
          <a:stretch>
            <a:fillRect/>
          </a:stretch>
        </p:blipFill>
        <p:spPr>
          <a:xfrm>
            <a:off x="1120704" y="4635551"/>
            <a:ext cx="2561807" cy="85311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772957" y="5571597"/>
            <a:ext cx="12228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>
                <a:effectLst/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en-US" altLang="zh-CN"/>
              <a:t>(Figure, n</a:t>
            </a:r>
            <a:r>
              <a:rPr lang="en-US" altLang="zh-CN" dirty="0"/>
              <a:t>.d.)</a:t>
            </a:r>
            <a:r>
              <a:rPr lang="zh-CN" altLang="zh-CN" dirty="0"/>
              <a:t> 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53746" y="5931918"/>
            <a:ext cx="3814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fully regulated services for institutions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624531" y="1750643"/>
            <a:ext cx="2870451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800"/>
              </a:spcAft>
            </a:pPr>
            <a:r>
              <a:rPr lang="en-US" altLang="zh-CN" sz="24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ajor </a:t>
            </a:r>
            <a:r>
              <a:rPr lang="en-US" altLang="zh-CN" sz="2400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roblem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5071626" y="2240077"/>
            <a:ext cx="5976259" cy="709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80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t’s hard to compare your options, and you can’t easily switch between institutional and P2P models.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269254" y="295067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L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imits access to credit, especially for NFT holders who don’t fit neatly into one category. 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5274439" y="3827079"/>
            <a:ext cx="58622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Users: d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on’t get the best rates, feel confused by overly technical systems.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5269253" y="43803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Companies: struggle to scale,</a:t>
            </a:r>
            <a:r>
              <a:rPr lang="zh-CN" altLang="zh-CN" dirty="0">
                <a:effectLst/>
              </a:rPr>
              <a:t>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locked into one user group (crypto-native or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TradFi</a:t>
            </a:r>
            <a:r>
              <a:rPr lang="zh-CN" altLang="zh-CN" dirty="0">
                <a:effectLst/>
              </a:rPr>
              <a:t>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)</a:t>
            </a:r>
            <a:r>
              <a:rPr lang="zh-CN" altLang="zh-CN" dirty="0">
                <a:effectLst/>
              </a:rPr>
              <a:t>  </a:t>
            </a:r>
            <a:endParaRPr lang="zh-CN" altLang="en-US" dirty="0"/>
          </a:p>
        </p:txBody>
      </p:sp>
      <p:sp>
        <p:nvSpPr>
          <p:cNvPr id="39" name="文本框 38"/>
          <p:cNvSpPr txBox="1"/>
          <p:nvPr/>
        </p:nvSpPr>
        <p:spPr>
          <a:xfrm>
            <a:off x="5021520" y="5233400"/>
            <a:ext cx="6368051" cy="119654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28600" algn="just">
              <a:lnSpc>
                <a:spcPct val="115000"/>
              </a:lnSpc>
              <a:spcAft>
                <a:spcPts val="800"/>
              </a:spcAft>
              <a:defRPr sz="2000" b="1" kern="10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400" dirty="0"/>
              <a:t>Real Demand: </a:t>
            </a:r>
            <a:r>
              <a:rPr lang="en-US" altLang="zh-CN" dirty="0"/>
              <a:t>a unified platform that lowers entry barriers, improves decision-making, and connects both sides of the NFT lending ecosystem</a:t>
            </a:r>
            <a:r>
              <a:rPr lang="zh-CN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7" grpId="0"/>
      <p:bldP spid="18" grpId="0"/>
      <p:bldP spid="22" grpId="0"/>
      <p:bldP spid="25" grpId="0"/>
      <p:bldP spid="27" grpId="0"/>
      <p:bldP spid="29" grpId="0"/>
      <p:bldP spid="31" grpId="0"/>
      <p:bldP spid="33" grpId="0"/>
      <p:bldP spid="35" grpId="0"/>
      <p:bldP spid="37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/>
        </p:nvSpPr>
        <p:spPr>
          <a:xfrm rot="2591120">
            <a:off x="7563433" y="3914915"/>
            <a:ext cx="983334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: 圆角 6"/>
          <p:cNvSpPr/>
          <p:nvPr/>
        </p:nvSpPr>
        <p:spPr>
          <a:xfrm rot="2591120">
            <a:off x="3958246" y="2482138"/>
            <a:ext cx="983334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: 圆角 7"/>
          <p:cNvSpPr/>
          <p:nvPr/>
        </p:nvSpPr>
        <p:spPr>
          <a:xfrm rot="2591120">
            <a:off x="2454708" y="2915422"/>
            <a:ext cx="6264761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: 圆角 8"/>
          <p:cNvSpPr/>
          <p:nvPr/>
        </p:nvSpPr>
        <p:spPr>
          <a:xfrm rot="2591120">
            <a:off x="3544992" y="3269548"/>
            <a:ext cx="6192299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6074347" y="2271411"/>
            <a:ext cx="1988699" cy="19886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57569" y="998623"/>
            <a:ext cx="179914" cy="179914"/>
          </a:xfrm>
          <a:prstGeom prst="ellipse">
            <a:avLst/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 rot="2700000">
            <a:off x="4729083" y="1606192"/>
            <a:ext cx="2734733" cy="2734731"/>
          </a:xfrm>
          <a:prstGeom prst="rect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-345003" y="4061748"/>
            <a:ext cx="1388279" cy="1388279"/>
          </a:xfrm>
          <a:prstGeom prst="rect">
            <a:avLst/>
          </a:prstGeom>
          <a:solidFill>
            <a:srgbClr val="FFD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rot="2700000">
            <a:off x="-507263" y="4061749"/>
            <a:ext cx="1388279" cy="1388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10575792" y="288189"/>
            <a:ext cx="1769890" cy="1215509"/>
          </a:xfrm>
          <a:prstGeom prst="triangle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10728192" y="440589"/>
            <a:ext cx="1769890" cy="12155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/>
          <p:cNvSpPr/>
          <p:nvPr/>
        </p:nvSpPr>
        <p:spPr>
          <a:xfrm rot="10800000">
            <a:off x="2197966" y="-827075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 rot="10800000">
            <a:off x="2407627" y="-887994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7975445" y="6383016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等腰三角形 19"/>
          <p:cNvSpPr/>
          <p:nvPr/>
        </p:nvSpPr>
        <p:spPr>
          <a:xfrm>
            <a:off x="8185106" y="6322097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84685" y="1746675"/>
            <a:ext cx="2022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cs typeface="+mn-ea"/>
                <a:sym typeface="+mn-lt"/>
              </a:rPr>
              <a:t>02</a:t>
            </a:r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32170" y="2652629"/>
            <a:ext cx="3505556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Company Introduction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 rot="2700000">
            <a:off x="4603224" y="3474639"/>
            <a:ext cx="1356526" cy="13565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2"/>
          <p:cNvSpPr/>
          <p:nvPr/>
        </p:nvSpPr>
        <p:spPr>
          <a:xfrm>
            <a:off x="-133991" y="2807856"/>
            <a:ext cx="6858249" cy="1166818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 2"/>
          <p:cNvSpPr/>
          <p:nvPr/>
        </p:nvSpPr>
        <p:spPr>
          <a:xfrm>
            <a:off x="-382138" y="5607320"/>
            <a:ext cx="7106396" cy="1166818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2"/>
          <p:cNvSpPr/>
          <p:nvPr/>
        </p:nvSpPr>
        <p:spPr>
          <a:xfrm flipH="1" flipV="1">
            <a:off x="5312228" y="1340365"/>
            <a:ext cx="6984467" cy="1195379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矩形 2"/>
          <p:cNvSpPr/>
          <p:nvPr/>
        </p:nvSpPr>
        <p:spPr>
          <a:xfrm flipH="1" flipV="1">
            <a:off x="5312227" y="4297049"/>
            <a:ext cx="6935075" cy="1027481"/>
          </a:xfrm>
          <a:custGeom>
            <a:avLst/>
            <a:gdLst>
              <a:gd name="connsiteX0" fmla="*/ 0 w 6877050"/>
              <a:gd name="connsiteY0" fmla="*/ 0 h 783320"/>
              <a:gd name="connsiteX1" fmla="*/ 6877050 w 6877050"/>
              <a:gd name="connsiteY1" fmla="*/ 0 h 783320"/>
              <a:gd name="connsiteX2" fmla="*/ 6877050 w 6877050"/>
              <a:gd name="connsiteY2" fmla="*/ 783320 h 783320"/>
              <a:gd name="connsiteX3" fmla="*/ 0 w 6877050"/>
              <a:gd name="connsiteY3" fmla="*/ 783320 h 783320"/>
              <a:gd name="connsiteX4" fmla="*/ 0 w 6877050"/>
              <a:gd name="connsiteY4" fmla="*/ 0 h 783320"/>
              <a:gd name="connsiteX0-1" fmla="*/ 0 w 6877050"/>
              <a:gd name="connsiteY0-2" fmla="*/ 0 h 784750"/>
              <a:gd name="connsiteX1-3" fmla="*/ 6877050 w 6877050"/>
              <a:gd name="connsiteY1-4" fmla="*/ 0 h 784750"/>
              <a:gd name="connsiteX2-5" fmla="*/ 6877050 w 6877050"/>
              <a:gd name="connsiteY2-6" fmla="*/ 783320 h 784750"/>
              <a:gd name="connsiteX3-7" fmla="*/ 6505575 w 6877050"/>
              <a:gd name="connsiteY3-8" fmla="*/ 784750 h 784750"/>
              <a:gd name="connsiteX4-9" fmla="*/ 0 w 6877050"/>
              <a:gd name="connsiteY4-10" fmla="*/ 783320 h 784750"/>
              <a:gd name="connsiteX5" fmla="*/ 0 w 6877050"/>
              <a:gd name="connsiteY5" fmla="*/ 0 h 784750"/>
              <a:gd name="connsiteX0-11" fmla="*/ 0 w 6877050"/>
              <a:gd name="connsiteY0-12" fmla="*/ 0 h 784750"/>
              <a:gd name="connsiteX1-13" fmla="*/ 6877050 w 6877050"/>
              <a:gd name="connsiteY1-14" fmla="*/ 0 h 784750"/>
              <a:gd name="connsiteX2-15" fmla="*/ 6505575 w 6877050"/>
              <a:gd name="connsiteY2-16" fmla="*/ 784750 h 784750"/>
              <a:gd name="connsiteX3-17" fmla="*/ 0 w 6877050"/>
              <a:gd name="connsiteY3-18" fmla="*/ 783320 h 784750"/>
              <a:gd name="connsiteX4-19" fmla="*/ 0 w 6877050"/>
              <a:gd name="connsiteY4-20" fmla="*/ 0 h 784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77050" h="784750">
                <a:moveTo>
                  <a:pt x="0" y="0"/>
                </a:moveTo>
                <a:lnTo>
                  <a:pt x="6877050" y="0"/>
                </a:lnTo>
                <a:lnTo>
                  <a:pt x="6505575" y="784750"/>
                </a:lnTo>
                <a:lnTo>
                  <a:pt x="0" y="783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9971" y="2718166"/>
            <a:ext cx="5934942" cy="135421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NFT holders looking for fair loan terms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Crypto-native lenders seeking better tools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Financial institutions that need regulatory control and infrastructure access</a:t>
            </a:r>
            <a:endParaRPr lang="en-US" altLang="zh-CN" sz="1200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88221" y="5503787"/>
            <a:ext cx="6628904" cy="135421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Bring together offerings from both decentralized lenders and licensed institutions.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Give flexibility to compare rates, choose who to borrow from, and unlock the full financial value of their NFTs.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74318" y="1250680"/>
            <a:ext cx="6617682" cy="135432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 unified lending platform: allows users to borrow and lend crypto assets using NFTs as collateral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 both ends of the market—peer-to-peer and institutional lending—in one place.</a:t>
            </a:r>
            <a:r>
              <a:rPr lang="zh-CN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12243" y="4278096"/>
            <a:ext cx="6858248" cy="1046436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Broader DeFi ecosystem: Fast-growing but fragmented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Huge potential but lacks clarity and accessibility.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NFT-backed loans: risky, technical, limited to niche users.</a:t>
            </a:r>
            <a:endParaRPr lang="en-GB" altLang="zh-C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682876" y="902418"/>
            <a:ext cx="464897" cy="450000"/>
            <a:chOff x="6735763" y="10544176"/>
            <a:chExt cx="608013" cy="67627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6" name="Freeform 1008"/>
            <p:cNvSpPr/>
            <p:nvPr/>
          </p:nvSpPr>
          <p:spPr bwMode="auto">
            <a:xfrm>
              <a:off x="6735763" y="10544176"/>
              <a:ext cx="608013" cy="153988"/>
            </a:xfrm>
            <a:custGeom>
              <a:avLst/>
              <a:gdLst>
                <a:gd name="T0" fmla="*/ 0 w 383"/>
                <a:gd name="T1" fmla="*/ 97 h 97"/>
                <a:gd name="T2" fmla="*/ 383 w 383"/>
                <a:gd name="T3" fmla="*/ 97 h 97"/>
                <a:gd name="T4" fmla="*/ 192 w 383"/>
                <a:gd name="T5" fmla="*/ 0 h 97"/>
                <a:gd name="T6" fmla="*/ 0 w 383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3" h="97">
                  <a:moveTo>
                    <a:pt x="0" y="97"/>
                  </a:moveTo>
                  <a:lnTo>
                    <a:pt x="383" y="97"/>
                  </a:lnTo>
                  <a:lnTo>
                    <a:pt x="192" y="0"/>
                  </a:lnTo>
                  <a:lnTo>
                    <a:pt x="0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7" name="Rectangle 1010"/>
            <p:cNvSpPr>
              <a:spLocks noChangeArrowheads="1"/>
            </p:cNvSpPr>
            <p:nvPr/>
          </p:nvSpPr>
          <p:spPr bwMode="auto">
            <a:xfrm>
              <a:off x="6777039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8" name="Rectangle 1011"/>
            <p:cNvSpPr>
              <a:spLocks noChangeArrowheads="1"/>
            </p:cNvSpPr>
            <p:nvPr/>
          </p:nvSpPr>
          <p:spPr bwMode="auto">
            <a:xfrm>
              <a:off x="6983414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9" name="Rectangle 1012"/>
            <p:cNvSpPr>
              <a:spLocks noChangeArrowheads="1"/>
            </p:cNvSpPr>
            <p:nvPr/>
          </p:nvSpPr>
          <p:spPr bwMode="auto">
            <a:xfrm>
              <a:off x="7189789" y="10750551"/>
              <a:ext cx="98425" cy="285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0" name="Freeform 1013"/>
            <p:cNvSpPr/>
            <p:nvPr/>
          </p:nvSpPr>
          <p:spPr bwMode="auto">
            <a:xfrm>
              <a:off x="6740526" y="11080751"/>
              <a:ext cx="187325" cy="87313"/>
            </a:xfrm>
            <a:custGeom>
              <a:avLst/>
              <a:gdLst>
                <a:gd name="T0" fmla="*/ 50 w 50"/>
                <a:gd name="T1" fmla="*/ 6 h 23"/>
                <a:gd name="T2" fmla="*/ 44 w 50"/>
                <a:gd name="T3" fmla="*/ 0 h 23"/>
                <a:gd name="T4" fmla="*/ 6 w 50"/>
                <a:gd name="T5" fmla="*/ 0 h 23"/>
                <a:gd name="T6" fmla="*/ 0 w 50"/>
                <a:gd name="T7" fmla="*/ 6 h 23"/>
                <a:gd name="T8" fmla="*/ 0 w 50"/>
                <a:gd name="T9" fmla="*/ 17 h 23"/>
                <a:gd name="T10" fmla="*/ 6 w 50"/>
                <a:gd name="T11" fmla="*/ 23 h 23"/>
                <a:gd name="T12" fmla="*/ 44 w 50"/>
                <a:gd name="T13" fmla="*/ 23 h 23"/>
                <a:gd name="T14" fmla="*/ 50 w 50"/>
                <a:gd name="T15" fmla="*/ 17 h 23"/>
                <a:gd name="T16" fmla="*/ 50 w 50"/>
                <a:gd name="T1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3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1" name="Freeform 1014"/>
            <p:cNvSpPr/>
            <p:nvPr/>
          </p:nvSpPr>
          <p:spPr bwMode="auto">
            <a:xfrm>
              <a:off x="7148514" y="11080751"/>
              <a:ext cx="187325" cy="87313"/>
            </a:xfrm>
            <a:custGeom>
              <a:avLst/>
              <a:gdLst>
                <a:gd name="T0" fmla="*/ 50 w 50"/>
                <a:gd name="T1" fmla="*/ 6 h 23"/>
                <a:gd name="T2" fmla="*/ 44 w 50"/>
                <a:gd name="T3" fmla="*/ 0 h 23"/>
                <a:gd name="T4" fmla="*/ 6 w 50"/>
                <a:gd name="T5" fmla="*/ 0 h 23"/>
                <a:gd name="T6" fmla="*/ 0 w 50"/>
                <a:gd name="T7" fmla="*/ 6 h 23"/>
                <a:gd name="T8" fmla="*/ 0 w 50"/>
                <a:gd name="T9" fmla="*/ 17 h 23"/>
                <a:gd name="T10" fmla="*/ 6 w 50"/>
                <a:gd name="T11" fmla="*/ 23 h 23"/>
                <a:gd name="T12" fmla="*/ 44 w 50"/>
                <a:gd name="T13" fmla="*/ 23 h 23"/>
                <a:gd name="T14" fmla="*/ 50 w 50"/>
                <a:gd name="T15" fmla="*/ 17 h 23"/>
                <a:gd name="T16" fmla="*/ 50 w 50"/>
                <a:gd name="T17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3">
                  <a:moveTo>
                    <a:pt x="50" y="6"/>
                  </a:move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2" y="23"/>
                    <a:pt x="6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7" y="23"/>
                    <a:pt x="50" y="20"/>
                    <a:pt x="50" y="17"/>
                  </a:cubicBezTo>
                  <a:lnTo>
                    <a:pt x="5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2" name="Freeform 1015"/>
            <p:cNvSpPr/>
            <p:nvPr/>
          </p:nvSpPr>
          <p:spPr bwMode="auto">
            <a:xfrm>
              <a:off x="6950075" y="11080751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3" name="Freeform 1016"/>
            <p:cNvSpPr/>
            <p:nvPr/>
          </p:nvSpPr>
          <p:spPr bwMode="auto">
            <a:xfrm>
              <a:off x="6950075" y="11141076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4" name="Freeform 1017"/>
            <p:cNvSpPr/>
            <p:nvPr/>
          </p:nvSpPr>
          <p:spPr bwMode="auto">
            <a:xfrm>
              <a:off x="6950075" y="11201401"/>
              <a:ext cx="173038" cy="19050"/>
            </a:xfrm>
            <a:custGeom>
              <a:avLst/>
              <a:gdLst>
                <a:gd name="T0" fmla="*/ 46 w 46"/>
                <a:gd name="T1" fmla="*/ 3 h 5"/>
                <a:gd name="T2" fmla="*/ 42 w 46"/>
                <a:gd name="T3" fmla="*/ 0 h 5"/>
                <a:gd name="T4" fmla="*/ 3 w 46"/>
                <a:gd name="T5" fmla="*/ 0 h 5"/>
                <a:gd name="T6" fmla="*/ 0 w 46"/>
                <a:gd name="T7" fmla="*/ 3 h 5"/>
                <a:gd name="T8" fmla="*/ 0 w 46"/>
                <a:gd name="T9" fmla="*/ 3 h 5"/>
                <a:gd name="T10" fmla="*/ 3 w 46"/>
                <a:gd name="T11" fmla="*/ 5 h 5"/>
                <a:gd name="T12" fmla="*/ 42 w 46"/>
                <a:gd name="T13" fmla="*/ 5 h 5"/>
                <a:gd name="T14" fmla="*/ 46 w 46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5">
                  <a:moveTo>
                    <a:pt x="46" y="3"/>
                  </a:moveTo>
                  <a:cubicBezTo>
                    <a:pt x="46" y="1"/>
                    <a:pt x="45" y="0"/>
                    <a:pt x="4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5" y="5"/>
                    <a:pt x="46" y="4"/>
                    <a:pt x="4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670351" y="3803738"/>
            <a:ext cx="646112" cy="449263"/>
            <a:chOff x="7767638" y="10672763"/>
            <a:chExt cx="646112" cy="449263"/>
          </a:xfrm>
          <a:solidFill>
            <a:schemeClr val="tx1"/>
          </a:solidFill>
        </p:grpSpPr>
        <p:sp>
          <p:nvSpPr>
            <p:cNvPr id="26" name="Freeform 1018"/>
            <p:cNvSpPr/>
            <p:nvPr/>
          </p:nvSpPr>
          <p:spPr bwMode="auto">
            <a:xfrm>
              <a:off x="7959725" y="10672763"/>
              <a:ext cx="261938" cy="123825"/>
            </a:xfrm>
            <a:custGeom>
              <a:avLst/>
              <a:gdLst>
                <a:gd name="T0" fmla="*/ 70 w 70"/>
                <a:gd name="T1" fmla="*/ 26 h 33"/>
                <a:gd name="T2" fmla="*/ 63 w 70"/>
                <a:gd name="T3" fmla="*/ 33 h 33"/>
                <a:gd name="T4" fmla="*/ 7 w 70"/>
                <a:gd name="T5" fmla="*/ 33 h 33"/>
                <a:gd name="T6" fmla="*/ 0 w 70"/>
                <a:gd name="T7" fmla="*/ 26 h 33"/>
                <a:gd name="T8" fmla="*/ 0 w 70"/>
                <a:gd name="T9" fmla="*/ 8 h 33"/>
                <a:gd name="T10" fmla="*/ 7 w 70"/>
                <a:gd name="T11" fmla="*/ 0 h 33"/>
                <a:gd name="T12" fmla="*/ 63 w 70"/>
                <a:gd name="T13" fmla="*/ 0 h 33"/>
                <a:gd name="T14" fmla="*/ 70 w 70"/>
                <a:gd name="T15" fmla="*/ 8 h 33"/>
                <a:gd name="T16" fmla="*/ 70 w 70"/>
                <a:gd name="T17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33">
                  <a:moveTo>
                    <a:pt x="70" y="26"/>
                  </a:moveTo>
                  <a:cubicBezTo>
                    <a:pt x="70" y="30"/>
                    <a:pt x="67" y="33"/>
                    <a:pt x="63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3" y="33"/>
                    <a:pt x="0" y="30"/>
                    <a:pt x="0" y="26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7" y="0"/>
                    <a:pt x="70" y="4"/>
                    <a:pt x="70" y="8"/>
                  </a:cubicBezTo>
                  <a:lnTo>
                    <a:pt x="7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7" name="Freeform 1019"/>
            <p:cNvSpPr/>
            <p:nvPr/>
          </p:nvSpPr>
          <p:spPr bwMode="auto">
            <a:xfrm>
              <a:off x="7767638" y="10995026"/>
              <a:ext cx="184150" cy="127000"/>
            </a:xfrm>
            <a:custGeom>
              <a:avLst/>
              <a:gdLst>
                <a:gd name="T0" fmla="*/ 49 w 49"/>
                <a:gd name="T1" fmla="*/ 7 h 34"/>
                <a:gd name="T2" fmla="*/ 42 w 49"/>
                <a:gd name="T3" fmla="*/ 0 h 34"/>
                <a:gd name="T4" fmla="*/ 8 w 49"/>
                <a:gd name="T5" fmla="*/ 0 h 34"/>
                <a:gd name="T6" fmla="*/ 0 w 49"/>
                <a:gd name="T7" fmla="*/ 7 h 34"/>
                <a:gd name="T8" fmla="*/ 0 w 49"/>
                <a:gd name="T9" fmla="*/ 26 h 34"/>
                <a:gd name="T10" fmla="*/ 8 w 49"/>
                <a:gd name="T11" fmla="*/ 34 h 34"/>
                <a:gd name="T12" fmla="*/ 42 w 49"/>
                <a:gd name="T13" fmla="*/ 34 h 34"/>
                <a:gd name="T14" fmla="*/ 49 w 49"/>
                <a:gd name="T15" fmla="*/ 26 h 34"/>
                <a:gd name="T16" fmla="*/ 49 w 4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4">
                  <a:moveTo>
                    <a:pt x="49" y="7"/>
                  </a:moveTo>
                  <a:cubicBezTo>
                    <a:pt x="49" y="3"/>
                    <a:pt x="46" y="0"/>
                    <a:pt x="4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6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8" name="Freeform 1020"/>
            <p:cNvSpPr/>
            <p:nvPr/>
          </p:nvSpPr>
          <p:spPr bwMode="auto">
            <a:xfrm>
              <a:off x="8001000" y="10995026"/>
              <a:ext cx="179388" cy="127000"/>
            </a:xfrm>
            <a:custGeom>
              <a:avLst/>
              <a:gdLst>
                <a:gd name="T0" fmla="*/ 48 w 48"/>
                <a:gd name="T1" fmla="*/ 7 h 34"/>
                <a:gd name="T2" fmla="*/ 41 w 48"/>
                <a:gd name="T3" fmla="*/ 0 h 34"/>
                <a:gd name="T4" fmla="*/ 7 w 48"/>
                <a:gd name="T5" fmla="*/ 0 h 34"/>
                <a:gd name="T6" fmla="*/ 0 w 48"/>
                <a:gd name="T7" fmla="*/ 7 h 34"/>
                <a:gd name="T8" fmla="*/ 0 w 48"/>
                <a:gd name="T9" fmla="*/ 26 h 34"/>
                <a:gd name="T10" fmla="*/ 7 w 48"/>
                <a:gd name="T11" fmla="*/ 34 h 34"/>
                <a:gd name="T12" fmla="*/ 41 w 48"/>
                <a:gd name="T13" fmla="*/ 34 h 34"/>
                <a:gd name="T14" fmla="*/ 48 w 48"/>
                <a:gd name="T15" fmla="*/ 26 h 34"/>
                <a:gd name="T16" fmla="*/ 48 w 48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4">
                  <a:moveTo>
                    <a:pt x="48" y="7"/>
                  </a:moveTo>
                  <a:cubicBezTo>
                    <a:pt x="48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8" y="30"/>
                    <a:pt x="48" y="26"/>
                  </a:cubicBezTo>
                  <a:lnTo>
                    <a:pt x="48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29" name="Freeform 1021"/>
            <p:cNvSpPr/>
            <p:nvPr/>
          </p:nvSpPr>
          <p:spPr bwMode="auto">
            <a:xfrm>
              <a:off x="8229600" y="10995026"/>
              <a:ext cx="184150" cy="127000"/>
            </a:xfrm>
            <a:custGeom>
              <a:avLst/>
              <a:gdLst>
                <a:gd name="T0" fmla="*/ 49 w 49"/>
                <a:gd name="T1" fmla="*/ 7 h 34"/>
                <a:gd name="T2" fmla="*/ 41 w 49"/>
                <a:gd name="T3" fmla="*/ 0 h 34"/>
                <a:gd name="T4" fmla="*/ 7 w 49"/>
                <a:gd name="T5" fmla="*/ 0 h 34"/>
                <a:gd name="T6" fmla="*/ 0 w 49"/>
                <a:gd name="T7" fmla="*/ 7 h 34"/>
                <a:gd name="T8" fmla="*/ 0 w 49"/>
                <a:gd name="T9" fmla="*/ 26 h 34"/>
                <a:gd name="T10" fmla="*/ 7 w 49"/>
                <a:gd name="T11" fmla="*/ 34 h 34"/>
                <a:gd name="T12" fmla="*/ 41 w 49"/>
                <a:gd name="T13" fmla="*/ 34 h 34"/>
                <a:gd name="T14" fmla="*/ 49 w 49"/>
                <a:gd name="T15" fmla="*/ 26 h 34"/>
                <a:gd name="T16" fmla="*/ 49 w 49"/>
                <a:gd name="T17" fmla="*/ 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34">
                  <a:moveTo>
                    <a:pt x="49" y="7"/>
                  </a:moveTo>
                  <a:cubicBezTo>
                    <a:pt x="49" y="3"/>
                    <a:pt x="45" y="0"/>
                    <a:pt x="4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3" y="34"/>
                    <a:pt x="7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5" y="34"/>
                    <a:pt x="49" y="30"/>
                    <a:pt x="49" y="26"/>
                  </a:cubicBezTo>
                  <a:lnTo>
                    <a:pt x="49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0" name="Freeform 1022"/>
            <p:cNvSpPr/>
            <p:nvPr/>
          </p:nvSpPr>
          <p:spPr bwMode="auto">
            <a:xfrm>
              <a:off x="7835901" y="10821988"/>
              <a:ext cx="498475" cy="150813"/>
            </a:xfrm>
            <a:custGeom>
              <a:avLst/>
              <a:gdLst>
                <a:gd name="T0" fmla="*/ 123 w 133"/>
                <a:gd name="T1" fmla="*/ 17 h 40"/>
                <a:gd name="T2" fmla="*/ 72 w 133"/>
                <a:gd name="T3" fmla="*/ 17 h 40"/>
                <a:gd name="T4" fmla="*/ 72 w 133"/>
                <a:gd name="T5" fmla="*/ 0 h 40"/>
                <a:gd name="T6" fmla="*/ 65 w 133"/>
                <a:gd name="T7" fmla="*/ 0 h 40"/>
                <a:gd name="T8" fmla="*/ 65 w 133"/>
                <a:gd name="T9" fmla="*/ 17 h 40"/>
                <a:gd name="T10" fmla="*/ 10 w 133"/>
                <a:gd name="T11" fmla="*/ 17 h 40"/>
                <a:gd name="T12" fmla="*/ 0 w 133"/>
                <a:gd name="T13" fmla="*/ 26 h 40"/>
                <a:gd name="T14" fmla="*/ 0 w 133"/>
                <a:gd name="T15" fmla="*/ 40 h 40"/>
                <a:gd name="T16" fmla="*/ 5 w 133"/>
                <a:gd name="T17" fmla="*/ 40 h 40"/>
                <a:gd name="T18" fmla="*/ 5 w 133"/>
                <a:gd name="T19" fmla="*/ 26 h 40"/>
                <a:gd name="T20" fmla="*/ 10 w 133"/>
                <a:gd name="T21" fmla="*/ 22 h 40"/>
                <a:gd name="T22" fmla="*/ 65 w 133"/>
                <a:gd name="T23" fmla="*/ 22 h 40"/>
                <a:gd name="T24" fmla="*/ 65 w 133"/>
                <a:gd name="T25" fmla="*/ 40 h 40"/>
                <a:gd name="T26" fmla="*/ 72 w 133"/>
                <a:gd name="T27" fmla="*/ 40 h 40"/>
                <a:gd name="T28" fmla="*/ 72 w 133"/>
                <a:gd name="T29" fmla="*/ 22 h 40"/>
                <a:gd name="T30" fmla="*/ 123 w 133"/>
                <a:gd name="T31" fmla="*/ 22 h 40"/>
                <a:gd name="T32" fmla="*/ 128 w 133"/>
                <a:gd name="T33" fmla="*/ 26 h 40"/>
                <a:gd name="T34" fmla="*/ 128 w 133"/>
                <a:gd name="T35" fmla="*/ 40 h 40"/>
                <a:gd name="T36" fmla="*/ 133 w 133"/>
                <a:gd name="T37" fmla="*/ 40 h 40"/>
                <a:gd name="T38" fmla="*/ 133 w 133"/>
                <a:gd name="T39" fmla="*/ 26 h 40"/>
                <a:gd name="T40" fmla="*/ 123 w 133"/>
                <a:gd name="T4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3" h="40">
                  <a:moveTo>
                    <a:pt x="123" y="17"/>
                  </a:moveTo>
                  <a:cubicBezTo>
                    <a:pt x="72" y="17"/>
                    <a:pt x="72" y="17"/>
                    <a:pt x="72" y="1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4" y="17"/>
                    <a:pt x="0" y="21"/>
                    <a:pt x="0" y="2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4"/>
                    <a:pt x="7" y="22"/>
                    <a:pt x="10" y="22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125" y="22"/>
                    <a:pt x="128" y="24"/>
                    <a:pt x="128" y="26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21"/>
                    <a:pt x="128" y="17"/>
                    <a:pt x="12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31" name="Freeform 898"/>
          <p:cNvSpPr>
            <a:spLocks noEditPoints="1"/>
          </p:cNvSpPr>
          <p:nvPr/>
        </p:nvSpPr>
        <p:spPr bwMode="auto">
          <a:xfrm>
            <a:off x="0" y="2355757"/>
            <a:ext cx="648000" cy="450000"/>
          </a:xfrm>
          <a:custGeom>
            <a:avLst/>
            <a:gdLst>
              <a:gd name="T0" fmla="*/ 107 w 210"/>
              <a:gd name="T1" fmla="*/ 101 h 144"/>
              <a:gd name="T2" fmla="*/ 94 w 210"/>
              <a:gd name="T3" fmla="*/ 89 h 144"/>
              <a:gd name="T4" fmla="*/ 94 w 210"/>
              <a:gd name="T5" fmla="*/ 80 h 144"/>
              <a:gd name="T6" fmla="*/ 100 w 210"/>
              <a:gd name="T7" fmla="*/ 67 h 144"/>
              <a:gd name="T8" fmla="*/ 102 w 210"/>
              <a:gd name="T9" fmla="*/ 50 h 144"/>
              <a:gd name="T10" fmla="*/ 101 w 210"/>
              <a:gd name="T11" fmla="*/ 32 h 144"/>
              <a:gd name="T12" fmla="*/ 96 w 210"/>
              <a:gd name="T13" fmla="*/ 11 h 144"/>
              <a:gd name="T14" fmla="*/ 88 w 210"/>
              <a:gd name="T15" fmla="*/ 7 h 144"/>
              <a:gd name="T16" fmla="*/ 46 w 210"/>
              <a:gd name="T17" fmla="*/ 45 h 144"/>
              <a:gd name="T18" fmla="*/ 48 w 210"/>
              <a:gd name="T19" fmla="*/ 69 h 144"/>
              <a:gd name="T20" fmla="*/ 53 w 210"/>
              <a:gd name="T21" fmla="*/ 81 h 144"/>
              <a:gd name="T22" fmla="*/ 54 w 210"/>
              <a:gd name="T23" fmla="*/ 89 h 144"/>
              <a:gd name="T24" fmla="*/ 41 w 210"/>
              <a:gd name="T25" fmla="*/ 101 h 144"/>
              <a:gd name="T26" fmla="*/ 1 w 210"/>
              <a:gd name="T27" fmla="*/ 122 h 144"/>
              <a:gd name="T28" fmla="*/ 147 w 210"/>
              <a:gd name="T29" fmla="*/ 144 h 144"/>
              <a:gd name="T30" fmla="*/ 130 w 210"/>
              <a:gd name="T31" fmla="*/ 111 h 144"/>
              <a:gd name="T32" fmla="*/ 155 w 210"/>
              <a:gd name="T33" fmla="*/ 103 h 144"/>
              <a:gd name="T34" fmla="*/ 146 w 210"/>
              <a:gd name="T35" fmla="*/ 95 h 144"/>
              <a:gd name="T36" fmla="*/ 146 w 210"/>
              <a:gd name="T37" fmla="*/ 88 h 144"/>
              <a:gd name="T38" fmla="*/ 150 w 210"/>
              <a:gd name="T39" fmla="*/ 79 h 144"/>
              <a:gd name="T40" fmla="*/ 152 w 210"/>
              <a:gd name="T41" fmla="*/ 67 h 144"/>
              <a:gd name="T42" fmla="*/ 151 w 210"/>
              <a:gd name="T43" fmla="*/ 54 h 144"/>
              <a:gd name="T44" fmla="*/ 147 w 210"/>
              <a:gd name="T45" fmla="*/ 39 h 144"/>
              <a:gd name="T46" fmla="*/ 142 w 210"/>
              <a:gd name="T47" fmla="*/ 36 h 144"/>
              <a:gd name="T48" fmla="*/ 111 w 210"/>
              <a:gd name="T49" fmla="*/ 63 h 144"/>
              <a:gd name="T50" fmla="*/ 113 w 210"/>
              <a:gd name="T51" fmla="*/ 80 h 144"/>
              <a:gd name="T52" fmla="*/ 116 w 210"/>
              <a:gd name="T53" fmla="*/ 89 h 144"/>
              <a:gd name="T54" fmla="*/ 117 w 210"/>
              <a:gd name="T55" fmla="*/ 95 h 144"/>
              <a:gd name="T56" fmla="*/ 122 w 210"/>
              <a:gd name="T57" fmla="*/ 104 h 144"/>
              <a:gd name="T58" fmla="*/ 136 w 210"/>
              <a:gd name="T59" fmla="*/ 109 h 144"/>
              <a:gd name="T60" fmla="*/ 151 w 210"/>
              <a:gd name="T61" fmla="*/ 121 h 144"/>
              <a:gd name="T62" fmla="*/ 151 w 210"/>
              <a:gd name="T63" fmla="*/ 130 h 144"/>
              <a:gd name="T64" fmla="*/ 184 w 210"/>
              <a:gd name="T65" fmla="*/ 134 h 144"/>
              <a:gd name="T66" fmla="*/ 171 w 210"/>
              <a:gd name="T67" fmla="*/ 110 h 144"/>
              <a:gd name="T68" fmla="*/ 201 w 210"/>
              <a:gd name="T69" fmla="*/ 108 h 144"/>
              <a:gd name="T70" fmla="*/ 186 w 210"/>
              <a:gd name="T71" fmla="*/ 102 h 144"/>
              <a:gd name="T72" fmla="*/ 181 w 210"/>
              <a:gd name="T73" fmla="*/ 97 h 144"/>
              <a:gd name="T74" fmla="*/ 184 w 210"/>
              <a:gd name="T75" fmla="*/ 88 h 144"/>
              <a:gd name="T76" fmla="*/ 187 w 210"/>
              <a:gd name="T77" fmla="*/ 83 h 144"/>
              <a:gd name="T78" fmla="*/ 186 w 210"/>
              <a:gd name="T79" fmla="*/ 76 h 144"/>
              <a:gd name="T80" fmla="*/ 186 w 210"/>
              <a:gd name="T81" fmla="*/ 61 h 144"/>
              <a:gd name="T82" fmla="*/ 182 w 210"/>
              <a:gd name="T83" fmla="*/ 58 h 144"/>
              <a:gd name="T84" fmla="*/ 165 w 210"/>
              <a:gd name="T85" fmla="*/ 57 h 144"/>
              <a:gd name="T86" fmla="*/ 158 w 210"/>
              <a:gd name="T87" fmla="*/ 79 h 144"/>
              <a:gd name="T88" fmla="*/ 162 w 210"/>
              <a:gd name="T89" fmla="*/ 87 h 144"/>
              <a:gd name="T90" fmla="*/ 165 w 210"/>
              <a:gd name="T91" fmla="*/ 97 h 144"/>
              <a:gd name="T92" fmla="*/ 161 w 210"/>
              <a:gd name="T93" fmla="*/ 102 h 144"/>
              <a:gd name="T94" fmla="*/ 173 w 210"/>
              <a:gd name="T95" fmla="*/ 107 h 144"/>
              <a:gd name="T96" fmla="*/ 187 w 210"/>
              <a:gd name="T97" fmla="*/ 117 h 144"/>
              <a:gd name="T98" fmla="*/ 187 w 210"/>
              <a:gd name="T99" fmla="*/ 118 h 144"/>
              <a:gd name="T100" fmla="*/ 187 w 210"/>
              <a:gd name="T101" fmla="*/ 125 h 144"/>
              <a:gd name="T102" fmla="*/ 210 w 210"/>
              <a:gd name="T103" fmla="*/ 11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0" h="144">
                <a:moveTo>
                  <a:pt x="130" y="111"/>
                </a:moveTo>
                <a:cubicBezTo>
                  <a:pt x="122" y="108"/>
                  <a:pt x="114" y="104"/>
                  <a:pt x="107" y="101"/>
                </a:cubicBezTo>
                <a:cubicBezTo>
                  <a:pt x="105" y="100"/>
                  <a:pt x="102" y="100"/>
                  <a:pt x="100" y="99"/>
                </a:cubicBezTo>
                <a:cubicBezTo>
                  <a:pt x="98" y="98"/>
                  <a:pt x="95" y="92"/>
                  <a:pt x="94" y="89"/>
                </a:cubicBezTo>
                <a:cubicBezTo>
                  <a:pt x="93" y="89"/>
                  <a:pt x="91" y="89"/>
                  <a:pt x="90" y="88"/>
                </a:cubicBezTo>
                <a:cubicBezTo>
                  <a:pt x="90" y="84"/>
                  <a:pt x="93" y="84"/>
                  <a:pt x="94" y="80"/>
                </a:cubicBezTo>
                <a:cubicBezTo>
                  <a:pt x="95" y="77"/>
                  <a:pt x="94" y="73"/>
                  <a:pt x="96" y="71"/>
                </a:cubicBezTo>
                <a:cubicBezTo>
                  <a:pt x="97" y="69"/>
                  <a:pt x="99" y="69"/>
                  <a:pt x="100" y="67"/>
                </a:cubicBezTo>
                <a:cubicBezTo>
                  <a:pt x="101" y="66"/>
                  <a:pt x="102" y="63"/>
                  <a:pt x="102" y="61"/>
                </a:cubicBezTo>
                <a:cubicBezTo>
                  <a:pt x="103" y="58"/>
                  <a:pt x="103" y="53"/>
                  <a:pt x="102" y="50"/>
                </a:cubicBezTo>
                <a:cubicBezTo>
                  <a:pt x="101" y="48"/>
                  <a:pt x="100" y="48"/>
                  <a:pt x="100" y="46"/>
                </a:cubicBezTo>
                <a:cubicBezTo>
                  <a:pt x="100" y="43"/>
                  <a:pt x="101" y="34"/>
                  <a:pt x="101" y="32"/>
                </a:cubicBezTo>
                <a:cubicBezTo>
                  <a:pt x="101" y="26"/>
                  <a:pt x="101" y="22"/>
                  <a:pt x="100" y="17"/>
                </a:cubicBezTo>
                <a:cubicBezTo>
                  <a:pt x="100" y="17"/>
                  <a:pt x="98" y="12"/>
                  <a:pt x="96" y="11"/>
                </a:cubicBezTo>
                <a:cubicBezTo>
                  <a:pt x="91" y="10"/>
                  <a:pt x="91" y="10"/>
                  <a:pt x="91" y="10"/>
                </a:cubicBezTo>
                <a:cubicBezTo>
                  <a:pt x="88" y="7"/>
                  <a:pt x="88" y="7"/>
                  <a:pt x="88" y="7"/>
                </a:cubicBezTo>
                <a:cubicBezTo>
                  <a:pt x="77" y="0"/>
                  <a:pt x="64" y="5"/>
                  <a:pt x="57" y="8"/>
                </a:cubicBezTo>
                <a:cubicBezTo>
                  <a:pt x="48" y="11"/>
                  <a:pt x="41" y="25"/>
                  <a:pt x="46" y="45"/>
                </a:cubicBezTo>
                <a:cubicBezTo>
                  <a:pt x="46" y="49"/>
                  <a:pt x="44" y="50"/>
                  <a:pt x="44" y="52"/>
                </a:cubicBezTo>
                <a:cubicBezTo>
                  <a:pt x="44" y="56"/>
                  <a:pt x="44" y="66"/>
                  <a:pt x="48" y="69"/>
                </a:cubicBezTo>
                <a:cubicBezTo>
                  <a:pt x="49" y="69"/>
                  <a:pt x="51" y="70"/>
                  <a:pt x="51" y="69"/>
                </a:cubicBezTo>
                <a:cubicBezTo>
                  <a:pt x="52" y="73"/>
                  <a:pt x="52" y="77"/>
                  <a:pt x="53" y="81"/>
                </a:cubicBezTo>
                <a:cubicBezTo>
                  <a:pt x="54" y="84"/>
                  <a:pt x="56" y="84"/>
                  <a:pt x="57" y="88"/>
                </a:cubicBezTo>
                <a:cubicBezTo>
                  <a:pt x="54" y="89"/>
                  <a:pt x="54" y="89"/>
                  <a:pt x="54" y="89"/>
                </a:cubicBezTo>
                <a:cubicBezTo>
                  <a:pt x="52" y="92"/>
                  <a:pt x="50" y="98"/>
                  <a:pt x="47" y="99"/>
                </a:cubicBezTo>
                <a:cubicBezTo>
                  <a:pt x="45" y="100"/>
                  <a:pt x="43" y="100"/>
                  <a:pt x="41" y="101"/>
                </a:cubicBezTo>
                <a:cubicBezTo>
                  <a:pt x="34" y="104"/>
                  <a:pt x="25" y="108"/>
                  <a:pt x="18" y="111"/>
                </a:cubicBezTo>
                <a:cubicBezTo>
                  <a:pt x="11" y="114"/>
                  <a:pt x="3" y="115"/>
                  <a:pt x="1" y="122"/>
                </a:cubicBezTo>
                <a:cubicBezTo>
                  <a:pt x="1" y="127"/>
                  <a:pt x="0" y="138"/>
                  <a:pt x="0" y="144"/>
                </a:cubicBezTo>
                <a:cubicBezTo>
                  <a:pt x="147" y="144"/>
                  <a:pt x="147" y="144"/>
                  <a:pt x="147" y="144"/>
                </a:cubicBezTo>
                <a:cubicBezTo>
                  <a:pt x="147" y="138"/>
                  <a:pt x="147" y="127"/>
                  <a:pt x="147" y="122"/>
                </a:cubicBezTo>
                <a:cubicBezTo>
                  <a:pt x="145" y="115"/>
                  <a:pt x="137" y="114"/>
                  <a:pt x="130" y="111"/>
                </a:cubicBezTo>
                <a:close/>
                <a:moveTo>
                  <a:pt x="171" y="110"/>
                </a:moveTo>
                <a:cubicBezTo>
                  <a:pt x="166" y="108"/>
                  <a:pt x="160" y="105"/>
                  <a:pt x="155" y="103"/>
                </a:cubicBezTo>
                <a:cubicBezTo>
                  <a:pt x="153" y="103"/>
                  <a:pt x="152" y="102"/>
                  <a:pt x="150" y="102"/>
                </a:cubicBezTo>
                <a:cubicBezTo>
                  <a:pt x="149" y="101"/>
                  <a:pt x="147" y="97"/>
                  <a:pt x="146" y="95"/>
                </a:cubicBezTo>
                <a:cubicBezTo>
                  <a:pt x="145" y="94"/>
                  <a:pt x="144" y="94"/>
                  <a:pt x="143" y="94"/>
                </a:cubicBezTo>
                <a:cubicBezTo>
                  <a:pt x="143" y="91"/>
                  <a:pt x="145" y="91"/>
                  <a:pt x="146" y="88"/>
                </a:cubicBezTo>
                <a:cubicBezTo>
                  <a:pt x="147" y="86"/>
                  <a:pt x="146" y="84"/>
                  <a:pt x="147" y="82"/>
                </a:cubicBezTo>
                <a:cubicBezTo>
                  <a:pt x="148" y="80"/>
                  <a:pt x="150" y="80"/>
                  <a:pt x="150" y="79"/>
                </a:cubicBezTo>
                <a:cubicBezTo>
                  <a:pt x="151" y="78"/>
                  <a:pt x="152" y="76"/>
                  <a:pt x="152" y="75"/>
                </a:cubicBezTo>
                <a:cubicBezTo>
                  <a:pt x="152" y="72"/>
                  <a:pt x="153" y="69"/>
                  <a:pt x="152" y="67"/>
                </a:cubicBezTo>
                <a:cubicBezTo>
                  <a:pt x="151" y="65"/>
                  <a:pt x="150" y="65"/>
                  <a:pt x="150" y="64"/>
                </a:cubicBezTo>
                <a:cubicBezTo>
                  <a:pt x="150" y="62"/>
                  <a:pt x="151" y="55"/>
                  <a:pt x="151" y="54"/>
                </a:cubicBezTo>
                <a:cubicBezTo>
                  <a:pt x="151" y="50"/>
                  <a:pt x="151" y="47"/>
                  <a:pt x="150" y="43"/>
                </a:cubicBezTo>
                <a:cubicBezTo>
                  <a:pt x="150" y="43"/>
                  <a:pt x="149" y="40"/>
                  <a:pt x="147" y="39"/>
                </a:cubicBezTo>
                <a:cubicBezTo>
                  <a:pt x="144" y="38"/>
                  <a:pt x="144" y="38"/>
                  <a:pt x="144" y="38"/>
                </a:cubicBezTo>
                <a:cubicBezTo>
                  <a:pt x="142" y="36"/>
                  <a:pt x="142" y="36"/>
                  <a:pt x="142" y="36"/>
                </a:cubicBezTo>
                <a:cubicBezTo>
                  <a:pt x="133" y="31"/>
                  <a:pt x="124" y="35"/>
                  <a:pt x="120" y="37"/>
                </a:cubicBezTo>
                <a:cubicBezTo>
                  <a:pt x="113" y="39"/>
                  <a:pt x="108" y="49"/>
                  <a:pt x="111" y="63"/>
                </a:cubicBezTo>
                <a:cubicBezTo>
                  <a:pt x="112" y="66"/>
                  <a:pt x="110" y="67"/>
                  <a:pt x="110" y="68"/>
                </a:cubicBezTo>
                <a:cubicBezTo>
                  <a:pt x="110" y="71"/>
                  <a:pt x="111" y="78"/>
                  <a:pt x="113" y="80"/>
                </a:cubicBezTo>
                <a:cubicBezTo>
                  <a:pt x="114" y="80"/>
                  <a:pt x="116" y="81"/>
                  <a:pt x="116" y="81"/>
                </a:cubicBezTo>
                <a:cubicBezTo>
                  <a:pt x="116" y="84"/>
                  <a:pt x="116" y="86"/>
                  <a:pt x="116" y="89"/>
                </a:cubicBezTo>
                <a:cubicBezTo>
                  <a:pt x="117" y="91"/>
                  <a:pt x="119" y="91"/>
                  <a:pt x="119" y="94"/>
                </a:cubicBezTo>
                <a:cubicBezTo>
                  <a:pt x="117" y="95"/>
                  <a:pt x="117" y="95"/>
                  <a:pt x="117" y="95"/>
                </a:cubicBezTo>
                <a:cubicBezTo>
                  <a:pt x="116" y="96"/>
                  <a:pt x="115" y="99"/>
                  <a:pt x="114" y="100"/>
                </a:cubicBezTo>
                <a:cubicBezTo>
                  <a:pt x="117" y="101"/>
                  <a:pt x="119" y="103"/>
                  <a:pt x="122" y="104"/>
                </a:cubicBezTo>
                <a:cubicBezTo>
                  <a:pt x="125" y="105"/>
                  <a:pt x="128" y="106"/>
                  <a:pt x="131" y="108"/>
                </a:cubicBezTo>
                <a:cubicBezTo>
                  <a:pt x="133" y="108"/>
                  <a:pt x="134" y="109"/>
                  <a:pt x="136" y="109"/>
                </a:cubicBezTo>
                <a:cubicBezTo>
                  <a:pt x="141" y="111"/>
                  <a:pt x="148" y="114"/>
                  <a:pt x="150" y="121"/>
                </a:cubicBezTo>
                <a:cubicBezTo>
                  <a:pt x="151" y="121"/>
                  <a:pt x="151" y="121"/>
                  <a:pt x="151" y="121"/>
                </a:cubicBezTo>
                <a:cubicBezTo>
                  <a:pt x="151" y="122"/>
                  <a:pt x="151" y="122"/>
                  <a:pt x="151" y="122"/>
                </a:cubicBezTo>
                <a:cubicBezTo>
                  <a:pt x="151" y="124"/>
                  <a:pt x="151" y="127"/>
                  <a:pt x="151" y="130"/>
                </a:cubicBezTo>
                <a:cubicBezTo>
                  <a:pt x="151" y="131"/>
                  <a:pt x="151" y="133"/>
                  <a:pt x="151" y="134"/>
                </a:cubicBezTo>
                <a:cubicBezTo>
                  <a:pt x="184" y="134"/>
                  <a:pt x="184" y="134"/>
                  <a:pt x="184" y="134"/>
                </a:cubicBezTo>
                <a:cubicBezTo>
                  <a:pt x="184" y="130"/>
                  <a:pt x="184" y="121"/>
                  <a:pt x="184" y="118"/>
                </a:cubicBezTo>
                <a:cubicBezTo>
                  <a:pt x="182" y="113"/>
                  <a:pt x="176" y="112"/>
                  <a:pt x="171" y="110"/>
                </a:cubicBezTo>
                <a:close/>
                <a:moveTo>
                  <a:pt x="210" y="113"/>
                </a:moveTo>
                <a:cubicBezTo>
                  <a:pt x="208" y="110"/>
                  <a:pt x="204" y="109"/>
                  <a:pt x="201" y="108"/>
                </a:cubicBezTo>
                <a:cubicBezTo>
                  <a:pt x="197" y="106"/>
                  <a:pt x="193" y="105"/>
                  <a:pt x="190" y="103"/>
                </a:cubicBezTo>
                <a:cubicBezTo>
                  <a:pt x="188" y="103"/>
                  <a:pt x="187" y="103"/>
                  <a:pt x="186" y="102"/>
                </a:cubicBezTo>
                <a:cubicBezTo>
                  <a:pt x="185" y="101"/>
                  <a:pt x="184" y="99"/>
                  <a:pt x="183" y="97"/>
                </a:cubicBezTo>
                <a:cubicBezTo>
                  <a:pt x="183" y="97"/>
                  <a:pt x="182" y="97"/>
                  <a:pt x="181" y="97"/>
                </a:cubicBezTo>
                <a:cubicBezTo>
                  <a:pt x="181" y="95"/>
                  <a:pt x="183" y="95"/>
                  <a:pt x="183" y="93"/>
                </a:cubicBezTo>
                <a:cubicBezTo>
                  <a:pt x="184" y="91"/>
                  <a:pt x="183" y="89"/>
                  <a:pt x="184" y="88"/>
                </a:cubicBezTo>
                <a:cubicBezTo>
                  <a:pt x="185" y="87"/>
                  <a:pt x="186" y="87"/>
                  <a:pt x="186" y="86"/>
                </a:cubicBezTo>
                <a:cubicBezTo>
                  <a:pt x="187" y="86"/>
                  <a:pt x="187" y="84"/>
                  <a:pt x="187" y="83"/>
                </a:cubicBezTo>
                <a:cubicBezTo>
                  <a:pt x="188" y="82"/>
                  <a:pt x="188" y="79"/>
                  <a:pt x="187" y="78"/>
                </a:cubicBezTo>
                <a:cubicBezTo>
                  <a:pt x="187" y="77"/>
                  <a:pt x="186" y="77"/>
                  <a:pt x="186" y="76"/>
                </a:cubicBezTo>
                <a:cubicBezTo>
                  <a:pt x="186" y="74"/>
                  <a:pt x="187" y="70"/>
                  <a:pt x="187" y="69"/>
                </a:cubicBezTo>
                <a:cubicBezTo>
                  <a:pt x="187" y="66"/>
                  <a:pt x="187" y="64"/>
                  <a:pt x="186" y="61"/>
                </a:cubicBezTo>
                <a:cubicBezTo>
                  <a:pt x="186" y="61"/>
                  <a:pt x="185" y="59"/>
                  <a:pt x="184" y="58"/>
                </a:cubicBezTo>
                <a:cubicBezTo>
                  <a:pt x="182" y="58"/>
                  <a:pt x="182" y="58"/>
                  <a:pt x="182" y="58"/>
                </a:cubicBezTo>
                <a:cubicBezTo>
                  <a:pt x="180" y="57"/>
                  <a:pt x="180" y="57"/>
                  <a:pt x="180" y="57"/>
                </a:cubicBezTo>
                <a:cubicBezTo>
                  <a:pt x="175" y="53"/>
                  <a:pt x="168" y="55"/>
                  <a:pt x="165" y="57"/>
                </a:cubicBezTo>
                <a:cubicBezTo>
                  <a:pt x="160" y="58"/>
                  <a:pt x="157" y="65"/>
                  <a:pt x="159" y="75"/>
                </a:cubicBezTo>
                <a:cubicBezTo>
                  <a:pt x="160" y="77"/>
                  <a:pt x="158" y="78"/>
                  <a:pt x="158" y="79"/>
                </a:cubicBezTo>
                <a:cubicBezTo>
                  <a:pt x="158" y="81"/>
                  <a:pt x="159" y="86"/>
                  <a:pt x="160" y="87"/>
                </a:cubicBezTo>
                <a:cubicBezTo>
                  <a:pt x="161" y="87"/>
                  <a:pt x="162" y="87"/>
                  <a:pt x="162" y="87"/>
                </a:cubicBezTo>
                <a:cubicBezTo>
                  <a:pt x="162" y="89"/>
                  <a:pt x="162" y="91"/>
                  <a:pt x="163" y="93"/>
                </a:cubicBezTo>
                <a:cubicBezTo>
                  <a:pt x="163" y="95"/>
                  <a:pt x="164" y="95"/>
                  <a:pt x="165" y="97"/>
                </a:cubicBezTo>
                <a:cubicBezTo>
                  <a:pt x="163" y="97"/>
                  <a:pt x="163" y="97"/>
                  <a:pt x="163" y="97"/>
                </a:cubicBezTo>
                <a:cubicBezTo>
                  <a:pt x="163" y="98"/>
                  <a:pt x="162" y="101"/>
                  <a:pt x="161" y="102"/>
                </a:cubicBezTo>
                <a:cubicBezTo>
                  <a:pt x="162" y="103"/>
                  <a:pt x="164" y="103"/>
                  <a:pt x="166" y="104"/>
                </a:cubicBezTo>
                <a:cubicBezTo>
                  <a:pt x="168" y="105"/>
                  <a:pt x="171" y="106"/>
                  <a:pt x="173" y="107"/>
                </a:cubicBezTo>
                <a:cubicBezTo>
                  <a:pt x="174" y="107"/>
                  <a:pt x="175" y="108"/>
                  <a:pt x="176" y="108"/>
                </a:cubicBezTo>
                <a:cubicBezTo>
                  <a:pt x="180" y="110"/>
                  <a:pt x="185" y="111"/>
                  <a:pt x="187" y="117"/>
                </a:cubicBezTo>
                <a:cubicBezTo>
                  <a:pt x="187" y="117"/>
                  <a:pt x="187" y="117"/>
                  <a:pt x="187" y="117"/>
                </a:cubicBezTo>
                <a:cubicBezTo>
                  <a:pt x="187" y="118"/>
                  <a:pt x="187" y="118"/>
                  <a:pt x="187" y="118"/>
                </a:cubicBezTo>
                <a:cubicBezTo>
                  <a:pt x="187" y="119"/>
                  <a:pt x="187" y="121"/>
                  <a:pt x="187" y="124"/>
                </a:cubicBezTo>
                <a:cubicBezTo>
                  <a:pt x="187" y="124"/>
                  <a:pt x="187" y="124"/>
                  <a:pt x="187" y="125"/>
                </a:cubicBezTo>
                <a:cubicBezTo>
                  <a:pt x="210" y="125"/>
                  <a:pt x="210" y="125"/>
                  <a:pt x="210" y="125"/>
                </a:cubicBezTo>
                <a:cubicBezTo>
                  <a:pt x="210" y="121"/>
                  <a:pt x="210" y="116"/>
                  <a:pt x="210" y="113"/>
                </a:cubicBezTo>
                <a:close/>
              </a:path>
            </a:pathLst>
          </a:custGeom>
          <a:solidFill>
            <a:srgbClr val="FFD1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rgbClr val="FFD100"/>
              </a:solidFill>
              <a:highlight>
                <a:srgbClr val="FFFF00"/>
              </a:highlight>
              <a:cs typeface="+mn-ea"/>
              <a:sym typeface="+mn-lt"/>
            </a:endParaRPr>
          </a:p>
        </p:txBody>
      </p:sp>
      <p:sp>
        <p:nvSpPr>
          <p:cNvPr id="32" name="Freeform 1512"/>
          <p:cNvSpPr>
            <a:spLocks noEditPoints="1"/>
          </p:cNvSpPr>
          <p:nvPr/>
        </p:nvSpPr>
        <p:spPr bwMode="auto">
          <a:xfrm>
            <a:off x="94770" y="5119347"/>
            <a:ext cx="674688" cy="450000"/>
          </a:xfrm>
          <a:custGeom>
            <a:avLst/>
            <a:gdLst>
              <a:gd name="T0" fmla="*/ 180 w 180"/>
              <a:gd name="T1" fmla="*/ 67 h 192"/>
              <a:gd name="T2" fmla="*/ 179 w 180"/>
              <a:gd name="T3" fmla="*/ 64 h 192"/>
              <a:gd name="T4" fmla="*/ 178 w 180"/>
              <a:gd name="T5" fmla="*/ 63 h 192"/>
              <a:gd name="T6" fmla="*/ 91 w 180"/>
              <a:gd name="T7" fmla="*/ 1 h 192"/>
              <a:gd name="T8" fmla="*/ 89 w 180"/>
              <a:gd name="T9" fmla="*/ 1 h 192"/>
              <a:gd name="T10" fmla="*/ 40 w 180"/>
              <a:gd name="T11" fmla="*/ 0 h 192"/>
              <a:gd name="T12" fmla="*/ 37 w 180"/>
              <a:gd name="T13" fmla="*/ 2 h 192"/>
              <a:gd name="T14" fmla="*/ 38 w 180"/>
              <a:gd name="T15" fmla="*/ 6 h 192"/>
              <a:gd name="T16" fmla="*/ 60 w 180"/>
              <a:gd name="T17" fmla="*/ 22 h 192"/>
              <a:gd name="T18" fmla="*/ 50 w 180"/>
              <a:gd name="T19" fmla="*/ 30 h 192"/>
              <a:gd name="T20" fmla="*/ 49 w 180"/>
              <a:gd name="T21" fmla="*/ 30 h 192"/>
              <a:gd name="T22" fmla="*/ 1 w 180"/>
              <a:gd name="T23" fmla="*/ 64 h 192"/>
              <a:gd name="T24" fmla="*/ 0 w 180"/>
              <a:gd name="T25" fmla="*/ 67 h 192"/>
              <a:gd name="T26" fmla="*/ 0 w 180"/>
              <a:gd name="T27" fmla="*/ 67 h 192"/>
              <a:gd name="T28" fmla="*/ 0 w 180"/>
              <a:gd name="T29" fmla="*/ 67 h 192"/>
              <a:gd name="T30" fmla="*/ 0 w 180"/>
              <a:gd name="T31" fmla="*/ 127 h 192"/>
              <a:gd name="T32" fmla="*/ 1 w 180"/>
              <a:gd name="T33" fmla="*/ 130 h 192"/>
              <a:gd name="T34" fmla="*/ 88 w 180"/>
              <a:gd name="T35" fmla="*/ 192 h 192"/>
              <a:gd name="T36" fmla="*/ 88 w 180"/>
              <a:gd name="T37" fmla="*/ 192 h 192"/>
              <a:gd name="T38" fmla="*/ 88 w 180"/>
              <a:gd name="T39" fmla="*/ 192 h 192"/>
              <a:gd name="T40" fmla="*/ 90 w 180"/>
              <a:gd name="T41" fmla="*/ 192 h 192"/>
              <a:gd name="T42" fmla="*/ 92 w 180"/>
              <a:gd name="T43" fmla="*/ 192 h 192"/>
              <a:gd name="T44" fmla="*/ 179 w 180"/>
              <a:gd name="T45" fmla="*/ 130 h 192"/>
              <a:gd name="T46" fmla="*/ 180 w 180"/>
              <a:gd name="T47" fmla="*/ 127 h 192"/>
              <a:gd name="T48" fmla="*/ 180 w 180"/>
              <a:gd name="T49" fmla="*/ 67 h 192"/>
              <a:gd name="T50" fmla="*/ 180 w 180"/>
              <a:gd name="T51" fmla="*/ 67 h 192"/>
              <a:gd name="T52" fmla="*/ 51 w 180"/>
              <a:gd name="T53" fmla="*/ 7 h 192"/>
              <a:gd name="T54" fmla="*/ 88 w 180"/>
              <a:gd name="T55" fmla="*/ 8 h 192"/>
              <a:gd name="T56" fmla="*/ 165 w 180"/>
              <a:gd name="T57" fmla="*/ 62 h 192"/>
              <a:gd name="T58" fmla="*/ 128 w 180"/>
              <a:gd name="T59" fmla="*/ 61 h 192"/>
              <a:gd name="T60" fmla="*/ 51 w 180"/>
              <a:gd name="T61" fmla="*/ 7 h 192"/>
              <a:gd name="T62" fmla="*/ 86 w 180"/>
              <a:gd name="T63" fmla="*/ 182 h 192"/>
              <a:gd name="T64" fmla="*/ 7 w 180"/>
              <a:gd name="T65" fmla="*/ 126 h 192"/>
              <a:gd name="T66" fmla="*/ 7 w 180"/>
              <a:gd name="T67" fmla="*/ 74 h 192"/>
              <a:gd name="T68" fmla="*/ 86 w 180"/>
              <a:gd name="T69" fmla="*/ 131 h 192"/>
              <a:gd name="T70" fmla="*/ 86 w 180"/>
              <a:gd name="T71" fmla="*/ 182 h 192"/>
              <a:gd name="T72" fmla="*/ 90 w 180"/>
              <a:gd name="T73" fmla="*/ 124 h 192"/>
              <a:gd name="T74" fmla="*/ 9 w 180"/>
              <a:gd name="T75" fmla="*/ 67 h 192"/>
              <a:gd name="T76" fmla="*/ 48 w 180"/>
              <a:gd name="T77" fmla="*/ 39 h 192"/>
              <a:gd name="T78" fmla="*/ 129 w 180"/>
              <a:gd name="T79" fmla="*/ 96 h 192"/>
              <a:gd name="T80" fmla="*/ 90 w 180"/>
              <a:gd name="T81" fmla="*/ 124 h 192"/>
              <a:gd name="T82" fmla="*/ 173 w 180"/>
              <a:gd name="T83" fmla="*/ 126 h 192"/>
              <a:gd name="T84" fmla="*/ 94 w 180"/>
              <a:gd name="T85" fmla="*/ 182 h 192"/>
              <a:gd name="T86" fmla="*/ 94 w 180"/>
              <a:gd name="T87" fmla="*/ 131 h 192"/>
              <a:gd name="T88" fmla="*/ 173 w 180"/>
              <a:gd name="T89" fmla="*/ 74 h 192"/>
              <a:gd name="T90" fmla="*/ 173 w 180"/>
              <a:gd name="T91" fmla="*/ 126 h 192"/>
              <a:gd name="T92" fmla="*/ 75 w 180"/>
              <a:gd name="T93" fmla="*/ 135 h 192"/>
              <a:gd name="T94" fmla="*/ 14 w 180"/>
              <a:gd name="T95" fmla="*/ 92 h 192"/>
              <a:gd name="T96" fmla="*/ 14 w 180"/>
              <a:gd name="T97" fmla="*/ 119 h 192"/>
              <a:gd name="T98" fmla="*/ 75 w 180"/>
              <a:gd name="T99" fmla="*/ 162 h 192"/>
              <a:gd name="T100" fmla="*/ 75 w 180"/>
              <a:gd name="T101" fmla="*/ 135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80" h="192">
                <a:moveTo>
                  <a:pt x="180" y="67"/>
                </a:moveTo>
                <a:cubicBezTo>
                  <a:pt x="180" y="66"/>
                  <a:pt x="180" y="65"/>
                  <a:pt x="179" y="64"/>
                </a:cubicBezTo>
                <a:cubicBezTo>
                  <a:pt x="179" y="64"/>
                  <a:pt x="179" y="63"/>
                  <a:pt x="178" y="63"/>
                </a:cubicBezTo>
                <a:cubicBezTo>
                  <a:pt x="91" y="1"/>
                  <a:pt x="91" y="1"/>
                  <a:pt x="91" y="1"/>
                </a:cubicBezTo>
                <a:cubicBezTo>
                  <a:pt x="91" y="1"/>
                  <a:pt x="90" y="1"/>
                  <a:pt x="89" y="1"/>
                </a:cubicBezTo>
                <a:cubicBezTo>
                  <a:pt x="40" y="0"/>
                  <a:pt x="40" y="0"/>
                  <a:pt x="40" y="0"/>
                </a:cubicBezTo>
                <a:cubicBezTo>
                  <a:pt x="39" y="0"/>
                  <a:pt x="37" y="1"/>
                  <a:pt x="37" y="2"/>
                </a:cubicBezTo>
                <a:cubicBezTo>
                  <a:pt x="36" y="3"/>
                  <a:pt x="37" y="5"/>
                  <a:pt x="38" y="6"/>
                </a:cubicBezTo>
                <a:cubicBezTo>
                  <a:pt x="60" y="22"/>
                  <a:pt x="60" y="22"/>
                  <a:pt x="60" y="22"/>
                </a:cubicBezTo>
                <a:cubicBezTo>
                  <a:pt x="50" y="30"/>
                  <a:pt x="50" y="30"/>
                  <a:pt x="50" y="30"/>
                </a:cubicBezTo>
                <a:cubicBezTo>
                  <a:pt x="49" y="30"/>
                  <a:pt x="49" y="30"/>
                  <a:pt x="49" y="30"/>
                </a:cubicBezTo>
                <a:cubicBezTo>
                  <a:pt x="1" y="64"/>
                  <a:pt x="1" y="64"/>
                  <a:pt x="1" y="64"/>
                </a:cubicBezTo>
                <a:cubicBezTo>
                  <a:pt x="0" y="65"/>
                  <a:pt x="0" y="66"/>
                  <a:pt x="0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127"/>
                  <a:pt x="0" y="127"/>
                  <a:pt x="0" y="127"/>
                </a:cubicBezTo>
                <a:cubicBezTo>
                  <a:pt x="1" y="130"/>
                  <a:pt x="1" y="130"/>
                  <a:pt x="1" y="130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8" y="192"/>
                  <a:pt x="88" y="192"/>
                  <a:pt x="88" y="192"/>
                </a:cubicBezTo>
                <a:cubicBezTo>
                  <a:pt x="89" y="192"/>
                  <a:pt x="90" y="192"/>
                  <a:pt x="90" y="192"/>
                </a:cubicBezTo>
                <a:cubicBezTo>
                  <a:pt x="91" y="192"/>
                  <a:pt x="92" y="192"/>
                  <a:pt x="92" y="192"/>
                </a:cubicBezTo>
                <a:cubicBezTo>
                  <a:pt x="179" y="130"/>
                  <a:pt x="179" y="130"/>
                  <a:pt x="179" y="130"/>
                </a:cubicBezTo>
                <a:cubicBezTo>
                  <a:pt x="180" y="130"/>
                  <a:pt x="180" y="129"/>
                  <a:pt x="180" y="127"/>
                </a:cubicBezTo>
                <a:cubicBezTo>
                  <a:pt x="180" y="67"/>
                  <a:pt x="180" y="67"/>
                  <a:pt x="180" y="67"/>
                </a:cubicBezTo>
                <a:cubicBezTo>
                  <a:pt x="180" y="67"/>
                  <a:pt x="180" y="67"/>
                  <a:pt x="180" y="67"/>
                </a:cubicBezTo>
                <a:close/>
                <a:moveTo>
                  <a:pt x="51" y="7"/>
                </a:moveTo>
                <a:cubicBezTo>
                  <a:pt x="88" y="8"/>
                  <a:pt x="88" y="8"/>
                  <a:pt x="88" y="8"/>
                </a:cubicBezTo>
                <a:cubicBezTo>
                  <a:pt x="165" y="62"/>
                  <a:pt x="165" y="62"/>
                  <a:pt x="165" y="62"/>
                </a:cubicBezTo>
                <a:cubicBezTo>
                  <a:pt x="128" y="61"/>
                  <a:pt x="128" y="61"/>
                  <a:pt x="128" y="61"/>
                </a:cubicBezTo>
                <a:lnTo>
                  <a:pt x="51" y="7"/>
                </a:lnTo>
                <a:close/>
                <a:moveTo>
                  <a:pt x="86" y="182"/>
                </a:moveTo>
                <a:cubicBezTo>
                  <a:pt x="7" y="126"/>
                  <a:pt x="7" y="126"/>
                  <a:pt x="7" y="126"/>
                </a:cubicBezTo>
                <a:cubicBezTo>
                  <a:pt x="7" y="74"/>
                  <a:pt x="7" y="74"/>
                  <a:pt x="7" y="74"/>
                </a:cubicBezTo>
                <a:cubicBezTo>
                  <a:pt x="86" y="131"/>
                  <a:pt x="86" y="131"/>
                  <a:pt x="86" y="131"/>
                </a:cubicBezTo>
                <a:lnTo>
                  <a:pt x="86" y="182"/>
                </a:lnTo>
                <a:close/>
                <a:moveTo>
                  <a:pt x="90" y="124"/>
                </a:moveTo>
                <a:cubicBezTo>
                  <a:pt x="9" y="67"/>
                  <a:pt x="9" y="67"/>
                  <a:pt x="9" y="67"/>
                </a:cubicBezTo>
                <a:cubicBezTo>
                  <a:pt x="48" y="39"/>
                  <a:pt x="48" y="39"/>
                  <a:pt x="48" y="39"/>
                </a:cubicBezTo>
                <a:cubicBezTo>
                  <a:pt x="129" y="96"/>
                  <a:pt x="129" y="96"/>
                  <a:pt x="129" y="96"/>
                </a:cubicBezTo>
                <a:lnTo>
                  <a:pt x="90" y="124"/>
                </a:lnTo>
                <a:close/>
                <a:moveTo>
                  <a:pt x="173" y="126"/>
                </a:moveTo>
                <a:cubicBezTo>
                  <a:pt x="94" y="182"/>
                  <a:pt x="94" y="182"/>
                  <a:pt x="94" y="182"/>
                </a:cubicBezTo>
                <a:cubicBezTo>
                  <a:pt x="94" y="131"/>
                  <a:pt x="94" y="131"/>
                  <a:pt x="94" y="131"/>
                </a:cubicBezTo>
                <a:cubicBezTo>
                  <a:pt x="173" y="74"/>
                  <a:pt x="173" y="74"/>
                  <a:pt x="173" y="74"/>
                </a:cubicBezTo>
                <a:lnTo>
                  <a:pt x="173" y="126"/>
                </a:lnTo>
                <a:close/>
                <a:moveTo>
                  <a:pt x="75" y="135"/>
                </a:moveTo>
                <a:cubicBezTo>
                  <a:pt x="14" y="92"/>
                  <a:pt x="14" y="92"/>
                  <a:pt x="14" y="92"/>
                </a:cubicBezTo>
                <a:cubicBezTo>
                  <a:pt x="14" y="119"/>
                  <a:pt x="14" y="119"/>
                  <a:pt x="14" y="119"/>
                </a:cubicBezTo>
                <a:cubicBezTo>
                  <a:pt x="75" y="162"/>
                  <a:pt x="75" y="162"/>
                  <a:pt x="75" y="162"/>
                </a:cubicBezTo>
                <a:lnTo>
                  <a:pt x="75" y="135"/>
                </a:lnTo>
                <a:close/>
              </a:path>
            </a:pathLst>
          </a:custGeom>
          <a:solidFill>
            <a:srgbClr val="FFD10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19744" y="-145575"/>
            <a:ext cx="6877050" cy="699384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3200" b="1" dirty="0">
                <a:latin typeface="Times New Roman" panose="02020603050405020304" pitchFamily="18" charset="0"/>
                <a:ea typeface="Annai MN" panose="00000500000000000000" pitchFamily="2" charset="0"/>
                <a:cs typeface="Times New Roman" panose="02020603050405020304" pitchFamily="18" charset="0"/>
                <a:sym typeface="+mn-lt"/>
              </a:rPr>
              <a:t>Company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  <a:ea typeface="Annai MN" panose="00000500000000000000" pitchFamily="2" charset="0"/>
                <a:cs typeface="Times New Roman" panose="02020603050405020304" pitchFamily="18" charset="0"/>
                <a:sym typeface="+mn-lt"/>
              </a:rPr>
              <a:t>and Industry Introduction</a:t>
            </a:r>
            <a:endParaRPr kumimoji="1" lang="zh-CN" altLang="en-US" sz="3200" b="1" dirty="0">
              <a:latin typeface="Times New Roman" panose="02020603050405020304" pitchFamily="18" charset="0"/>
              <a:ea typeface="Annai MN" panose="00000500000000000000" pitchFamily="2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80726" y="586153"/>
            <a:ext cx="3660617" cy="1015663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  <a:reflection blurRad="6350" stA="50000" endA="300" endPos="55000" dir="5400000" sy="-100000" algn="bl" rotWithShape="0"/>
          </a:effectLst>
          <a:scene3d>
            <a:camera prst="perspectiveContrastingRightFacing"/>
            <a:lightRig rig="harsh" dir="t">
              <a:rot lat="0" lon="0" rev="3000000"/>
            </a:lightRig>
          </a:scene3d>
          <a:sp3d extrusionH="25400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D100"/>
                </a:solidFill>
                <a:effectLst/>
                <a:latin typeface="Trattatello" panose="020F0403020200020303" pitchFamily="34" charset="0"/>
                <a:ea typeface="等线" panose="02010600030101010101" pitchFamily="2" charset="-122"/>
              </a:rPr>
              <a:t>UnifyNFT</a:t>
            </a:r>
            <a:r>
              <a:rPr lang="zh-CN" altLang="zh-CN" sz="6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D100"/>
                </a:solidFill>
                <a:effectLst/>
                <a:latin typeface="Trattatello" panose="020F0403020200020303" pitchFamily="34" charset="0"/>
              </a:rPr>
              <a:t> </a:t>
            </a:r>
            <a:endParaRPr lang="zh-CN" altLang="en-US" sz="6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D100"/>
              </a:solidFill>
              <a:effectLst/>
              <a:latin typeface="Trattatello" panose="020F0403020200020303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59971" y="2441321"/>
            <a:ext cx="2770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Annai MN" panose="00000500000000000000" pitchFamily="2" charset="0"/>
                <a:cs typeface="Times New Roman" panose="02020603050405020304" pitchFamily="18" charset="0"/>
              </a:rPr>
              <a:t>Main User G</a:t>
            </a:r>
            <a:r>
              <a:rPr lang="en-US" altLang="zh-CN" sz="2400" dirty="0">
                <a:latin typeface="Times New Roman" panose="02020603050405020304" pitchFamily="18" charset="0"/>
                <a:ea typeface="Annai MN" panose="00000500000000000000" pitchFamily="2" charset="0"/>
                <a:cs typeface="Times New Roman" panose="02020603050405020304" pitchFamily="18" charset="0"/>
              </a:rPr>
              <a:t>roups</a:t>
            </a:r>
            <a:r>
              <a:rPr lang="zh-CN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330508" y="3816431"/>
            <a:ext cx="3078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Annai MN" panose="00000500000000000000" pitchFamily="2" charset="0"/>
                <a:cs typeface="Times New Roman" panose="02020603050405020304" pitchFamily="18" charset="0"/>
              </a:rPr>
              <a:t>NFT finance industry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224245" y="882736"/>
            <a:ext cx="2229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Annai MN" panose="00000500000000000000" pitchFamily="2" charset="0"/>
                <a:cs typeface="Times New Roman" panose="02020603050405020304" pitchFamily="18" charset="0"/>
              </a:rPr>
              <a:t>Our Company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69458" y="5132502"/>
            <a:ext cx="27704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Annai MN" panose="00000500000000000000" pitchFamily="2" charset="0"/>
                <a:cs typeface="Times New Roman" panose="02020603050405020304" pitchFamily="18" charset="0"/>
              </a:rPr>
              <a:t>Function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53029" y="1303469"/>
            <a:ext cx="5216591" cy="832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PilGi" pitchFamily="2" charset="-127"/>
                <a:cs typeface="Times New Roman" panose="02020603050405020304" pitchFamily="18" charset="0"/>
              </a:rPr>
              <a:t>Goal: Connect users, improve access, and unify innovation in NFT lending</a:t>
            </a:r>
            <a:r>
              <a:rPr lang="zh-CN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Hei" pitchFamily="2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Hei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31" grpId="0" animBg="1"/>
      <p:bldP spid="32" grpId="0" animBg="1"/>
      <p:bldP spid="4" grpId="0"/>
      <p:bldP spid="34" grpId="0"/>
      <p:bldP spid="35" grpId="0"/>
      <p:bldP spid="38" grpId="0"/>
      <p:bldP spid="39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/>
          <p:cNvSpPr/>
          <p:nvPr/>
        </p:nvSpPr>
        <p:spPr>
          <a:xfrm rot="2591120">
            <a:off x="7563433" y="3914915"/>
            <a:ext cx="983334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: 圆角 6"/>
          <p:cNvSpPr/>
          <p:nvPr/>
        </p:nvSpPr>
        <p:spPr>
          <a:xfrm rot="2591120">
            <a:off x="3958246" y="2482138"/>
            <a:ext cx="983334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: 圆角 7"/>
          <p:cNvSpPr/>
          <p:nvPr/>
        </p:nvSpPr>
        <p:spPr>
          <a:xfrm rot="2591120">
            <a:off x="2454708" y="2915422"/>
            <a:ext cx="6264761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: 圆角 8"/>
          <p:cNvSpPr/>
          <p:nvPr/>
        </p:nvSpPr>
        <p:spPr>
          <a:xfrm rot="2591120">
            <a:off x="3544992" y="3269548"/>
            <a:ext cx="6192299" cy="179211"/>
          </a:xfrm>
          <a:prstGeom prst="roundRect">
            <a:avLst>
              <a:gd name="adj" fmla="val 50000"/>
            </a:avLst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 rot="2700000">
            <a:off x="6074347" y="2271411"/>
            <a:ext cx="1988699" cy="198869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157569" y="998623"/>
            <a:ext cx="179914" cy="179914"/>
          </a:xfrm>
          <a:prstGeom prst="ellipse">
            <a:avLst/>
          </a:prstGeom>
          <a:solidFill>
            <a:srgbClr val="FFD1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 rot="2700000">
            <a:off x="4729083" y="1606192"/>
            <a:ext cx="2734733" cy="2734731"/>
          </a:xfrm>
          <a:prstGeom prst="rect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-345003" y="4061748"/>
            <a:ext cx="1388279" cy="1388279"/>
          </a:xfrm>
          <a:prstGeom prst="rect">
            <a:avLst/>
          </a:prstGeom>
          <a:solidFill>
            <a:srgbClr val="FFD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 rot="2700000">
            <a:off x="-507263" y="4061749"/>
            <a:ext cx="1388279" cy="1388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10575792" y="288189"/>
            <a:ext cx="1769890" cy="1215509"/>
          </a:xfrm>
          <a:prstGeom prst="triangle">
            <a:avLst/>
          </a:prstGeom>
          <a:solidFill>
            <a:srgbClr val="FFD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>
            <a:off x="10728192" y="440589"/>
            <a:ext cx="1769890" cy="121550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/>
          <p:cNvSpPr/>
          <p:nvPr/>
        </p:nvSpPr>
        <p:spPr>
          <a:xfrm rot="10800000">
            <a:off x="2197966" y="-827075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等腰三角形 17"/>
          <p:cNvSpPr/>
          <p:nvPr/>
        </p:nvSpPr>
        <p:spPr>
          <a:xfrm rot="10800000">
            <a:off x="2407627" y="-887994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7975445" y="6383016"/>
            <a:ext cx="1769890" cy="1215509"/>
          </a:xfrm>
          <a:prstGeom prst="triangle">
            <a:avLst/>
          </a:prstGeom>
          <a:solidFill>
            <a:srgbClr val="FFD10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等腰三角形 19"/>
          <p:cNvSpPr/>
          <p:nvPr/>
        </p:nvSpPr>
        <p:spPr>
          <a:xfrm>
            <a:off x="8185106" y="6322097"/>
            <a:ext cx="1769890" cy="1215509"/>
          </a:xfrm>
          <a:prstGeom prst="triangle">
            <a:avLst/>
          </a:prstGeom>
          <a:solidFill>
            <a:srgbClr val="FFD1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84685" y="1746675"/>
            <a:ext cx="2022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cs typeface="+mn-ea"/>
                <a:sym typeface="+mn-lt"/>
              </a:rPr>
              <a:t>03</a:t>
            </a:r>
            <a:endParaRPr lang="zh-CN" altLang="en-US" sz="6000" dirty="0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32170" y="2652629"/>
            <a:ext cx="3505556" cy="60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Technology Product</a:t>
            </a:r>
          </a:p>
        </p:txBody>
      </p:sp>
      <p:sp>
        <p:nvSpPr>
          <p:cNvPr id="3" name="矩形 2"/>
          <p:cNvSpPr/>
          <p:nvPr/>
        </p:nvSpPr>
        <p:spPr>
          <a:xfrm rot="2700000">
            <a:off x="4603224" y="3474639"/>
            <a:ext cx="1356526" cy="13565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7"/>
          <p:cNvSpPr txBox="1"/>
          <p:nvPr/>
        </p:nvSpPr>
        <p:spPr>
          <a:xfrm>
            <a:off x="2205990" y="609181"/>
            <a:ext cx="3939534" cy="492438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单击此处添加标题文本内容</a:t>
            </a:r>
            <a:endParaRPr 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六边形 16"/>
          <p:cNvSpPr/>
          <p:nvPr/>
        </p:nvSpPr>
        <p:spPr>
          <a:xfrm>
            <a:off x="5468057" y="5906030"/>
            <a:ext cx="913704" cy="105023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95250" tIns="95250" rIns="95250" bIns="95250" numCol="1" spcCol="1270" anchor="ctr" anchorCtr="0">
            <a:noAutofit/>
          </a:bodyPr>
          <a:lstStyle/>
          <a:p>
            <a:pPr lvl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500" kern="1200" dirty="0">
              <a:cs typeface="+mn-ea"/>
              <a:sym typeface="+mn-lt"/>
            </a:endParaRPr>
          </a:p>
        </p:txBody>
      </p:sp>
      <p:sp>
        <p:nvSpPr>
          <p:cNvPr id="21" name="六边形 14"/>
          <p:cNvSpPr/>
          <p:nvPr/>
        </p:nvSpPr>
        <p:spPr>
          <a:xfrm>
            <a:off x="5104154" y="4072634"/>
            <a:ext cx="666394" cy="76597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 dirty="0">
              <a:cs typeface="+mn-ea"/>
              <a:sym typeface="+mn-lt"/>
            </a:endParaRPr>
          </a:p>
        </p:txBody>
      </p:sp>
      <p:sp>
        <p:nvSpPr>
          <p:cNvPr id="17" name="六边形 18"/>
          <p:cNvSpPr/>
          <p:nvPr/>
        </p:nvSpPr>
        <p:spPr>
          <a:xfrm>
            <a:off x="6901665" y="5906030"/>
            <a:ext cx="913704" cy="105023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3600" kern="1200" dirty="0"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715004" y="1549594"/>
            <a:ext cx="968126" cy="1112792"/>
            <a:chOff x="6144004" y="1835979"/>
            <a:chExt cx="968126" cy="1112792"/>
          </a:xfr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六边形 29"/>
            <p:cNvSpPr/>
            <p:nvPr/>
          </p:nvSpPr>
          <p:spPr>
            <a:xfrm rot="5400000">
              <a:off x="6071671" y="1908312"/>
              <a:ext cx="1112792" cy="968126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Freeform 148"/>
            <p:cNvSpPr>
              <a:spLocks noEditPoints="1"/>
            </p:cNvSpPr>
            <p:nvPr/>
          </p:nvSpPr>
          <p:spPr bwMode="auto">
            <a:xfrm>
              <a:off x="6460026" y="2192300"/>
              <a:ext cx="365125" cy="363538"/>
            </a:xfrm>
            <a:custGeom>
              <a:avLst/>
              <a:gdLst>
                <a:gd name="T0" fmla="*/ 79 w 97"/>
                <a:gd name="T1" fmla="*/ 17 h 97"/>
                <a:gd name="T2" fmla="*/ 17 w 97"/>
                <a:gd name="T3" fmla="*/ 17 h 97"/>
                <a:gd name="T4" fmla="*/ 17 w 97"/>
                <a:gd name="T5" fmla="*/ 80 h 97"/>
                <a:gd name="T6" fmla="*/ 79 w 97"/>
                <a:gd name="T7" fmla="*/ 80 h 97"/>
                <a:gd name="T8" fmla="*/ 79 w 97"/>
                <a:gd name="T9" fmla="*/ 17 h 97"/>
                <a:gd name="T10" fmla="*/ 75 w 97"/>
                <a:gd name="T11" fmla="*/ 53 h 97"/>
                <a:gd name="T12" fmla="*/ 59 w 97"/>
                <a:gd name="T13" fmla="*/ 66 h 97"/>
                <a:gd name="T14" fmla="*/ 54 w 97"/>
                <a:gd name="T15" fmla="*/ 63 h 97"/>
                <a:gd name="T16" fmla="*/ 53 w 97"/>
                <a:gd name="T17" fmla="*/ 58 h 97"/>
                <a:gd name="T18" fmla="*/ 48 w 97"/>
                <a:gd name="T19" fmla="*/ 57 h 97"/>
                <a:gd name="T20" fmla="*/ 27 w 97"/>
                <a:gd name="T21" fmla="*/ 57 h 97"/>
                <a:gd name="T22" fmla="*/ 18 w 97"/>
                <a:gd name="T23" fmla="*/ 48 h 97"/>
                <a:gd name="T24" fmla="*/ 27 w 97"/>
                <a:gd name="T25" fmla="*/ 39 h 97"/>
                <a:gd name="T26" fmla="*/ 49 w 97"/>
                <a:gd name="T27" fmla="*/ 39 h 97"/>
                <a:gd name="T28" fmla="*/ 53 w 97"/>
                <a:gd name="T29" fmla="*/ 39 h 97"/>
                <a:gd name="T30" fmla="*/ 54 w 97"/>
                <a:gd name="T31" fmla="*/ 34 h 97"/>
                <a:gd name="T32" fmla="*/ 59 w 97"/>
                <a:gd name="T33" fmla="*/ 31 h 97"/>
                <a:gd name="T34" fmla="*/ 75 w 97"/>
                <a:gd name="T35" fmla="*/ 44 h 97"/>
                <a:gd name="T36" fmla="*/ 75 w 97"/>
                <a:gd name="T37" fmla="*/ 5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" h="97">
                  <a:moveTo>
                    <a:pt x="79" y="17"/>
                  </a:moveTo>
                  <a:cubicBezTo>
                    <a:pt x="62" y="0"/>
                    <a:pt x="34" y="0"/>
                    <a:pt x="17" y="17"/>
                  </a:cubicBezTo>
                  <a:cubicBezTo>
                    <a:pt x="0" y="34"/>
                    <a:pt x="0" y="62"/>
                    <a:pt x="17" y="80"/>
                  </a:cubicBezTo>
                  <a:cubicBezTo>
                    <a:pt x="34" y="97"/>
                    <a:pt x="62" y="97"/>
                    <a:pt x="79" y="80"/>
                  </a:cubicBezTo>
                  <a:cubicBezTo>
                    <a:pt x="97" y="62"/>
                    <a:pt x="97" y="34"/>
                    <a:pt x="79" y="17"/>
                  </a:cubicBezTo>
                  <a:close/>
                  <a:moveTo>
                    <a:pt x="75" y="53"/>
                  </a:moveTo>
                  <a:cubicBezTo>
                    <a:pt x="59" y="66"/>
                    <a:pt x="59" y="66"/>
                    <a:pt x="59" y="66"/>
                  </a:cubicBezTo>
                  <a:cubicBezTo>
                    <a:pt x="56" y="68"/>
                    <a:pt x="54" y="67"/>
                    <a:pt x="54" y="63"/>
                  </a:cubicBezTo>
                  <a:cubicBezTo>
                    <a:pt x="54" y="63"/>
                    <a:pt x="54" y="59"/>
                    <a:pt x="53" y="58"/>
                  </a:cubicBezTo>
                  <a:cubicBezTo>
                    <a:pt x="52" y="57"/>
                    <a:pt x="48" y="57"/>
                    <a:pt x="48" y="57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2" y="57"/>
                    <a:pt x="18" y="53"/>
                    <a:pt x="18" y="48"/>
                  </a:cubicBezTo>
                  <a:cubicBezTo>
                    <a:pt x="18" y="43"/>
                    <a:pt x="22" y="39"/>
                    <a:pt x="27" y="39"/>
                  </a:cubicBezTo>
                  <a:cubicBezTo>
                    <a:pt x="49" y="39"/>
                    <a:pt x="49" y="39"/>
                    <a:pt x="49" y="39"/>
                  </a:cubicBezTo>
                  <a:cubicBezTo>
                    <a:pt x="49" y="39"/>
                    <a:pt x="52" y="40"/>
                    <a:pt x="53" y="39"/>
                  </a:cubicBezTo>
                  <a:cubicBezTo>
                    <a:pt x="54" y="38"/>
                    <a:pt x="54" y="34"/>
                    <a:pt x="54" y="34"/>
                  </a:cubicBezTo>
                  <a:cubicBezTo>
                    <a:pt x="54" y="30"/>
                    <a:pt x="56" y="29"/>
                    <a:pt x="59" y="31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9" y="46"/>
                    <a:pt x="79" y="50"/>
                    <a:pt x="75" y="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70365" y="1538636"/>
            <a:ext cx="968126" cy="1112792"/>
            <a:chOff x="6722845" y="2954686"/>
            <a:chExt cx="968126" cy="1112792"/>
          </a:xfr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六边形 23"/>
            <p:cNvSpPr/>
            <p:nvPr/>
          </p:nvSpPr>
          <p:spPr>
            <a:xfrm rot="5400000">
              <a:off x="6650512" y="3027019"/>
              <a:ext cx="1112792" cy="968126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149"/>
            <p:cNvSpPr>
              <a:spLocks noEditPoints="1"/>
            </p:cNvSpPr>
            <p:nvPr/>
          </p:nvSpPr>
          <p:spPr bwMode="auto">
            <a:xfrm>
              <a:off x="6993978" y="3321677"/>
              <a:ext cx="360363" cy="363538"/>
            </a:xfrm>
            <a:custGeom>
              <a:avLst/>
              <a:gdLst>
                <a:gd name="T0" fmla="*/ 79 w 96"/>
                <a:gd name="T1" fmla="*/ 17 h 97"/>
                <a:gd name="T2" fmla="*/ 17 w 96"/>
                <a:gd name="T3" fmla="*/ 17 h 97"/>
                <a:gd name="T4" fmla="*/ 17 w 96"/>
                <a:gd name="T5" fmla="*/ 80 h 97"/>
                <a:gd name="T6" fmla="*/ 79 w 96"/>
                <a:gd name="T7" fmla="*/ 80 h 97"/>
                <a:gd name="T8" fmla="*/ 79 w 96"/>
                <a:gd name="T9" fmla="*/ 17 h 97"/>
                <a:gd name="T10" fmla="*/ 69 w 96"/>
                <a:gd name="T11" fmla="*/ 57 h 97"/>
                <a:gd name="T12" fmla="*/ 47 w 96"/>
                <a:gd name="T13" fmla="*/ 57 h 97"/>
                <a:gd name="T14" fmla="*/ 43 w 96"/>
                <a:gd name="T15" fmla="*/ 58 h 97"/>
                <a:gd name="T16" fmla="*/ 42 w 96"/>
                <a:gd name="T17" fmla="*/ 63 h 97"/>
                <a:gd name="T18" fmla="*/ 37 w 96"/>
                <a:gd name="T19" fmla="*/ 66 h 97"/>
                <a:gd name="T20" fmla="*/ 21 w 96"/>
                <a:gd name="T21" fmla="*/ 53 h 97"/>
                <a:gd name="T22" fmla="*/ 21 w 96"/>
                <a:gd name="T23" fmla="*/ 44 h 97"/>
                <a:gd name="T24" fmla="*/ 37 w 96"/>
                <a:gd name="T25" fmla="*/ 31 h 97"/>
                <a:gd name="T26" fmla="*/ 42 w 96"/>
                <a:gd name="T27" fmla="*/ 34 h 97"/>
                <a:gd name="T28" fmla="*/ 43 w 96"/>
                <a:gd name="T29" fmla="*/ 39 h 97"/>
                <a:gd name="T30" fmla="*/ 48 w 96"/>
                <a:gd name="T31" fmla="*/ 39 h 97"/>
                <a:gd name="T32" fmla="*/ 69 w 96"/>
                <a:gd name="T33" fmla="*/ 39 h 97"/>
                <a:gd name="T34" fmla="*/ 78 w 96"/>
                <a:gd name="T35" fmla="*/ 48 h 97"/>
                <a:gd name="T36" fmla="*/ 69 w 96"/>
                <a:gd name="T37" fmla="*/ 5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7">
                  <a:moveTo>
                    <a:pt x="79" y="17"/>
                  </a:moveTo>
                  <a:cubicBezTo>
                    <a:pt x="62" y="0"/>
                    <a:pt x="34" y="0"/>
                    <a:pt x="17" y="17"/>
                  </a:cubicBezTo>
                  <a:cubicBezTo>
                    <a:pt x="0" y="34"/>
                    <a:pt x="0" y="62"/>
                    <a:pt x="17" y="80"/>
                  </a:cubicBezTo>
                  <a:cubicBezTo>
                    <a:pt x="34" y="97"/>
                    <a:pt x="62" y="97"/>
                    <a:pt x="79" y="80"/>
                  </a:cubicBezTo>
                  <a:cubicBezTo>
                    <a:pt x="96" y="62"/>
                    <a:pt x="96" y="34"/>
                    <a:pt x="79" y="17"/>
                  </a:cubicBezTo>
                  <a:close/>
                  <a:moveTo>
                    <a:pt x="69" y="57"/>
                  </a:moveTo>
                  <a:cubicBezTo>
                    <a:pt x="47" y="57"/>
                    <a:pt x="47" y="57"/>
                    <a:pt x="47" y="57"/>
                  </a:cubicBezTo>
                  <a:cubicBezTo>
                    <a:pt x="47" y="57"/>
                    <a:pt x="44" y="57"/>
                    <a:pt x="43" y="58"/>
                  </a:cubicBezTo>
                  <a:cubicBezTo>
                    <a:pt x="42" y="59"/>
                    <a:pt x="42" y="63"/>
                    <a:pt x="42" y="63"/>
                  </a:cubicBezTo>
                  <a:cubicBezTo>
                    <a:pt x="42" y="67"/>
                    <a:pt x="40" y="68"/>
                    <a:pt x="37" y="66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18" y="50"/>
                    <a:pt x="18" y="46"/>
                    <a:pt x="21" y="44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40" y="29"/>
                    <a:pt x="42" y="30"/>
                    <a:pt x="42" y="34"/>
                  </a:cubicBezTo>
                  <a:cubicBezTo>
                    <a:pt x="42" y="34"/>
                    <a:pt x="42" y="37"/>
                    <a:pt x="43" y="39"/>
                  </a:cubicBezTo>
                  <a:cubicBezTo>
                    <a:pt x="44" y="40"/>
                    <a:pt x="48" y="39"/>
                    <a:pt x="48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74" y="39"/>
                    <a:pt x="78" y="43"/>
                    <a:pt x="78" y="48"/>
                  </a:cubicBezTo>
                  <a:cubicBezTo>
                    <a:pt x="78" y="53"/>
                    <a:pt x="74" y="57"/>
                    <a:pt x="69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cs typeface="+mn-ea"/>
                <a:sym typeface="+mn-lt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185545" y="-101282"/>
            <a:ext cx="10099040" cy="661670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latin typeface="Times New Roman" panose="02020603050405020304" pitchFamily="18" charset="0"/>
                <a:ea typeface="Annai MN" panose="00000500000000000000" pitchFamily="2" charset="0"/>
                <a:cs typeface="Times New Roman" panose="02020603050405020304" pitchFamily="18" charset="0"/>
                <a:sym typeface="+mn-lt"/>
              </a:rPr>
              <a:t>Bridging DeFi and Traditional Finance</a:t>
            </a:r>
          </a:p>
        </p:txBody>
      </p:sp>
      <p:sp>
        <p:nvSpPr>
          <p:cNvPr id="29" name="文本框 28"/>
          <p:cNvSpPr txBox="1"/>
          <p:nvPr>
            <p:custDataLst>
              <p:tags r:id="rId1"/>
            </p:custDataLst>
          </p:nvPr>
        </p:nvSpPr>
        <p:spPr>
          <a:xfrm>
            <a:off x="1047750" y="946150"/>
            <a:ext cx="4523740" cy="1042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800"/>
              </a:spcAft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P2P Lending (NFTfi-like)</a:t>
            </a:r>
          </a:p>
          <a:p>
            <a:pPr marL="228600" algn="just">
              <a:lnSpc>
                <a:spcPct val="115000"/>
              </a:lnSpc>
              <a:spcAft>
                <a:spcPts val="800"/>
              </a:spcAft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(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NFTfi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n.d.)</a:t>
            </a: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901815" y="1047115"/>
            <a:ext cx="4886325" cy="1042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800"/>
              </a:spcAft>
            </a:pP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Institutional Lending (Figure-like)</a:t>
            </a:r>
          </a:p>
          <a:p>
            <a:pPr marL="228600" algn="just">
              <a:lnSpc>
                <a:spcPct val="115000"/>
              </a:lnSpc>
              <a:spcAft>
                <a:spcPts val="800"/>
              </a:spcAft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(Figure 2023)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5104130" y="3310255"/>
            <a:ext cx="1951990" cy="2035810"/>
          </a:xfrm>
          <a:prstGeom prst="ellipse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50" tIns="45726" rIns="91450" bIns="45726" rtlCol="0" anchor="ctr"/>
          <a:lstStyle/>
          <a:p>
            <a:pPr marL="228600" algn="just">
              <a:lnSpc>
                <a:spcPct val="115000"/>
              </a:lnSpc>
              <a:spcAft>
                <a:spcPts val="800"/>
              </a:spcAft>
            </a:pPr>
            <a:endParaRPr kumimoji="0" lang="en-US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59070" y="4072890"/>
            <a:ext cx="1642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UnifyNFT</a:t>
            </a:r>
            <a:endParaRPr lang="zh-CN" altLang="en-US" sz="2400"/>
          </a:p>
        </p:txBody>
      </p:sp>
      <p:sp>
        <p:nvSpPr>
          <p:cNvPr id="14" name="iš1ídè"/>
          <p:cNvSpPr/>
          <p:nvPr>
            <p:custDataLst>
              <p:tags r:id="rId4"/>
            </p:custDataLst>
          </p:nvPr>
        </p:nvSpPr>
        <p:spPr>
          <a:xfrm>
            <a:off x="4168775" y="3909060"/>
            <a:ext cx="466090" cy="459740"/>
          </a:xfrm>
          <a:prstGeom prst="ellipse">
            <a:avLst/>
          </a:prstGeom>
          <a:solidFill>
            <a:srgbClr val="FFD100"/>
          </a:solidFill>
          <a:ln w="19050">
            <a:solidFill>
              <a:schemeClr val="bg1"/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45000" lnSpcReduction="20000"/>
          </a:bodyPr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iš1ídè"/>
          <p:cNvSpPr/>
          <p:nvPr>
            <p:custDataLst>
              <p:tags r:id="rId5"/>
            </p:custDataLst>
          </p:nvPr>
        </p:nvSpPr>
        <p:spPr>
          <a:xfrm>
            <a:off x="5915660" y="5669280"/>
            <a:ext cx="466090" cy="459740"/>
          </a:xfrm>
          <a:prstGeom prst="ellipse">
            <a:avLst/>
          </a:prstGeom>
          <a:solidFill>
            <a:srgbClr val="FFD100"/>
          </a:solidFill>
          <a:ln w="19050">
            <a:solidFill>
              <a:schemeClr val="bg1"/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45000" lnSpcReduction="20000"/>
          </a:bodyPr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5100" y="3649980"/>
            <a:ext cx="41789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latin typeface="Times New Roman Regular" panose="02020503050405090304" charset="0"/>
                <a:cs typeface="Times New Roman Regular" panose="02020503050405090304" charset="0"/>
              </a:rPr>
              <a:t>Supports ERC-721 / ERC-1155 </a:t>
            </a:r>
          </a:p>
          <a:p>
            <a:pPr algn="ctr"/>
            <a:r>
              <a:rPr lang="zh-CN" altLang="en-US" sz="2000">
                <a:latin typeface="Times New Roman Regular" panose="02020503050405090304" charset="0"/>
                <a:cs typeface="Times New Roman Regular" panose="02020503050405090304" charset="0"/>
              </a:rPr>
              <a:t>+ </a:t>
            </a:r>
          </a:p>
          <a:p>
            <a:pPr algn="ctr"/>
            <a:r>
              <a:rPr lang="en-US" altLang="zh-CN" sz="2000">
                <a:latin typeface="Times New Roman Regular" panose="02020503050405090304" charset="0"/>
                <a:cs typeface="Times New Roman Regular" panose="02020503050405090304" charset="0"/>
              </a:rPr>
              <a:t>S</a:t>
            </a:r>
            <a:r>
              <a:rPr lang="zh-CN" altLang="en-US" sz="2000">
                <a:latin typeface="Times New Roman Regular" panose="02020503050405090304" charset="0"/>
                <a:cs typeface="Times New Roman Regular" panose="02020503050405090304" charset="0"/>
              </a:rPr>
              <a:t>mart contract automation</a:t>
            </a:r>
          </a:p>
        </p:txBody>
      </p:sp>
      <p:sp>
        <p:nvSpPr>
          <p:cNvPr id="23" name="文本框 22"/>
          <p:cNvSpPr txBox="1"/>
          <p:nvPr>
            <p:custDataLst>
              <p:tags r:id="rId6"/>
            </p:custDataLst>
          </p:nvPr>
        </p:nvSpPr>
        <p:spPr>
          <a:xfrm>
            <a:off x="1591310" y="5546090"/>
            <a:ext cx="41789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latin typeface="Times New Roman Regular" panose="02020503050405090304" charset="0"/>
                <a:cs typeface="Times New Roman Regular" panose="02020503050405090304" charset="0"/>
              </a:rPr>
              <a:t>KYC/AML, credit risk layers for compliant institutional lending</a:t>
            </a:r>
          </a:p>
        </p:txBody>
      </p:sp>
      <p:sp>
        <p:nvSpPr>
          <p:cNvPr id="25" name="iš1ídè"/>
          <p:cNvSpPr/>
          <p:nvPr>
            <p:custDataLst>
              <p:tags r:id="rId7"/>
            </p:custDataLst>
          </p:nvPr>
        </p:nvSpPr>
        <p:spPr>
          <a:xfrm>
            <a:off x="7526020" y="3909060"/>
            <a:ext cx="466090" cy="459740"/>
          </a:xfrm>
          <a:prstGeom prst="ellipse">
            <a:avLst/>
          </a:prstGeom>
          <a:solidFill>
            <a:srgbClr val="FFD100"/>
          </a:solidFill>
          <a:ln w="19050">
            <a:solidFill>
              <a:schemeClr val="bg1"/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45000" lnSpcReduction="20000"/>
          </a:bodyPr>
          <a:lstStyle/>
          <a:p>
            <a:pPr algn="ctr" defTabSz="914400"/>
            <a:r>
              <a:rPr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>
            <p:custDataLst>
              <p:tags r:id="rId8"/>
            </p:custDataLst>
          </p:nvPr>
        </p:nvSpPr>
        <p:spPr>
          <a:xfrm>
            <a:off x="7603490" y="4533265"/>
            <a:ext cx="41789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latin typeface="Times New Roman Regular" panose="02020503050405090304" charset="0"/>
                <a:cs typeface="Times New Roman Regular" panose="02020503050405090304" charset="0"/>
              </a:rPr>
              <a:t>Single platform, dual-entry access</a:t>
            </a:r>
          </a:p>
        </p:txBody>
      </p:sp>
      <p:sp>
        <p:nvSpPr>
          <p:cNvPr id="27" name="右箭头 26"/>
          <p:cNvSpPr/>
          <p:nvPr/>
        </p:nvSpPr>
        <p:spPr>
          <a:xfrm rot="2340000">
            <a:off x="3997960" y="2851785"/>
            <a:ext cx="1261110" cy="399415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>
            <p:custDataLst>
              <p:tags r:id="rId9"/>
            </p:custDataLst>
          </p:nvPr>
        </p:nvSpPr>
        <p:spPr>
          <a:xfrm rot="7980000">
            <a:off x="6847205" y="2847975"/>
            <a:ext cx="1261110" cy="399415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/>
      <p:bldP spid="14" grpId="0" bldLvl="0" animBg="1"/>
      <p:bldP spid="15" grpId="0" bldLvl="0" animBg="1"/>
      <p:bldP spid="2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 rot="18900000">
            <a:off x="3052287" y="2289251"/>
            <a:ext cx="580453" cy="5804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 rot="18900000">
            <a:off x="5772236" y="2289251"/>
            <a:ext cx="580453" cy="5804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 rot="18900000">
            <a:off x="8492185" y="2289251"/>
            <a:ext cx="580453" cy="5804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81380" y="4008120"/>
            <a:ext cx="2112010" cy="121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sz="2800" b="1" dirty="0">
                <a:solidFill>
                  <a:srgbClr val="1F1F1F"/>
                </a:solidFill>
                <a:latin typeface="Times New Roman Bold" panose="02020503050405090304" charset="0"/>
                <a:cs typeface="Times New Roman Bold" panose="02020503050405090304" charset="0"/>
                <a:sym typeface="+mn-lt"/>
              </a:rPr>
              <a:t>Connect Wallet</a:t>
            </a:r>
            <a:r>
              <a:rPr sz="1200" dirty="0">
                <a:solidFill>
                  <a:srgbClr val="1F1F1F"/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34" name="矩形 33"/>
          <p:cNvSpPr/>
          <p:nvPr/>
        </p:nvSpPr>
        <p:spPr>
          <a:xfrm>
            <a:off x="3623945" y="4172585"/>
            <a:ext cx="2112010" cy="650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sz="2800" b="1" dirty="0">
                <a:solidFill>
                  <a:srgbClr val="1F1F1F"/>
                </a:solidFill>
                <a:latin typeface="Times New Roman Bold" panose="02020503050405090304" charset="0"/>
                <a:cs typeface="Times New Roman Bold" panose="02020503050405090304" charset="0"/>
                <a:sym typeface="+mn-lt"/>
              </a:rPr>
              <a:t>Upload NFT</a:t>
            </a:r>
          </a:p>
        </p:txBody>
      </p:sp>
      <p:sp>
        <p:nvSpPr>
          <p:cNvPr id="36" name="矩形 35"/>
          <p:cNvSpPr/>
          <p:nvPr/>
        </p:nvSpPr>
        <p:spPr>
          <a:xfrm>
            <a:off x="6143625" y="4172585"/>
            <a:ext cx="2397125" cy="177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sz="2800" b="1" dirty="0">
                <a:solidFill>
                  <a:srgbClr val="1F1F1F"/>
                </a:solidFill>
                <a:latin typeface="Times New Roman Bold" panose="02020503050405090304" charset="0"/>
                <a:cs typeface="Times New Roman Bold" panose="02020503050405090304" charset="0"/>
                <a:sym typeface="+mn-lt"/>
              </a:rPr>
              <a:t>View P2P &amp; Institutional Offers</a:t>
            </a:r>
          </a:p>
        </p:txBody>
      </p:sp>
      <p:sp>
        <p:nvSpPr>
          <p:cNvPr id="38" name="矩形 37"/>
          <p:cNvSpPr/>
          <p:nvPr/>
        </p:nvSpPr>
        <p:spPr>
          <a:xfrm>
            <a:off x="8948420" y="4172585"/>
            <a:ext cx="2606040" cy="121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spcBef>
                <a:spcPts val="800"/>
              </a:spcBef>
            </a:pPr>
            <a:r>
              <a:rPr sz="2800" b="1" dirty="0">
                <a:solidFill>
                  <a:srgbClr val="1F1F1F"/>
                </a:solidFill>
                <a:latin typeface="Times New Roman Bold" panose="02020503050405090304" charset="0"/>
                <a:cs typeface="Times New Roman Bold" panose="02020503050405090304" charset="0"/>
                <a:sym typeface="+mn-lt"/>
              </a:rPr>
              <a:t>Accept Offer &amp; Get Funds</a:t>
            </a:r>
          </a:p>
        </p:txBody>
      </p:sp>
      <p:sp>
        <p:nvSpPr>
          <p:cNvPr id="40" name="矩形 39"/>
          <p:cNvSpPr/>
          <p:nvPr/>
        </p:nvSpPr>
        <p:spPr>
          <a:xfrm rot="18900000">
            <a:off x="1195523" y="1785402"/>
            <a:ext cx="1566159" cy="1566158"/>
          </a:xfrm>
          <a:prstGeom prst="rect">
            <a:avLst/>
          </a:prstGeom>
          <a:noFill/>
          <a:ln w="19050">
            <a:solidFill>
              <a:srgbClr val="FF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656508" y="2247222"/>
            <a:ext cx="65913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b="1" dirty="0">
                <a:solidFill>
                  <a:srgbClr val="1F1F1F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41" name="矩形 40"/>
          <p:cNvSpPr/>
          <p:nvPr/>
        </p:nvSpPr>
        <p:spPr>
          <a:xfrm rot="18900000">
            <a:off x="3930406" y="1807394"/>
            <a:ext cx="1566159" cy="1566158"/>
          </a:xfrm>
          <a:prstGeom prst="rect">
            <a:avLst/>
          </a:prstGeom>
          <a:noFill/>
          <a:ln w="19050">
            <a:solidFill>
              <a:srgbClr val="FF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373069" y="2217523"/>
            <a:ext cx="65913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1F1F1F"/>
                </a:solidFill>
                <a:cs typeface="+mn-ea"/>
                <a:sym typeface="+mn-lt"/>
              </a:rPr>
              <a:t>02</a:t>
            </a:r>
            <a:endParaRPr lang="zh-CN" altLang="en-US" sz="3000" b="1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 rot="18900000">
            <a:off x="6650352" y="1785402"/>
            <a:ext cx="1566159" cy="1566159"/>
          </a:xfrm>
          <a:prstGeom prst="rect">
            <a:avLst/>
          </a:prstGeom>
          <a:noFill/>
          <a:ln w="19050">
            <a:solidFill>
              <a:srgbClr val="FF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104062" y="2217377"/>
            <a:ext cx="65913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1F1F1F"/>
                </a:solidFill>
                <a:cs typeface="+mn-ea"/>
                <a:sym typeface="+mn-lt"/>
              </a:rPr>
              <a:t>03</a:t>
            </a:r>
            <a:endParaRPr lang="zh-CN" altLang="en-US" sz="3000" b="1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 rot="18900000">
            <a:off x="9369276" y="1785400"/>
            <a:ext cx="1566159" cy="1566158"/>
          </a:xfrm>
          <a:prstGeom prst="rect">
            <a:avLst/>
          </a:prstGeom>
          <a:noFill/>
          <a:ln w="19050">
            <a:solidFill>
              <a:srgbClr val="FFD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834531" y="2217377"/>
            <a:ext cx="659130" cy="553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1F1F1F"/>
                </a:solidFill>
                <a:cs typeface="+mn-ea"/>
                <a:sym typeface="+mn-lt"/>
              </a:rPr>
              <a:t>04</a:t>
            </a:r>
            <a:endParaRPr lang="zh-CN" altLang="en-US" sz="3000" b="1" dirty="0">
              <a:solidFill>
                <a:srgbClr val="1F1F1F"/>
              </a:solidFill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40460" y="-100965"/>
            <a:ext cx="7945755" cy="661670"/>
          </a:xfrm>
          <a:prstGeom prst="rect">
            <a:avLst/>
          </a:prstGeom>
          <a:noFill/>
        </p:spPr>
        <p:txBody>
          <a:bodyPr wrap="square" lIns="121883" tIns="60941" rIns="121883" bIns="6094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1" dirty="0">
                <a:latin typeface="Times New Roman" panose="02020603050405020304" pitchFamily="18" charset="0"/>
                <a:ea typeface="Annai MN" panose="00000500000000000000" pitchFamily="2" charset="0"/>
                <a:cs typeface="Times New Roman" panose="02020603050405020304" pitchFamily="18" charset="0"/>
                <a:sym typeface="+mn-lt"/>
              </a:rPr>
              <a:t>NFT Lending in 4 Simple Steps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 bldLvl="0" animBg="1"/>
      <p:bldP spid="31" grpId="0" bldLvl="0" animBg="1"/>
      <p:bldP spid="40" grpId="0" bldLvl="0" animBg="1"/>
      <p:bldP spid="44" grpId="0"/>
      <p:bldP spid="41" grpId="0" bldLvl="0" animBg="1"/>
      <p:bldP spid="45" grpId="0"/>
      <p:bldP spid="42" grpId="0" bldLvl="0" animBg="1"/>
      <p:bldP spid="46" grpId="0"/>
      <p:bldP spid="43" grpId="0" bldLvl="0" animBg="1"/>
      <p:bldP spid="47" grpId="0"/>
      <p:bldP spid="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1.52023622047244,&quot;left&quot;:34.90244094488189,&quot;top&quot;:47.549763779527545,&quot;width&quot;:912.0975590551182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1.52023622047244,&quot;left&quot;:34.90244094488189,&quot;top&quot;:47.549763779527545,&quot;width&quot;:912.0975590551182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1.52023622047244,&quot;left&quot;:34.90244094488189,&quot;top&quot;:47.549763779527545,&quot;width&quot;:912.0975590551182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1.52023622047244,&quot;left&quot;:34.90244094488189,&quot;top&quot;:47.549763779527545,&quot;width&quot;:912.0975590551182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1.52023622047244,&quot;left&quot;:34.90244094488189,&quot;top&quot;:47.549763779527545,&quot;width&quot;:912.0975590551182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1.52023622047244,&quot;left&quot;:34.90244094488189,&quot;top&quot;:47.549763779527545,&quot;width&quot;:912.0975590551182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1.52023622047244,&quot;left&quot;:34.90244094488189,&quot;top&quot;:47.549763779527545,&quot;width&quot;:912.0975590551182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1.52023622047244,&quot;left&quot;:34.90244094488189,&quot;top&quot;:47.549763779527545,&quot;width&quot;:912.0975590551182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21.52023622047244,&quot;left&quot;:34.90244094488189,&quot;top&quot;:47.549763779527545,&quot;width&quot;:912.0975590551182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xlpgehz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1091</Words>
  <Application>Microsoft Office PowerPoint</Application>
  <PresentationFormat>Widescreen</PresentationFormat>
  <Paragraphs>149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Annai MN</vt:lpstr>
      <vt:lpstr>Chalkduster</vt:lpstr>
      <vt:lpstr>Times New Roman Regular</vt:lpstr>
      <vt:lpstr>Trattatello</vt:lpstr>
      <vt:lpstr>宋体</vt:lpstr>
      <vt:lpstr>等线</vt:lpstr>
      <vt:lpstr>Arial</vt:lpstr>
      <vt:lpstr>Calibri</vt:lpstr>
      <vt:lpstr>Times New Roman</vt:lpstr>
      <vt:lpstr>Times New Roman Bold</vt:lpstr>
      <vt:lpstr>Times New Roman Italic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黄黑多边形</dc:title>
  <dc:subject>工作汇报PPT</dc:subject>
  <dc:creator>第一PPT</dc:creator>
  <cp:keywords>www.1ppt.com</cp:keywords>
  <dc:description>www.1ppt.com</dc:description>
  <cp:lastModifiedBy>Lihang Shen</cp:lastModifiedBy>
  <cp:revision>48</cp:revision>
  <dcterms:created xsi:type="dcterms:W3CDTF">2025-05-18T14:00:00Z</dcterms:created>
  <dcterms:modified xsi:type="dcterms:W3CDTF">2025-05-20T07:53:28Z</dcterms:modified>
  <cp:category>PPT模板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5B8179BEC6AA4C85830C729BDD965DBB_12</vt:lpwstr>
  </property>
</Properties>
</file>