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6" r:id="rId1"/>
    <p:sldMasterId id="2147483690" r:id="rId2"/>
    <p:sldMasterId id="2147483696" r:id="rId3"/>
  </p:sldMasterIdLst>
  <p:notesMasterIdLst>
    <p:notesMasterId r:id="rId14"/>
  </p:notesMasterIdLst>
  <p:sldIdLst>
    <p:sldId id="383" r:id="rId4"/>
    <p:sldId id="396" r:id="rId5"/>
    <p:sldId id="398" r:id="rId6"/>
    <p:sldId id="397" r:id="rId7"/>
    <p:sldId id="387" r:id="rId8"/>
    <p:sldId id="366" r:id="rId9"/>
    <p:sldId id="318" r:id="rId10"/>
    <p:sldId id="310" r:id="rId11"/>
    <p:sldId id="351" r:id="rId12"/>
    <p:sldId id="312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4">
          <p15:clr>
            <a:srgbClr val="A4A3A4"/>
          </p15:clr>
        </p15:guide>
        <p15:guide id="2" orient="horz" pos="4156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orient="horz" pos="799">
          <p15:clr>
            <a:srgbClr val="A4A3A4"/>
          </p15:clr>
        </p15:guide>
        <p15:guide id="5" orient="horz" pos="1162">
          <p15:clr>
            <a:srgbClr val="A4A3A4"/>
          </p15:clr>
        </p15:guide>
        <p15:guide id="6" pos="158">
          <p15:clr>
            <a:srgbClr val="A4A3A4"/>
          </p15:clr>
        </p15:guide>
        <p15:guide id="7" pos="5615">
          <p15:clr>
            <a:srgbClr val="A4A3A4"/>
          </p15:clr>
        </p15:guide>
        <p15:guide id="8" pos="4967">
          <p15:clr>
            <a:srgbClr val="A4A3A4"/>
          </p15:clr>
        </p15:guide>
        <p15:guide id="9" pos="11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CD23"/>
    <a:srgbClr val="DA4D5C"/>
    <a:srgbClr val="ED2B42"/>
    <a:srgbClr val="FCDB95"/>
    <a:srgbClr val="DCDDDE"/>
    <a:srgbClr val="009900"/>
    <a:srgbClr val="0000CC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17" autoAdjust="0"/>
    <p:restoredTop sz="80404" autoAdjust="0"/>
  </p:normalViewPr>
  <p:slideViewPr>
    <p:cSldViewPr>
      <p:cViewPr varScale="1">
        <p:scale>
          <a:sx n="111" d="100"/>
          <a:sy n="111" d="100"/>
        </p:scale>
        <p:origin x="1494" y="96"/>
      </p:cViewPr>
      <p:guideLst>
        <p:guide orient="horz" pos="164"/>
        <p:guide orient="horz" pos="4156"/>
        <p:guide orient="horz" pos="4065"/>
        <p:guide orient="horz" pos="799"/>
        <p:guide orient="horz" pos="1162"/>
        <p:guide pos="158"/>
        <p:guide pos="5615"/>
        <p:guide pos="4967"/>
        <p:guide pos="11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0:53.41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193 1 24575,'-2'5'0,"0"1"0,-1-1 0,0 0 0,0 0 0,0 0 0,-1 0 0,0-1 0,0 1 0,0-1 0,0 0 0,-1 0 0,-5 3 0,-4 6 0,8-7 0,0 0 0,0 0 0,0 1 0,1 0 0,0 0 0,0 0 0,1 1 0,-5 9 0,6-10 0,-1 0 0,0 0 0,-1 0 0,0-1 0,0 0 0,-7 7 0,7-7 0,0-1 0,0 0 0,1 1 0,-1 0 0,2 0 0,-1 0 0,-3 7 0,7-12 0,0-1 0,1 1 0,-1-1 0,0 1 0,0-1 0,0 1 0,0-1 0,1 1 0,-1-1 0,0 0 0,0 1 0,1-1 0,-1 1 0,0-1 0,1 1 0,-1-1 0,0 0 0,1 1 0,-1-1 0,1 0 0,-1 1 0,1-1 0,-1 0 0,0 0 0,1 0 0,-1 1 0,1-1 0,-1 0 0,1 0 0,-1 0 0,1 0 0,0 0 0,-1 0 0,1 0 0,-1 0 0,1 0 0,-1 0 0,1 0 0,26 1 0,-24-1 0,69 1 0,149-5 0,-213 3-170,-1 0-1,1-1 0,-1 1 1,1-1-1,-1-1 0,0 0 1,13-6-1,-8 0-6655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0:54.23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62 1 24575,'0'4'0,"0"5"0,0 6 0,0 4 0,0 3 0,-4 1 0,-1 2 0,-1 0 0,2 0 0,1 0 0,-3-4 0,0-2 0,-4-5 0,1 1 0,1-4-8191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0:58.4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23 24575,'0'-1'0,"1"0"0,-1 0 0,1-1 0,-1 1 0,1 0 0,0 0 0,0 0 0,0 0 0,-1 0 0,1 0 0,0 1 0,0-1 0,0 0 0,0 0 0,1 1 0,-1-1 0,0 0 0,0 1 0,0-1 0,0 1 0,1 0 0,-1-1 0,0 1 0,0 0 0,1 0 0,-1 0 0,2 0 0,36-3 0,-38 3 0,1-1 0,0 1 0,-1 1 0,1-1 0,0 0 0,-1 0 0,1 1 0,0-1 0,-1 0 0,1 1 0,-1 0 0,1-1 0,-1 1 0,1 0 0,-1 0 0,1 0 0,-1 0 0,0 0 0,0 0 0,1 0 0,-1 1 0,0-1 0,0 0 0,0 1 0,0-1 0,-1 0 0,1 1 0,0-1 0,0 1 0,-1 0 0,1-1 0,-1 1 0,0-1 0,1 1 0,-1 0 0,0-1 0,0 1 0,0 0 0,0-1 0,0 1 0,0 0 0,-1 2 0,0 0 0,0 1 0,0-1 0,0 0 0,-1 0 0,0 0 0,1-1 0,-1 1 0,0 0 0,-1-1 0,1 1 0,-1-1 0,1 0 0,-1 0 0,0 0 0,0 0 0,-6 4 0,-31 11 0,33-16 0,1 0 0,0 0 0,0 1 0,0 0 0,0 0 0,0 0 0,0 1 0,1 0 0,0 0 0,-1 0 0,-7 11 0,13-15 0,0 1 0,0-1 0,0 1 0,0-1 0,0 1 0,1-1 0,-1 1 0,0-1 0,1 1 0,-1-1 0,0 1 0,0-1 0,1 0 0,-1 1 0,1-1 0,-1 0 0,0 1 0,1-1 0,-1 0 0,1 1 0,-1-1 0,1 0 0,-1 0 0,1 1 0,-1-1 0,1 0 0,-1 0 0,1 0 0,-1 0 0,1 0 0,-1 0 0,1 0 0,0 0 0,-1 0 0,1 0 0,-1 0 0,1 0 0,0 0 0,26 1 0,-26-1 0,12 0 0,34 2 0,-45-2 0,-1 0 0,0 0 0,1 0 0,-1 0 0,0 1 0,1-1 0,-1 1 0,0-1 0,0 1 0,1-1 0,-1 1 0,0 0 0,0-1 0,0 1 0,0 0 0,1 0 0,-1 0 0,0 0 0,-1 0 0,1 0 0,0 0 0,0 0 0,0 0 0,-1 0 0,1 1 0,0 1 0,-1-1 0,0-1 0,-1 1 0,1-1 0,-1 1 0,1-1 0,-1 1 0,0-1 0,0 1 0,0-1 0,0 0 0,0 1 0,0-1 0,0 0 0,0 0 0,0 0 0,0 0 0,-1 0 0,1 0 0,0 0 0,-1 0 0,1 0 0,-1-1 0,1 1 0,-1-1 0,1 1 0,-4 0 0,-42 12 0,-51-3-1365,82-5-5461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1:02.8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17 24575,'55'-8'0,"-46"5"0,1 1 0,-1 1 0,1 0 0,17 0 0,-24 1 0,0 0 0,0 1 0,0 0 0,0-1 0,0 1 0,0 1 0,0-1 0,0 0 0,0 1 0,0-1 0,-1 1 0,1 0 0,-1 0 0,1 0 0,-1 0 0,0 0 0,0 1 0,4 4 0,-5-6 0,-1 0 0,1 0 0,0 0 0,-1 0 0,1 1 0,-1-1 0,1 0 0,-1 0 0,0 0 0,1 1 0,-1-1 0,0 0 0,0 1 0,0-1 0,0 0 0,0 0 0,0 1 0,-1-1 0,1 0 0,0 0 0,-1 1 0,1-1 0,0 0 0,-1 0 0,0 0 0,1 0 0,-1 1 0,0-1 0,1 0 0,-1 0 0,-1 1 0,-40 33 0,38-32 0,-1 0 0,1 0 0,-1 0 0,1 1 0,0 0 0,1-1 0,-7 9 0,10-11 0,-1 0 0,1 0 0,-1 0 0,1 1 0,0-1 0,0 0 0,-1 0 0,1 0 0,0 0 0,0 0 0,0 0 0,0 1 0,0-1 0,1 0 0,-1 0 0,0 0 0,0 0 0,1 0 0,-1 0 0,1 0 0,-1 0 0,1 0 0,-1 0 0,1 0 0,0 0 0,-1 0 0,1 0 0,0 0 0,0 0 0,0-1 0,0 1 0,-1 0 0,1-1 0,0 1 0,0-1 0,0 1 0,0-1 0,1 1 0,-1-1 0,0 1 0,0-1 0,0 0 0,2 0 0,9 3 0,1 0 0,-1-2 0,18 2 0,-2-1 0,-28-2 0,1 0 0,0 1 0,0-1 0,0 0 0,0 0 0,0 1 0,0-1 0,0 1 0,0-1 0,0 0 0,0 1 0,-1 0 0,1-1 0,0 1 0,0 0 0,-1-1 0,1 1 0,0 0 0,-1-1 0,1 1 0,-1 0 0,1 0 0,-1 0 0,1 0 0,-1 0 0,0 0 0,1-1 0,-1 3 0,0-1 0,0-1 0,-1 1 0,1 0 0,0 0 0,-1 0 0,1-1 0,-1 1 0,0 0 0,0 0 0,0-1 0,0 1 0,0-1 0,-2 4 0,0-1 0,-1 0 0,0 0 0,0 0 0,0 0 0,0-1 0,-1 0 0,1 1 0,-1-2 0,-8 5 0,-2-4-270,1-1-1,0 0 1,-1-1-1,-20-2 0,35 1 259,-21 0-6814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0:47.5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44 0 24575,'9'1'0,"-1"1"0,1-1 0,-1 1 0,0 0 0,0 1 0,0 0 0,13 7 0,-16-8 0,-1 1 0,1-1 0,0 1 0,-1 0 0,0 0 0,0 0 0,0 1 0,0 0 0,0-1 0,-1 1 0,1 1 0,-1-1 0,3 6 0,-6-9 0,1 0 0,-1 0 0,1 0 0,-1 0 0,0 0 0,0 0 0,0 0 0,1 0 0,-1 1 0,0-1 0,0 0 0,-1 0 0,1 0 0,0 0 0,0 0 0,0 0 0,-1 0 0,1 0 0,-1 0 0,1 0 0,-1 0 0,1 0 0,-1 0 0,1 0 0,-2 1 0,0-1 0,0 1 0,0-1 0,0 1 0,0-1 0,0 0 0,0 0 0,0 0 0,-1 0 0,1 0 0,0 0 0,-3 0 0,-9 1 0,1-1 0,0 0 0,-19-1 0,27 0 0,-46-1-1365,29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0:48.38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39 24575,'4'0'0,"5"0"0,6-4 0,4-1 0,2 0 0,3 1 0,1 1 0,0 1 0,0 1 0,0 1 0,-1-4 0,0-2 0,-4 1-8191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1:04.74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0 24575,'4'0'0,"5"0"0,2 5 0,-2 4 0,-2 6 0,-2 4 0,-2 3 0,2-3 0,1-4-8191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1:13.0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24575,'4'0'0,"1"4"0,0 5 0,-1 6 0,3 0 0,0 1 0,-1 3 0,-1 1 0,-2 2 0,-6-2 0,-1-2 0,-1 1 0,1 1 0,0-3-8191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9T11:01:15.08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26 24575,'0'-1'0,"0"0"0,1-1 0,-1 1 0,1 0 0,-1 0 0,1 0 0,0 1 0,-1-1 0,1 0 0,0 0 0,0 0 0,-1 0 0,1 1 0,0-1 0,0 0 0,0 1 0,0-1 0,0 0 0,0 1 0,0-1 0,0 1 0,0 0 0,0-1 0,0 1 0,0 0 0,1 0 0,1 0 0,36-5 0,-35 5 0,10-1 0,0 0 0,0 2 0,0 0 0,0 0 0,0 1 0,-1 1 0,1 0 0,-1 1 0,0 0 0,0 1 0,0 1 0,0 0 0,-1 1 0,12 8 0,-23-14 0,0-1 0,0 1 0,0 0 0,1 0 0,-1 0 0,0 0 0,0 0 0,0 0 0,0 0 0,-1 0 0,1 1 0,0-1 0,0 0 0,-1 0 0,1 1 0,-1-1 0,1 0 0,-1 1 0,0-1 0,1 1 0,-1-1 0,0 1 0,0-1 0,0 0 0,0 1 0,0 2 0,-1-1 0,-1 0 0,1 0 0,0 0 0,-1 0 0,0 0 0,0 0 0,0-1 0,0 1 0,0 0 0,0-1 0,-4 3 0,-7 6 0,-1-1 0,0 0 0,-23 11 0,32-19 0,0 1 0,0-1 0,1 1 0,-1 0 0,1 1 0,0-1 0,0 1 0,0 0 0,0 0 0,1 0 0,-6 8 0,9-11 0,0-1 0,0 1 0,0-1 0,0 1 0,0-1 0,0 1 0,0-1 0,0 0 0,1 1 0,-1-1 0,0 1 0,0-1 0,1 1 0,-1-1 0,0 0 0,0 1 0,1-1 0,-1 1 0,1-1 0,-1 0 0,0 0 0,1 1 0,-1-1 0,1 0 0,-1 0 0,0 1 0,1-1 0,-1 0 0,1 0 0,-1 0 0,1 0 0,-1 1 0,1-1 0,23 5 0,-15-3 0,15 4 0,-11-3 0,0 1 0,-1 0 0,1 0 0,-1 1 0,18 10 0,-27-13 0,-1 0 0,1 0 0,-1 0 0,0 0 0,0 0 0,1 1 0,-1-1 0,-1 0 0,1 1 0,0 0 0,-1-1 0,1 1 0,-1 0 0,0 0 0,0 0 0,0 0 0,0 0 0,0 0 0,-1 0 0,0 0 0,1 0 0,-1 0 0,0 0 0,0 0 0,-1 1 0,1-1 0,-1 0 0,1 0 0,-2 3 0,0 0 0,1-1 0,-1 0 0,0 1 0,0-1 0,0 0 0,-1 0 0,1 0 0,-1-1 0,-1 1 0,1 0 0,-1-1 0,1 0 0,-1 0 0,0 0 0,-1-1 0,1 1 0,-1-1 0,-9 5 0,4-4 0,-1 0 0,0-1 0,1 0 0,-1-1 0,0-1 0,-1 1 0,1-2 0,-17 0 0,7 0-96,9 0-158,1 0 0,0-1 1,-1 0-1,-14-4 0,10 0-6572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67AC849-19F6-4005-B03B-2E5B11541F5D}" type="datetimeFigureOut">
              <a:rPr lang="en-US"/>
              <a:pPr>
                <a:defRPr/>
              </a:pPr>
              <a:t>10/12/2025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AU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7F095C4C-A269-498F-B608-25A42E521BF5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9208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AU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615442F-588A-4C2C-9CD0-BAB78264B88C}" type="slidenum">
              <a:rPr lang="en-A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A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723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 userDrawn="1"/>
        </p:nvSpPr>
        <p:spPr bwMode="black">
          <a:xfrm flipH="1">
            <a:off x="928688" y="260350"/>
            <a:ext cx="8001000" cy="95408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endParaRPr lang="en-AU"/>
          </a:p>
        </p:txBody>
      </p:sp>
      <p:sp>
        <p:nvSpPr>
          <p:cNvPr id="10" name="Rectangle 9"/>
          <p:cNvSpPr/>
          <p:nvPr userDrawn="1"/>
        </p:nvSpPr>
        <p:spPr bwMode="white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1071563" y="0"/>
            <a:ext cx="8072437" cy="5786438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6332" name="Title Placeholder 1"/>
          <p:cNvSpPr>
            <a:spLocks noGrp="1"/>
          </p:cNvSpPr>
          <p:nvPr>
            <p:ph type="ctrTitle"/>
          </p:nvPr>
        </p:nvSpPr>
        <p:spPr bwMode="black">
          <a:xfrm>
            <a:off x="1331913" y="260350"/>
            <a:ext cx="7581900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56333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1331913" y="1341438"/>
            <a:ext cx="7581900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lt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90613" y="4219575"/>
            <a:ext cx="22669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 dirty="0"/>
              <a:t>FACULTY OF</a:t>
            </a:r>
            <a:br>
              <a:rPr lang="en-US" sz="1200" dirty="0"/>
            </a:br>
            <a:r>
              <a:rPr lang="en-US" sz="1200" dirty="0"/>
              <a:t>ENGINEERING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428625"/>
            <a:ext cx="8662988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1E4C1B-89FA-4762-B603-3FB06F7CFCC3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33A4029-3F5F-424F-BEA0-687F10274E0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76" name="Picture 9" descr="lecture_theatre.jpg"/>
          <p:cNvPicPr>
            <a:picLocks noChangeAspect="1"/>
          </p:cNvPicPr>
          <p:nvPr userDrawn="1"/>
        </p:nvPicPr>
        <p:blipFill>
          <a:blip r:embed="rId2" cstate="print"/>
          <a:srcRect l="12701" t="6534" r="6001" b="13710"/>
          <a:stretch>
            <a:fillRect/>
          </a:stretch>
        </p:blipFill>
        <p:spPr bwMode="auto">
          <a:xfrm>
            <a:off x="0" y="3357563"/>
            <a:ext cx="9142413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10"/>
          <p:cNvSpPr>
            <a:spLocks noChangeArrowheads="1"/>
          </p:cNvSpPr>
          <p:nvPr userDrawn="1"/>
        </p:nvSpPr>
        <p:spPr bwMode="ltGray">
          <a:xfrm>
            <a:off x="0" y="0"/>
            <a:ext cx="9144000" cy="3429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2473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260350"/>
            <a:ext cx="8662988" cy="1081088"/>
          </a:xfrm>
        </p:spPr>
        <p:txBody>
          <a:bodyPr/>
          <a:lstStyle>
            <a:lvl1pPr algn="l">
              <a:lnSpc>
                <a:spcPct val="90000"/>
              </a:lnSpc>
              <a:defRPr sz="36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2474" name="Text Placeholder 2"/>
          <p:cNvSpPr>
            <a:spLocks noGrp="1"/>
          </p:cNvSpPr>
          <p:nvPr>
            <p:ph type="subTitle" idx="1"/>
          </p:nvPr>
        </p:nvSpPr>
        <p:spPr bwMode="black">
          <a:xfrm>
            <a:off x="250825" y="1341438"/>
            <a:ext cx="8662988" cy="503237"/>
          </a:xfrm>
        </p:spPr>
        <p:txBody>
          <a:bodyPr lIns="90000"/>
          <a:lstStyle>
            <a:lvl1pPr marL="0" indent="0">
              <a:buFont typeface="Arial" charset="0"/>
              <a:buNone/>
              <a:defRPr/>
            </a:lvl1pPr>
          </a:lstStyle>
          <a:p>
            <a:r>
              <a:rPr lang="en-AU"/>
              <a:t>Click to edit Master subtitle style</a:t>
            </a: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invGray">
          <a:xfrm>
            <a:off x="1071563" y="4200525"/>
            <a:ext cx="2303462" cy="2303463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19" name="Rectangle 18"/>
          <p:cNvSpPr/>
          <p:nvPr userDrawn="1"/>
        </p:nvSpPr>
        <p:spPr>
          <a:xfrm>
            <a:off x="1090613" y="4219575"/>
            <a:ext cx="226695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500"/>
              </a:spcBef>
              <a:spcAft>
                <a:spcPts val="500"/>
              </a:spcAft>
              <a:buClr>
                <a:schemeClr val="accent1"/>
              </a:buClr>
              <a:buFont typeface="Arial" charset="0"/>
              <a:buNone/>
            </a:pPr>
            <a:r>
              <a:rPr lang="en-US" sz="1200" dirty="0"/>
              <a:t>FACULTY OF</a:t>
            </a:r>
            <a:br>
              <a:rPr lang="en-US" sz="1200" dirty="0"/>
            </a:br>
            <a:r>
              <a:rPr lang="en-US" sz="1200" dirty="0"/>
              <a:t>ENGINEERING</a:t>
            </a: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AB187F-3B88-431B-B2AC-0056425A5D8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62B3CDA-1FF0-4D37-8902-D7DA16A4493A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93DF4C-0FAF-44E1-AF80-F5F32603DC9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70B5EB9-22FA-4548-967D-4FA52B89D91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C4702A-60D6-4C6B-BD8F-D89A4C9472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BA4E9A1-3F59-4AD6-AD24-F90C9461FA7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3F91DA-57B7-4138-B53F-CABB7A35EDD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428625"/>
            <a:ext cx="8662988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15C958E-F62C-4427-BED2-9F2AD66C62E6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8A3C57-EF48-4F40-A532-BA73F249FBA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F0F2067-C36F-4EF5-B99D-9752818D0A1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368ECD-2EE0-45EB-B94C-41C290E034E9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 userDrawn="1"/>
        </p:nvSpPr>
        <p:spPr bwMode="ltGray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AU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white">
          <a:xfrm flipH="1">
            <a:off x="0" y="5715000"/>
            <a:ext cx="9144000" cy="1143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/>
          </a:p>
        </p:txBody>
      </p:sp>
      <p:sp>
        <p:nvSpPr>
          <p:cNvPr id="68617" name="Title Placeholder 1"/>
          <p:cNvSpPr>
            <a:spLocks noGrp="1"/>
          </p:cNvSpPr>
          <p:nvPr>
            <p:ph type="ctrTitle"/>
          </p:nvPr>
        </p:nvSpPr>
        <p:spPr bwMode="black">
          <a:xfrm>
            <a:off x="250825" y="1844675"/>
            <a:ext cx="7634288" cy="792163"/>
          </a:xfrm>
        </p:spPr>
        <p:txBody>
          <a:bodyPr anchor="ctr"/>
          <a:lstStyle>
            <a:lvl1pPr algn="l">
              <a:defRPr sz="2800"/>
            </a:lvl1pPr>
          </a:lstStyle>
          <a:p>
            <a:r>
              <a:rPr lang="en-AU"/>
              <a:t>Click to edit Master title style</a:t>
            </a:r>
          </a:p>
        </p:txBody>
      </p:sp>
      <p:sp>
        <p:nvSpPr>
          <p:cNvPr id="68627" name="Rectangle 19"/>
          <p:cNvSpPr>
            <a:spLocks noGrp="1" noChangeArrowheads="1"/>
          </p:cNvSpPr>
          <p:nvPr>
            <p:ph type="subTitle" sz="quarter" idx="1"/>
          </p:nvPr>
        </p:nvSpPr>
        <p:spPr bwMode="black">
          <a:xfrm>
            <a:off x="7885113" y="1844675"/>
            <a:ext cx="1028700" cy="792163"/>
          </a:xfrm>
        </p:spPr>
        <p:txBody>
          <a:bodyPr lIns="91440"/>
          <a:lstStyle>
            <a:lvl1pPr marL="0" indent="0" algn="r">
              <a:buFont typeface="Arial" charset="0"/>
              <a:buNone/>
              <a:defRPr sz="4000" b="1"/>
            </a:lvl1pPr>
          </a:lstStyle>
          <a:p>
            <a:r>
              <a:rPr lang="en-AU"/>
              <a:t>#</a:t>
            </a: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invGray">
          <a:xfrm>
            <a:off x="854075" y="5248275"/>
            <a:ext cx="1360488" cy="1358900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</p:spTree>
  </p:cSld>
  <p:clrMapOvr>
    <a:masterClrMapping/>
  </p:clrMapOvr>
  <p:transition>
    <p:pull dir="r"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21748F-8A5B-4697-976E-C4F001CCC4C4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5C09E00-CBCC-4CFA-84B7-D67B9FA142C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3464BF4-A777-42CB-A0EC-4AB935B0A42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8F71BE3-0BB0-49DF-83B9-EEAE90C85178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7B2881D-72A9-4693-AC14-73A618672982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D215E4B-A19F-40DB-B0C1-1876FFF5B0B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088EBFD-2719-4D5B-876A-23461AAFC240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53BE9A-29C3-4007-A896-9BB9E489849F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391422E-0723-4865-A87B-86F503C7374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FD3FCD4-9CFD-4429-BCC7-475FAFE3E307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428625"/>
            <a:ext cx="2165350" cy="6024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428625"/>
            <a:ext cx="6345238" cy="6024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B1CBE89-3739-4BC8-9ABD-E7EE1B42583E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26" y="428625"/>
            <a:ext cx="8662988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1357313"/>
            <a:ext cx="4254500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725" y="1357313"/>
            <a:ext cx="4256088" cy="5095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D5713E-7A65-426C-8722-E41458A6066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249C794-EA7E-45BB-A3B3-2C2DF2585BBB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428625"/>
            <a:ext cx="8662293" cy="6334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3C56F3-CB51-44FC-B5BD-A13B9C64DB2D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C34665D-04FA-42E6-97B2-B78037A2A84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786BFA-43B5-4915-91D5-D9EABB71ABF1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604B6A7-9496-437D-8CDE-1F297D3DA6E5}" type="slidenum">
              <a:rPr lang="en-AU"/>
              <a:pPr/>
              <a:t>‹#›</a:t>
            </a:fld>
            <a:endParaRPr lang="en-AU"/>
          </a:p>
        </p:txBody>
      </p:sp>
    </p:spTree>
  </p:cSld>
  <p:clrMapOvr>
    <a:masterClrMapping/>
  </p:clrMapOvr>
  <p:transition>
    <p:pull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250825" y="260350"/>
            <a:ext cx="8678863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55299" name="Title Placeholder 1"/>
          <p:cNvSpPr>
            <a:spLocks noGrp="1"/>
          </p:cNvSpPr>
          <p:nvPr>
            <p:ph type="title"/>
          </p:nvPr>
        </p:nvSpPr>
        <p:spPr bwMode="auto">
          <a:xfrm>
            <a:off x="1873250" y="428625"/>
            <a:ext cx="7040563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TITLE, FONT IN ARIAL 24PT  [1 line only]</a:t>
            </a:r>
            <a:endParaRPr lang="en-AU"/>
          </a:p>
        </p:txBody>
      </p:sp>
      <p:sp>
        <p:nvSpPr>
          <p:cNvPr id="5530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F4F90A38-9A51-4D76-9442-14E5AF6AE74C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250825" y="260350"/>
            <a:ext cx="8678863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1443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6" y="428625"/>
            <a:ext cx="866298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TITLE, FONT IN ARIAL 24PT  [1 line only]</a:t>
            </a:r>
            <a:endParaRPr lang="en-AU"/>
          </a:p>
        </p:txBody>
      </p:sp>
      <p:sp>
        <p:nvSpPr>
          <p:cNvPr id="61444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4FA1396B-571C-4F99-A55A-A349256ED496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ltGray">
          <a:xfrm flipH="1">
            <a:off x="250825" y="260350"/>
            <a:ext cx="8678863" cy="954088"/>
          </a:xfrm>
          <a:prstGeom prst="rect">
            <a:avLst/>
          </a:prstGeom>
          <a:solidFill>
            <a:schemeClr val="accent1"/>
          </a:solidFill>
          <a:ln w="25400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AU">
              <a:solidFill>
                <a:schemeClr val="lt1"/>
              </a:solidFill>
              <a:latin typeface="+mn-lt"/>
              <a:cs typeface="+mn-cs"/>
            </a:endParaRPr>
          </a:p>
        </p:txBody>
      </p:sp>
      <p:sp>
        <p:nvSpPr>
          <p:cNvPr id="67587" name="Title Placeholder 1"/>
          <p:cNvSpPr>
            <a:spLocks noGrp="1"/>
          </p:cNvSpPr>
          <p:nvPr>
            <p:ph type="title"/>
          </p:nvPr>
        </p:nvSpPr>
        <p:spPr bwMode="auto">
          <a:xfrm>
            <a:off x="250826" y="428625"/>
            <a:ext cx="8662988" cy="633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TITLE, FONT IN ARIAL 24PT  [1 line only]</a:t>
            </a:r>
            <a:endParaRPr lang="en-AU"/>
          </a:p>
        </p:txBody>
      </p:sp>
      <p:sp>
        <p:nvSpPr>
          <p:cNvPr id="6758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50825" y="1357313"/>
            <a:ext cx="8662988" cy="509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64575" y="6586538"/>
            <a:ext cx="249238" cy="214312"/>
          </a:xfrm>
          <a:prstGeom prst="rect">
            <a:avLst/>
          </a:prstGeom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>
              <a:defRPr sz="900">
                <a:solidFill>
                  <a:srgbClr val="CE1126"/>
                </a:solidFill>
              </a:defRPr>
            </a:lvl1pPr>
          </a:lstStyle>
          <a:p>
            <a:fld id="{953B6709-D289-4DDC-8FED-2C797522CE5D}" type="slidenum">
              <a:rPr lang="en-AU"/>
              <a:pPr/>
              <a:t>‹#›</a:t>
            </a:fld>
            <a:endParaRPr lang="en-AU"/>
          </a:p>
        </p:txBody>
      </p:sp>
      <p:cxnSp>
        <p:nvCxnSpPr>
          <p:cNvPr id="24" name="Straight Connector 23"/>
          <p:cNvCxnSpPr>
            <a:cxnSpLocks noChangeShapeType="1"/>
          </p:cNvCxnSpPr>
          <p:nvPr/>
        </p:nvCxnSpPr>
        <p:spPr bwMode="auto">
          <a:xfrm>
            <a:off x="250825" y="6575425"/>
            <a:ext cx="8678863" cy="0"/>
          </a:xfrm>
          <a:prstGeom prst="line">
            <a:avLst/>
          </a:prstGeom>
          <a:noFill/>
          <a:ln w="28575" algn="ctr">
            <a:solidFill>
              <a:srgbClr val="CE1126"/>
            </a:solidFill>
            <a:round/>
            <a:headEnd/>
            <a:tailEnd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ransition>
    <p:pull dir="r"/>
  </p:transition>
  <p:hf hdr="0" ftr="0" dt="0"/>
  <p:txStyles>
    <p:titleStyle>
      <a:lvl1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j-lt"/>
          <a:ea typeface="+mj-ea"/>
          <a:cs typeface="+mj-cs"/>
        </a:defRPr>
      </a:lvl1pPr>
      <a:lvl2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2pPr>
      <a:lvl3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3pPr>
      <a:lvl4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4pPr>
      <a:lvl5pPr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5pPr>
      <a:lvl6pPr marL="4572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6pPr>
      <a:lvl7pPr marL="9144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7pPr>
      <a:lvl8pPr marL="13716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8pPr>
      <a:lvl9pPr marL="1828800" algn="r" rtl="0" fontAlgn="base">
        <a:lnSpc>
          <a:spcPts val="25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174625" indent="-174625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›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415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2pPr>
      <a:lvl3pPr marL="53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3pPr>
      <a:lvl4pPr marL="717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4pPr>
      <a:lvl5pPr marL="8953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5pPr>
      <a:lvl6pPr marL="13525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6pPr>
      <a:lvl7pPr marL="18097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7pPr>
      <a:lvl8pPr marL="22669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8pPr>
      <a:lvl9pPr marL="2724150" indent="-177800" algn="l" rtl="0" fontAlgn="base">
        <a:spcBef>
          <a:spcPts val="500"/>
        </a:spcBef>
        <a:spcAft>
          <a:spcPts val="500"/>
        </a:spcAft>
        <a:buClr>
          <a:srgbClr val="CE1126"/>
        </a:buClr>
        <a:buFont typeface="Arial" charset="0"/>
        <a:buChar char="-"/>
        <a:defRPr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6.xml"/><Relationship Id="rId18" Type="http://schemas.openxmlformats.org/officeDocument/2006/relationships/image" Target="../media/image16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17" Type="http://schemas.openxmlformats.org/officeDocument/2006/relationships/customXml" Target="../ink/ink8.xml"/><Relationship Id="rId2" Type="http://schemas.openxmlformats.org/officeDocument/2006/relationships/image" Target="../media/image9.png"/><Relationship Id="rId16" Type="http://schemas.openxmlformats.org/officeDocument/2006/relationships/image" Target="../media/image15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10" Type="http://schemas.openxmlformats.org/officeDocument/2006/relationships/image" Target="../media/image12.png"/><Relationship Id="rId19" Type="http://schemas.openxmlformats.org/officeDocument/2006/relationships/customXml" Target="../ink/ink9.xml"/><Relationship Id="rId4" Type="http://schemas.openxmlformats.org/officeDocument/2006/relationships/image" Target="../media/image90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hu.com/a/717318011_121029100" TargetMode="External"/><Relationship Id="rId3" Type="http://schemas.openxmlformats.org/officeDocument/2006/relationships/hyperlink" Target="https://www.abc.net.au/chinese/2018-08-17/sydney-building-lights-left-on-energy-use-curious-sydney/10134002" TargetMode="External"/><Relationship Id="rId7" Type="http://schemas.openxmlformats.org/officeDocument/2006/relationships/hyperlink" Target="https://chinacable.com/news/details/9602" TargetMode="External"/><Relationship Id="rId2" Type="http://schemas.openxmlformats.org/officeDocument/2006/relationships/hyperlink" Target="https://www.dji.com/au/products/comparison-consumer-drones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news.cn/local/2023-01/13/c_1129282345.htm" TargetMode="External"/><Relationship Id="rId5" Type="http://schemas.openxmlformats.org/officeDocument/2006/relationships/hyperlink" Target="https://zh.wikipedia.org/wiki/%E7%94%B5%E5%8A%A8%E6%B1%BD%E8%BD%A6" TargetMode="External"/><Relationship Id="rId4" Type="http://schemas.openxmlformats.org/officeDocument/2006/relationships/hyperlink" Target="https://www.sohu.com/a/544222324_120845368" TargetMode="External"/><Relationship Id="rId9" Type="http://schemas.openxmlformats.org/officeDocument/2006/relationships/hyperlink" Target="https://en.wikipedia.org/wiki/Insulator_%28electricity%29?utm_source=chatgpt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" name="Rectangle 10"/>
          <p:cNvSpPr>
            <a:spLocks noGrp="1"/>
          </p:cNvSpPr>
          <p:nvPr>
            <p:ph type="ctrTitle"/>
          </p:nvPr>
        </p:nvSpPr>
        <p:spPr>
          <a:xfrm>
            <a:off x="1496427" y="1988840"/>
            <a:ext cx="7581900" cy="1081088"/>
          </a:xfrm>
        </p:spPr>
        <p:txBody>
          <a:bodyPr>
            <a:normAutofit/>
          </a:bodyPr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Inspection power line by using UAVs</a:t>
            </a:r>
          </a:p>
        </p:txBody>
      </p:sp>
      <p:sp>
        <p:nvSpPr>
          <p:cNvPr id="6" name="Rectangle 13"/>
          <p:cNvSpPr>
            <a:spLocks noChangeArrowheads="1"/>
          </p:cNvSpPr>
          <p:nvPr/>
        </p:nvSpPr>
        <p:spPr bwMode="auto">
          <a:xfrm>
            <a:off x="5940152" y="5813577"/>
            <a:ext cx="2399118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 anchor="b"/>
          <a:lstStyle/>
          <a:p>
            <a:pPr algn="r">
              <a:buClr>
                <a:srgbClr val="0098DB"/>
              </a:buClr>
              <a:buFont typeface="Arial" charset="0"/>
              <a:buNone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rgbClr val="0098DB"/>
              </a:buClr>
              <a:buFont typeface="Arial" charset="0"/>
              <a:buNone/>
            </a:pPr>
            <a:endParaRPr lang="en-US" sz="1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buClr>
                <a:srgbClr val="0098DB"/>
              </a:buClr>
              <a:buFont typeface="Arial" charset="0"/>
              <a:buNone/>
            </a:pP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Presenter: Lihang Shen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431618-25C4-9B96-4DE1-048B4F145EBC}"/>
              </a:ext>
            </a:extLst>
          </p:cNvPr>
          <p:cNvSpPr txBox="1"/>
          <p:nvPr/>
        </p:nvSpPr>
        <p:spPr>
          <a:xfrm>
            <a:off x="6112732" y="6087978"/>
            <a:ext cx="2399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Vera Chung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Compare DJI Mavic &amp; Consumer Drones – Specs and Features">
            <a:extLst>
              <a:ext uri="{FF2B5EF4-FFF2-40B4-BE49-F238E27FC236}">
                <a16:creationId xmlns:a16="http://schemas.microsoft.com/office/drawing/2014/main" id="{FEB47F8E-7D7D-7AD8-0075-BC27E2C688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309712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A17A91-0270-5DAB-32D0-90270FA8A6E0}"/>
              </a:ext>
            </a:extLst>
          </p:cNvPr>
          <p:cNvSpPr txBox="1"/>
          <p:nvPr/>
        </p:nvSpPr>
        <p:spPr>
          <a:xfrm>
            <a:off x="6112732" y="6373590"/>
            <a:ext cx="283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Computer Science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7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7614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ydney skyline at night.">
            <a:extLst>
              <a:ext uri="{FF2B5EF4-FFF2-40B4-BE49-F238E27FC236}">
                <a16:creationId xmlns:a16="http://schemas.microsoft.com/office/drawing/2014/main" id="{A134FA94-C5E2-2E78-044E-C60E5254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62" y="1257748"/>
            <a:ext cx="4281151" cy="2408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2DB192C1-48C5-685A-2CB3-8DC7FE4E4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662" y="3795597"/>
            <a:ext cx="4281151" cy="26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2D9E61D-55FF-2F65-C234-6F71A01445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038" y="3795008"/>
            <a:ext cx="3582438" cy="266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59186C2-1A98-70B6-7732-C6661C916733}"/>
              </a:ext>
            </a:extLst>
          </p:cNvPr>
          <p:cNvSpPr txBox="1"/>
          <p:nvPr/>
        </p:nvSpPr>
        <p:spPr>
          <a:xfrm>
            <a:off x="899592" y="2138966"/>
            <a:ext cx="31021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Demand Increase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Car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Electricity Bicycle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22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EC172-5718-785D-77BC-6A53C5A6D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D48DB-79BD-26D2-6AC8-BD6A3F9C0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M</a:t>
            </a:r>
            <a:r>
              <a:rPr lang="en-US" altLang="zh-CN" dirty="0" err="1"/>
              <a:t>otivation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BA695A-8951-0F45-8BFB-DBD84C35BB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3</a:t>
            </a:fld>
            <a:endParaRPr lang="en-AU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EE310F0-B9E4-1EFE-6764-21BAAB559A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8189" y="1248103"/>
            <a:ext cx="4136385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1A0D91F-EEB7-0FD7-D72C-E9677673B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6" y="4149080"/>
            <a:ext cx="4136384" cy="2336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3573B1E-5C1D-01D9-CB38-9374EF6D84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3282" y="4161350"/>
            <a:ext cx="4136384" cy="2320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F93FBD6-63C6-CBA9-3E5D-A4007646C3F5}"/>
              </a:ext>
            </a:extLst>
          </p:cNvPr>
          <p:cNvSpPr txBox="1"/>
          <p:nvPr/>
        </p:nvSpPr>
        <p:spPr>
          <a:xfrm>
            <a:off x="755576" y="2385754"/>
            <a:ext cx="29440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For Safety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dirty="0"/>
              <a:t>For Economic Efficiency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7151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 xmlns:p14="http://schemas.microsoft.com/office/powerpoint/2010/main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1E6E4-8774-B042-8DBC-C83E7F6C4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D376E-8A50-B574-D49C-EC7CC71A7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omparison</a:t>
            </a:r>
            <a:endParaRPr lang="en-A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BEEAFA-2AC6-921D-EC76-6E0D32FBA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5" y="2780928"/>
            <a:ext cx="9036496" cy="172819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E367E-A2F6-434F-4A7E-DA2C0B59FD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4</a:t>
            </a:fld>
            <a:endParaRPr lang="en-AU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04A0AC-7234-A3DB-0EB3-7B9B4D87F9F0}"/>
              </a:ext>
            </a:extLst>
          </p:cNvPr>
          <p:cNvCxnSpPr>
            <a:cxnSpLocks/>
          </p:cNvCxnSpPr>
          <p:nvPr/>
        </p:nvCxnSpPr>
        <p:spPr>
          <a:xfrm>
            <a:off x="1691680" y="350100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D2260D-7EAF-39F3-659C-54EF631445B9}"/>
              </a:ext>
            </a:extLst>
          </p:cNvPr>
          <p:cNvCxnSpPr>
            <a:cxnSpLocks/>
          </p:cNvCxnSpPr>
          <p:nvPr/>
        </p:nvCxnSpPr>
        <p:spPr>
          <a:xfrm>
            <a:off x="1712105" y="361755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E6BA354-CCEE-FB12-8493-306FC1D294EF}"/>
              </a:ext>
            </a:extLst>
          </p:cNvPr>
          <p:cNvCxnSpPr>
            <a:cxnSpLocks/>
          </p:cNvCxnSpPr>
          <p:nvPr/>
        </p:nvCxnSpPr>
        <p:spPr>
          <a:xfrm>
            <a:off x="2555776" y="3645024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AF77A77-C9CF-1E3E-2A99-B67724796EB6}"/>
              </a:ext>
            </a:extLst>
          </p:cNvPr>
          <p:cNvCxnSpPr>
            <a:cxnSpLocks/>
          </p:cNvCxnSpPr>
          <p:nvPr/>
        </p:nvCxnSpPr>
        <p:spPr>
          <a:xfrm>
            <a:off x="2555776" y="3789040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4BAF75-9069-B7D5-1BF1-BAF8B5AAE011}"/>
              </a:ext>
            </a:extLst>
          </p:cNvPr>
          <p:cNvCxnSpPr>
            <a:cxnSpLocks/>
          </p:cNvCxnSpPr>
          <p:nvPr/>
        </p:nvCxnSpPr>
        <p:spPr>
          <a:xfrm>
            <a:off x="2555776" y="3933056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DEE69D8-CC35-7EE3-3F55-D9A6EBE55A43}"/>
              </a:ext>
            </a:extLst>
          </p:cNvPr>
          <p:cNvCxnSpPr>
            <a:cxnSpLocks/>
          </p:cNvCxnSpPr>
          <p:nvPr/>
        </p:nvCxnSpPr>
        <p:spPr>
          <a:xfrm>
            <a:off x="2555776" y="422108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00E961-3DDF-9D16-CA5F-B5579B9031CD}"/>
              </a:ext>
            </a:extLst>
          </p:cNvPr>
          <p:cNvCxnSpPr>
            <a:cxnSpLocks/>
          </p:cNvCxnSpPr>
          <p:nvPr/>
        </p:nvCxnSpPr>
        <p:spPr>
          <a:xfrm>
            <a:off x="3707904" y="350100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3B80BE0-0D48-5C93-4EB5-282CA6C3385F}"/>
              </a:ext>
            </a:extLst>
          </p:cNvPr>
          <p:cNvCxnSpPr>
            <a:cxnSpLocks/>
          </p:cNvCxnSpPr>
          <p:nvPr/>
        </p:nvCxnSpPr>
        <p:spPr>
          <a:xfrm>
            <a:off x="3736955" y="3645024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5B77F58-58C6-16CC-C961-6984B411BC80}"/>
              </a:ext>
            </a:extLst>
          </p:cNvPr>
          <p:cNvCxnSpPr>
            <a:cxnSpLocks/>
          </p:cNvCxnSpPr>
          <p:nvPr/>
        </p:nvCxnSpPr>
        <p:spPr>
          <a:xfrm>
            <a:off x="3736955" y="3933056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521081-A521-E2A8-57CE-9DCC0B0D3E2B}"/>
              </a:ext>
            </a:extLst>
          </p:cNvPr>
          <p:cNvCxnSpPr>
            <a:cxnSpLocks/>
          </p:cNvCxnSpPr>
          <p:nvPr/>
        </p:nvCxnSpPr>
        <p:spPr>
          <a:xfrm>
            <a:off x="3736955" y="422108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DF0D679-CDFC-82B3-E767-D363966E52C8}"/>
              </a:ext>
            </a:extLst>
          </p:cNvPr>
          <p:cNvCxnSpPr>
            <a:cxnSpLocks/>
          </p:cNvCxnSpPr>
          <p:nvPr/>
        </p:nvCxnSpPr>
        <p:spPr>
          <a:xfrm>
            <a:off x="4788024" y="3490789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BB8EC57-50C7-12AF-178D-9975D10A8D41}"/>
              </a:ext>
            </a:extLst>
          </p:cNvPr>
          <p:cNvCxnSpPr>
            <a:cxnSpLocks/>
          </p:cNvCxnSpPr>
          <p:nvPr/>
        </p:nvCxnSpPr>
        <p:spPr>
          <a:xfrm>
            <a:off x="4788024" y="3789040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6888B8-25C0-F2C1-7B53-D4C840E1ACEB}"/>
              </a:ext>
            </a:extLst>
          </p:cNvPr>
          <p:cNvCxnSpPr>
            <a:cxnSpLocks/>
          </p:cNvCxnSpPr>
          <p:nvPr/>
        </p:nvCxnSpPr>
        <p:spPr>
          <a:xfrm>
            <a:off x="5940152" y="350100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F61DA70-9E75-2071-A695-9DF59FA33552}"/>
              </a:ext>
            </a:extLst>
          </p:cNvPr>
          <p:cNvCxnSpPr>
            <a:cxnSpLocks/>
          </p:cNvCxnSpPr>
          <p:nvPr/>
        </p:nvCxnSpPr>
        <p:spPr>
          <a:xfrm>
            <a:off x="5908818" y="3789040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5D98A2D-9AE2-BDB0-7E96-99401920E175}"/>
              </a:ext>
            </a:extLst>
          </p:cNvPr>
          <p:cNvCxnSpPr>
            <a:cxnSpLocks/>
          </p:cNvCxnSpPr>
          <p:nvPr/>
        </p:nvCxnSpPr>
        <p:spPr>
          <a:xfrm>
            <a:off x="5934698" y="4077072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665556A-7BA9-3A7D-8ED5-03154B1493E3}"/>
              </a:ext>
            </a:extLst>
          </p:cNvPr>
          <p:cNvCxnSpPr>
            <a:cxnSpLocks/>
          </p:cNvCxnSpPr>
          <p:nvPr/>
        </p:nvCxnSpPr>
        <p:spPr>
          <a:xfrm>
            <a:off x="6948264" y="350100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0DDECD9-81D5-4EEF-6CA7-D8947F7BCE50}"/>
              </a:ext>
            </a:extLst>
          </p:cNvPr>
          <p:cNvCxnSpPr>
            <a:cxnSpLocks/>
          </p:cNvCxnSpPr>
          <p:nvPr/>
        </p:nvCxnSpPr>
        <p:spPr>
          <a:xfrm>
            <a:off x="6960062" y="3645024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2D4FD3F-1D29-D4C3-4434-93D8CBB8C43A}"/>
              </a:ext>
            </a:extLst>
          </p:cNvPr>
          <p:cNvCxnSpPr>
            <a:cxnSpLocks/>
          </p:cNvCxnSpPr>
          <p:nvPr/>
        </p:nvCxnSpPr>
        <p:spPr>
          <a:xfrm>
            <a:off x="6971860" y="3933056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7E85716-F25A-34B8-2CB6-67208E293BB6}"/>
              </a:ext>
            </a:extLst>
          </p:cNvPr>
          <p:cNvCxnSpPr>
            <a:cxnSpLocks/>
          </p:cNvCxnSpPr>
          <p:nvPr/>
        </p:nvCxnSpPr>
        <p:spPr>
          <a:xfrm>
            <a:off x="6971860" y="4221088"/>
            <a:ext cx="288032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58CD360-95B1-551E-81B4-FE92AFE46491}"/>
              </a:ext>
            </a:extLst>
          </p:cNvPr>
          <p:cNvSpPr txBox="1"/>
          <p:nvPr/>
        </p:nvSpPr>
        <p:spPr>
          <a:xfrm>
            <a:off x="250826" y="1602968"/>
            <a:ext cx="7413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balanced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option, as they are the only method that performs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in 5 categories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all the compared approaches.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B1D0B23-7C04-D661-129F-B257F79AC69E}"/>
              </a:ext>
            </a:extLst>
          </p:cNvPr>
          <p:cNvGrpSpPr/>
          <p:nvPr/>
        </p:nvGrpSpPr>
        <p:grpSpPr>
          <a:xfrm>
            <a:off x="7362863" y="3519217"/>
            <a:ext cx="164520" cy="263520"/>
            <a:chOff x="7362863" y="3519217"/>
            <a:chExt cx="164520" cy="263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967D0F8-EC83-3688-4D6C-521A6944675D}"/>
                    </a:ext>
                  </a:extLst>
                </p14:cNvPr>
                <p14:cNvContentPartPr/>
                <p14:nvPr/>
              </p14:nvContentPartPr>
              <p14:xfrm>
                <a:off x="7375103" y="3519217"/>
                <a:ext cx="152280" cy="964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967D0F8-EC83-3688-4D6C-521A6944675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8983" y="3513097"/>
                  <a:ext cx="16452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1D27773-F859-9362-84C6-67EBA2EE0DC5}"/>
                    </a:ext>
                  </a:extLst>
                </p14:cNvPr>
                <p14:cNvContentPartPr/>
                <p14:nvPr/>
              </p14:nvContentPartPr>
              <p14:xfrm>
                <a:off x="7456823" y="3536497"/>
                <a:ext cx="22680" cy="98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1D27773-F859-9362-84C6-67EBA2EE0DC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50703" y="3530377"/>
                  <a:ext cx="34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994B96C-36A7-87C3-2397-CD34ED042CB6}"/>
                    </a:ext>
                  </a:extLst>
                </p14:cNvPr>
                <p14:cNvContentPartPr/>
                <p14:nvPr/>
              </p14:nvContentPartPr>
              <p14:xfrm>
                <a:off x="7362863" y="3683737"/>
                <a:ext cx="78840" cy="990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994B96C-36A7-87C3-2397-CD34ED042CB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356743" y="3677617"/>
                  <a:ext cx="91080" cy="111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57E97C9-5EAD-49D7-3FDB-F34E06D7480E}"/>
                  </a:ext>
                </a:extLst>
              </p14:cNvPr>
              <p14:cNvContentPartPr/>
              <p14:nvPr/>
            </p14:nvContentPartPr>
            <p14:xfrm>
              <a:off x="7375463" y="3841057"/>
              <a:ext cx="82440" cy="10260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57E97C9-5EAD-49D7-3FDB-F34E06D748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9343" y="3834937"/>
                <a:ext cx="94680" cy="11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E434957E-6680-D724-2021-9555B1796086}"/>
              </a:ext>
            </a:extLst>
          </p:cNvPr>
          <p:cNvGrpSpPr/>
          <p:nvPr/>
        </p:nvGrpSpPr>
        <p:grpSpPr>
          <a:xfrm>
            <a:off x="7325063" y="3338137"/>
            <a:ext cx="101520" cy="96480"/>
            <a:chOff x="7325063" y="3338137"/>
            <a:chExt cx="101520" cy="96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B44005-2B40-9A49-CA50-D7EC4CC577FF}"/>
                    </a:ext>
                  </a:extLst>
                </p14:cNvPr>
                <p14:cNvContentPartPr/>
                <p14:nvPr/>
              </p14:nvContentPartPr>
              <p14:xfrm>
                <a:off x="7325063" y="3389977"/>
                <a:ext cx="66600" cy="446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B44005-2B40-9A49-CA50-D7EC4CC577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318943" y="3383857"/>
                  <a:ext cx="7884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27FD8E7-FC90-7982-A8F4-48309B30BBC8}"/>
                    </a:ext>
                  </a:extLst>
                </p14:cNvPr>
                <p14:cNvContentPartPr/>
                <p14:nvPr/>
              </p14:nvContentPartPr>
              <p14:xfrm>
                <a:off x="7332263" y="3341377"/>
                <a:ext cx="94320" cy="14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27FD8E7-FC90-7982-A8F4-48309B30BB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326143" y="3335257"/>
                  <a:ext cx="1065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E9C3D2-709F-3797-915E-9FB20D59A405}"/>
                    </a:ext>
                  </a:extLst>
                </p14:cNvPr>
                <p14:cNvContentPartPr/>
                <p14:nvPr/>
              </p14:nvContentPartPr>
              <p14:xfrm>
                <a:off x="7332263" y="3338137"/>
                <a:ext cx="21600" cy="378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E9C3D2-709F-3797-915E-9FB20D59A40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326143" y="3332017"/>
                  <a:ext cx="33840" cy="5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5097110-7A8F-81D5-B073-C64CFE85519E}"/>
                  </a:ext>
                </a:extLst>
              </p14:cNvPr>
              <p14:cNvContentPartPr/>
              <p14:nvPr/>
            </p14:nvContentPartPr>
            <p14:xfrm>
              <a:off x="7401383" y="3976417"/>
              <a:ext cx="16920" cy="777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5097110-7A8F-81D5-B073-C64CFE85519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395263" y="3970297"/>
                <a:ext cx="29160" cy="9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CC22102A-E979-FF3C-AA45-29A35A59D6EA}"/>
                  </a:ext>
                </a:extLst>
              </p14:cNvPr>
              <p14:cNvContentPartPr/>
              <p14:nvPr/>
            </p14:nvContentPartPr>
            <p14:xfrm>
              <a:off x="7401383" y="4140217"/>
              <a:ext cx="119880" cy="1742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CC22102A-E979-FF3C-AA45-29A35A59D6E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395263" y="4134097"/>
                <a:ext cx="132120" cy="186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29FEDDE0-9D8A-E001-A560-30E7F446379B}"/>
              </a:ext>
            </a:extLst>
          </p:cNvPr>
          <p:cNvSpPr txBox="1"/>
          <p:nvPr/>
        </p:nvSpPr>
        <p:spPr>
          <a:xfrm>
            <a:off x="2075162" y="5034315"/>
            <a:ext cx="4624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That’s why I choose UAVs not other methods!!!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67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esearch Domain (Literature Review)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5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2CFE8E-0CAC-71CB-922A-2C4B76F35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Power Lines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blend into the background.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Power Towers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in shape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Components</a:t>
            </a:r>
          </a:p>
          <a:p>
            <a:pPr marL="0" indent="0">
              <a:buNone/>
            </a:pP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defects are hard to detect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Defects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defects are hard to detect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91F781C-4EE6-9572-AC32-AF474F6CE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80" y="2756917"/>
            <a:ext cx="3195720" cy="2134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651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Gap of 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efect Detection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6</a:t>
            </a:fld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0EA5A8-F245-9AB0-51E7-4394D000C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RGB-only dependency &amp; </a:t>
            </a:r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Surface-only detection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7800" lvl="1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implies hidden defects may be missed</a:t>
            </a:r>
          </a:p>
          <a:p>
            <a:pPr marL="71755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methods ignore internal or subtle faults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Rare defect types</a:t>
            </a:r>
          </a:p>
          <a:p>
            <a:pPr marL="717550" lvl="4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drops on uncommon defect types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409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Question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robust, generalizable, and efficient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UAV-based insulator defect detection framework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can reliably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common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rare defects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diverse operational and environmental conditions, while supporting real-time deployment and multi-sensor data fusion.”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existing datasets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 existing datasets</a:t>
            </a:r>
          </a:p>
          <a:p>
            <a:pPr lvl="1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more robust model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 new YOLO variants with attention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18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A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EE9EAC9-54A8-A5B7-A230-8A4E1EE79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376588"/>
              </p:ext>
            </p:extLst>
          </p:nvPr>
        </p:nvGraphicFramePr>
        <p:xfrm>
          <a:off x="528887" y="1361484"/>
          <a:ext cx="8280920" cy="5201795"/>
        </p:xfrm>
        <a:graphic>
          <a:graphicData uri="http://schemas.openxmlformats.org/drawingml/2006/table">
            <a:tbl>
              <a:tblPr/>
              <a:tblGrid>
                <a:gridCol w="2070230">
                  <a:extLst>
                    <a:ext uri="{9D8B030D-6E8A-4147-A177-3AD203B41FA5}">
                      <a16:colId xmlns:a16="http://schemas.microsoft.com/office/drawing/2014/main" val="2504546359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2234609181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1022345493"/>
                    </a:ext>
                  </a:extLst>
                </a:gridCol>
                <a:gridCol w="2070230">
                  <a:extLst>
                    <a:ext uri="{9D8B030D-6E8A-4147-A177-3AD203B41FA5}">
                      <a16:colId xmlns:a16="http://schemas.microsoft.com/office/drawing/2014/main" val="1435137382"/>
                    </a:ext>
                  </a:extLst>
                </a:gridCol>
              </a:tblGrid>
              <a:tr h="2162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Stage</a:t>
                      </a:r>
                      <a:endParaRPr lang="en-US" sz="1500" dirty="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Duration</a:t>
                      </a:r>
                      <a:endParaRPr lang="en-US" sz="150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Timeline</a:t>
                      </a:r>
                      <a:endParaRPr lang="en-US" sz="150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Key Focus</a:t>
                      </a:r>
                      <a:endParaRPr lang="en-US" sz="150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346237"/>
                  </a:ext>
                </a:extLst>
              </a:tr>
              <a:tr h="763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Stage 1: Dataset Preparation and Enhancement</a:t>
                      </a:r>
                      <a:endParaRPr lang="en-US" sz="1500" dirty="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4 weeks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Dec 2025 – Jan 2026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Dataset collection, enhancement, augmentation, rare defect balancing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915308"/>
                  </a:ext>
                </a:extLst>
              </a:tr>
              <a:tr h="870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Stage 2: Model Development and Optimization</a:t>
                      </a:r>
                      <a:endParaRPr lang="en-US" sz="1500" dirty="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8 weeks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Feb – Mar 2026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YOLO variant design, attention integration, ablation and tuning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474123"/>
                  </a:ext>
                </a:extLst>
              </a:tr>
              <a:tr h="87012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 dirty="0"/>
                        <a:t>Stage 3: Multi-Sensor Integration &amp; Edge–Cloud Deployment</a:t>
                      </a:r>
                      <a:endParaRPr lang="en-US" sz="1500" dirty="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4 weeks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Apr 2026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 sz="1600" dirty="0"/>
                        <a:t>Integrate multiple sensor data (e.g., infrared, LiDAR) with RGB images; test with GPU.</a:t>
                      </a:r>
                      <a:endParaRPr lang="en-US" sz="1500" dirty="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0064863"/>
                  </a:ext>
                </a:extLst>
              </a:tr>
              <a:tr h="7066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Stage 4: Evaluation and Validation</a:t>
                      </a:r>
                      <a:endParaRPr lang="en-US" sz="150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4 weeks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May 2026 (Weeks 17–20)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Model robustness testing, efficiency evaluation, field validation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5136053"/>
                  </a:ext>
                </a:extLst>
              </a:tr>
              <a:tr h="70666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b="1"/>
                        <a:t>Stage 5: Report Writing and Submission</a:t>
                      </a:r>
                      <a:endParaRPr lang="en-US" sz="1500"/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/>
                        <a:t>2 weeks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Late May 2026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Report compilation, proofreading, and final submission</a:t>
                      </a:r>
                    </a:p>
                  </a:txBody>
                  <a:tcPr marL="73853" marR="73853" marT="36927" marB="369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572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95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altLang="zh-CN" dirty="0"/>
              <a:t>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1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DJI, “DJI Consumer Drones Comparison,” DJI Official Website, September 3, 2025,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https://www.dji.com/au/products/comparison-consumer-drones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2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News, “</a:t>
            </a:r>
            <a:r>
              <a:rPr lang="zh-CN" alt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悉尼中央商务区的办公楼缘何在夜间灯火通明？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Fri 17 Aug 2018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https://www.abc.net.au/chinese/2018-08-17/sydney-building-lights-left-on-energy-use-curious-sydney/10134002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accessed October 9, 2025.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Sohu, “I just found out: How practical are 48V, 60V, and 72V electric bikes in speed and range?”, May 6, 2022,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https://www.sohu.com/a/544222324_120845368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accessed October 9, 2025.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contributors, “Electric car,” Wikipedia, The Free Encyclopedia,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https://en.wikipedia.org/wiki/Electric_car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accessed October 9, 2025.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3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Xinhua News Agency, “Lighting Up the Depths of Meili Snow Mountain,” January 13, 2023,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http://www.news.cn/local/2023-01/13/c_1129282345.htm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China Cable Network, “Far East Dual-Engine 'Smart' Manufacturing: Cables Embedded with 'Smart Nerves' &amp; Ultra-Low Temperature Energy Storage Containers Make a Grand Appearance,” May 29, 2025,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https://chinacable.com/news/details/9602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Sohu News, “After the Canadian Wildfires Went Out of Control, No One Spoke Up: Some Suggested China Learn Firefighting from Canada,” September 3, 2023,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https://www.sohu.com/a/717318011_121029100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4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A. A. Faisal, I.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Mecheter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Y.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Qiblawey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J. H. Fernandez, M. E. Chowdhury, and S. </a:t>
            </a:r>
            <a:r>
              <a:rPr lang="en-US" altLang="zh-CN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Kiranyaz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“Deep learning in automated power line inspection: A review,” Applied Energy, vol. 385, p. 125507, 2025.</a:t>
            </a:r>
          </a:p>
          <a:p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5</a:t>
            </a:r>
          </a:p>
          <a:p>
            <a:pPr lvl="1"/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contributors, “Insulator (electricity),” Wikipedia, The Free Encyclopedia, last modified July 5, 2025, 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/>
              </a:rPr>
              <a:t>https://en.wikipedia.org/wiki/Insulator_%28electricity%29</a:t>
            </a:r>
            <a:r>
              <a:rPr lang="en-US" altLang="zh-CN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5C958E-F62C-4427-BED2-9F2AD66C62E6}" type="slidenum">
              <a:rPr lang="en-AU" smtClean="0"/>
              <a:pPr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72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8_UNIS Master">
  <a:themeElements>
    <a:clrScheme name="8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8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8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UNIS Master">
  <a:themeElements>
    <a:clrScheme name="10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0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0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3_UNIS Master">
  <a:themeElements>
    <a:clrScheme name="13_UNIS Master 1">
      <a:dk1>
        <a:srgbClr val="000000"/>
      </a:dk1>
      <a:lt1>
        <a:srgbClr val="FFFFFF"/>
      </a:lt1>
      <a:dk2>
        <a:srgbClr val="12416C"/>
      </a:dk2>
      <a:lt2>
        <a:srgbClr val="F9B72C"/>
      </a:lt2>
      <a:accent1>
        <a:srgbClr val="0098DB"/>
      </a:accent1>
      <a:accent2>
        <a:srgbClr val="40B2E4"/>
      </a:accent2>
      <a:accent3>
        <a:srgbClr val="FFFFFF"/>
      </a:accent3>
      <a:accent4>
        <a:srgbClr val="000000"/>
      </a:accent4>
      <a:accent5>
        <a:srgbClr val="AACAEA"/>
      </a:accent5>
      <a:accent6>
        <a:srgbClr val="39A1CF"/>
      </a:accent6>
      <a:hlink>
        <a:srgbClr val="0000FF"/>
      </a:hlink>
      <a:folHlink>
        <a:srgbClr val="0000FF"/>
      </a:folHlink>
    </a:clrScheme>
    <a:fontScheme name="13_UNIS Master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3_UNIS Master 1">
        <a:dk1>
          <a:srgbClr val="000000"/>
        </a:dk1>
        <a:lt1>
          <a:srgbClr val="FFFFFF"/>
        </a:lt1>
        <a:dk2>
          <a:srgbClr val="12416C"/>
        </a:dk2>
        <a:lt2>
          <a:srgbClr val="F9B72C"/>
        </a:lt2>
        <a:accent1>
          <a:srgbClr val="0098DB"/>
        </a:accent1>
        <a:accent2>
          <a:srgbClr val="40B2E4"/>
        </a:accent2>
        <a:accent3>
          <a:srgbClr val="FFFFFF"/>
        </a:accent3>
        <a:accent4>
          <a:srgbClr val="000000"/>
        </a:accent4>
        <a:accent5>
          <a:srgbClr val="AACAEA"/>
        </a:accent5>
        <a:accent6>
          <a:srgbClr val="39A1CF"/>
        </a:accent6>
        <a:hlink>
          <a:srgbClr val="0000FF"/>
        </a:hlink>
        <a:folHlink>
          <a:srgbClr val="0000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9313</TotalTime>
  <Words>757</Words>
  <Application>Microsoft Office PowerPoint</Application>
  <PresentationFormat>On-screen Show (4:3)</PresentationFormat>
  <Paragraphs>96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8_UNIS Master</vt:lpstr>
      <vt:lpstr>10_UNIS Master</vt:lpstr>
      <vt:lpstr>13_UNIS Master</vt:lpstr>
      <vt:lpstr>Inspection power line by using UAVs</vt:lpstr>
      <vt:lpstr>Background</vt:lpstr>
      <vt:lpstr>Motivation</vt:lpstr>
      <vt:lpstr>Comparison</vt:lpstr>
      <vt:lpstr>Research Domain (Literature Review)</vt:lpstr>
      <vt:lpstr>Gap of Defect Detection</vt:lpstr>
      <vt:lpstr>Objectives</vt:lpstr>
      <vt:lpstr>Research Method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>INFO4990/5993</dc:subject>
  <dc:creator/>
  <cp:keywords/>
  <dc:description/>
  <cp:lastModifiedBy>Lihang Shen</cp:lastModifiedBy>
  <cp:revision>603</cp:revision>
  <dcterms:created xsi:type="dcterms:W3CDTF">2010-09-21T23:48:57Z</dcterms:created>
  <dcterms:modified xsi:type="dcterms:W3CDTF">2025-10-12T05:58:02Z</dcterms:modified>
  <cp:category/>
</cp:coreProperties>
</file>