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86" r:id="rId4"/>
    <p:sldId id="285" r:id="rId5"/>
    <p:sldId id="270" r:id="rId6"/>
    <p:sldId id="310" r:id="rId7"/>
    <p:sldId id="273" r:id="rId8"/>
    <p:sldId id="312" r:id="rId9"/>
    <p:sldId id="311" r:id="rId10"/>
    <p:sldId id="289" r:id="rId11"/>
    <p:sldId id="274" r:id="rId12"/>
    <p:sldId id="295" r:id="rId13"/>
    <p:sldId id="296" r:id="rId14"/>
    <p:sldId id="297" r:id="rId15"/>
    <p:sldId id="298" r:id="rId16"/>
    <p:sldId id="301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C2C2C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1748" y="172"/>
      </p:cViewPr>
      <p:guideLst>
        <p:guide orient="horz" pos="22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9EE769-FA42-4346-9A17-551033272D92}" type="datetimeFigureOut">
              <a:rPr lang="zh-CN" altLang="en-US"/>
              <a:t>2023/10/29</a:t>
            </a:fld>
            <a:endParaRPr lang="zh-CN" altLang="en-US"/>
          </a:p>
        </p:txBody>
      </p:sp>
      <p:sp>
        <p:nvSpPr>
          <p:cNvPr id="2355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04820A-32BF-4BF1-9E0B-BCEC15DE1F3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350"/>
            <a:ext cx="2057400" cy="6705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350"/>
            <a:ext cx="6019800" cy="6705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xh.sysu.edu.cn/admin/edit/UploadFile/2008625103329125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0700"/>
            <a:ext cx="218757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82688"/>
            <a:ext cx="4738688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18429A8-D952-46C8-9787-F8F853CF3D17}" type="datetime1">
              <a:rPr lang="zh-CN" altLang="en-US"/>
              <a:t>2023/10/29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591E304-0D4E-4199-8724-B3322E0362B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99B39-1EDA-4770-87DB-B3143174EE5F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EBB3D-1E5D-4159-982A-D4039785E632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960F1-A072-4361-A180-DBF4E3743B79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7E66-6487-4537-AC3C-E78160DED6EB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60158-4B2B-4287-80C1-50232C168B21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95BCC-8B6A-4D65-9159-67BD7E250A4E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14E55-17CF-4015-A827-48E618F9BFE8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A332D-E8B5-4BBC-9B86-626DE04D6139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FB419-53EE-4E09-B0BC-79EB91EED1A1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497-1FEC-47C3-8434-82AE9732D20E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EBE09-37B2-45BC-9EC1-71783E248CA9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84C27-4262-4C60-8B94-A8A96FE9B509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3721A-BA30-4D5A-B958-198660B75455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62D1E-8B64-4038-B105-4DA0D127399A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6"/>
          <p:cNvSpPr>
            <a:spLocks noChangeShapeType="1"/>
          </p:cNvSpPr>
          <p:nvPr userDrawn="1"/>
        </p:nvSpPr>
        <p:spPr bwMode="auto">
          <a:xfrm>
            <a:off x="107950" y="765175"/>
            <a:ext cx="8928100" cy="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82" y="28237"/>
            <a:ext cx="1025931" cy="102593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D1A60-D0C6-4E8A-A01C-7BC0F158F846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132E7-9460-4DBE-B8B2-F299E7A4FB9E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2C222-3184-4BB3-84A6-0308D9FECB1C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756EE-72B9-434F-A011-038C7024267E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2ACA-BFB3-42D8-8B51-66AF35335483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08C6-74DB-4503-A020-08537C0AF307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44550"/>
            <a:ext cx="4038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550"/>
            <a:ext cx="4038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350"/>
            <a:ext cx="8229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4455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anose="020F0502020204030204" pitchFamily="34" charset="0"/>
          <a:ea typeface="黑体" panose="02010609060101010101" pitchFamily="49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anose="020F0502020204030204" pitchFamily="34" charset="0"/>
          <a:ea typeface="黑体" panose="02010609060101010101" pitchFamily="49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anose="020F0502020204030204" pitchFamily="34" charset="0"/>
          <a:ea typeface="黑体" panose="02010609060101010101" pitchFamily="49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anose="020F0502020204030204" pitchFamily="34" charset="0"/>
          <a:ea typeface="黑体" panose="02010609060101010101" pitchFamily="49" charset="-122"/>
          <a:sym typeface="Calibri" panose="020F0502020204030204" pitchFamily="34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anose="020F0502020204030204" pitchFamily="34" charset="0"/>
          <a:ea typeface="黑体" panose="02010609060101010101" pitchFamily="49" charset="-122"/>
          <a:sym typeface="Calibri" panose="020F0502020204030204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anose="020F0502020204030204" pitchFamily="34" charset="0"/>
          <a:ea typeface="黑体" panose="02010609060101010101" pitchFamily="49" charset="-122"/>
          <a:sym typeface="Calibri" panose="020F0502020204030204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anose="020F0502020204030204" pitchFamily="34" charset="0"/>
          <a:ea typeface="黑体" panose="02010609060101010101" pitchFamily="49" charset="-122"/>
          <a:sym typeface="Calibri" panose="020F0502020204030204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anose="020F0502020204030204" pitchFamily="34" charset="0"/>
          <a:ea typeface="黑体" panose="02010609060101010101" pitchFamily="49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宋体" panose="02010600030101010101" pitchFamily="2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宋体" panose="02010600030101010101" pitchFamily="2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宋体" panose="02010600030101010101" pitchFamily="2" charset="-122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宋体" panose="02010600030101010101" pitchFamily="2" charset="-122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宋体" panose="02010600030101010101" pitchFamily="2" charset="-122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宋体" panose="02010600030101010101" pitchFamily="2" charset="-122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宋体" panose="02010600030101010101" pitchFamily="2" charset="-122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83B5C68-095A-43CD-9DB1-4162635E9E61}" type="datetime1">
              <a:rPr lang="zh-CN" altLang="en-US"/>
              <a:t>2023/10/29</a:t>
            </a:fld>
            <a:endParaRPr lang="en-US" altLang="zh-CN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67C01B-41A7-447A-B3BF-C9C4AB9A21DC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png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7.png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algn="ctr" eaLnBrk="1" hangingPunct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0.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数值方法简介</a:t>
            </a:r>
            <a:endParaRPr lang="zh-CN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25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8C8C8C"/>
                </a:solidFill>
              </a:rPr>
              <a:t>Yahui Wang, </a:t>
            </a:r>
            <a:r>
              <a:rPr lang="en-US" altLang="zh-CN" dirty="0" err="1">
                <a:solidFill>
                  <a:srgbClr val="8C8C8C"/>
                </a:solidFill>
              </a:rPr>
              <a:t>Jie</a:t>
            </a:r>
            <a:r>
              <a:rPr lang="en-US" altLang="zh-CN" dirty="0">
                <a:solidFill>
                  <a:srgbClr val="8C8C8C"/>
                </a:solidFill>
              </a:rPr>
              <a:t> Li, Yu Ma</a:t>
            </a:r>
          </a:p>
          <a:p>
            <a:pPr marL="0" indent="0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8C8C8C"/>
                </a:solidFill>
              </a:rPr>
              <a:t>Sino-French Institute of Nuclear Engineering &amp; Technology, SYSU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dirty="0"/>
              <a:t>Interpolation &amp; Approximation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Lagrangian interpolation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Least-Squre fit</a:t>
            </a:r>
          </a:p>
          <a:p>
            <a:r>
              <a:rPr lang="zh-CN" altLang="en-US" dirty="0"/>
              <a:t>Numerical </a:t>
            </a:r>
            <a:r>
              <a:rPr lang="en-US" altLang="zh-CN" dirty="0"/>
              <a:t>calculus</a:t>
            </a:r>
            <a:endParaRPr lang="zh-CN" altLang="en-US" dirty="0"/>
          </a:p>
          <a:p>
            <a:pPr lvl="1"/>
            <a:r>
              <a:rPr lang="en-US" altLang="zh-CN" dirty="0"/>
              <a:t>Differentiation</a:t>
            </a:r>
          </a:p>
          <a:p>
            <a:pPr lvl="1"/>
            <a:r>
              <a:rPr lang="en-US" altLang="zh-CN" dirty="0"/>
              <a:t>Integration</a:t>
            </a:r>
          </a:p>
          <a:p>
            <a:r>
              <a:rPr lang="en-US" altLang="zh-CN" dirty="0"/>
              <a:t>Roots finding of linear &amp;nonlinear equations</a:t>
            </a:r>
            <a:endParaRPr lang="zh-CN" altLang="en-US" dirty="0"/>
          </a:p>
          <a:p>
            <a:r>
              <a:rPr lang="zh-CN" altLang="en-US" dirty="0"/>
              <a:t>Ordinary differential </a:t>
            </a:r>
            <a:r>
              <a:rPr lang="en-US" altLang="zh-CN" dirty="0" err="1"/>
              <a:t>equs</a:t>
            </a:r>
            <a:endParaRPr lang="zh-CN" alt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Runge-Kutta methods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Shooting method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本课程内容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844550"/>
            <a:ext cx="4038600" cy="5867400"/>
          </a:xfrm>
        </p:spPr>
        <p:txBody>
          <a:bodyPr/>
          <a:lstStyle/>
          <a:p>
            <a:r>
              <a:rPr lang="en-US" altLang="zh-CN" dirty="0"/>
              <a:t>Partial differential </a:t>
            </a:r>
            <a:r>
              <a:rPr lang="en-US" altLang="zh-CN" dirty="0" err="1"/>
              <a:t>equs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FD scheme for models</a:t>
            </a:r>
          </a:p>
          <a:p>
            <a:pPr lvl="1"/>
            <a:r>
              <a:rPr lang="en-US" altLang="zh-CN" dirty="0"/>
              <a:t>Convective-diffusion problems &amp; application</a:t>
            </a:r>
          </a:p>
          <a:p>
            <a:pPr lvl="1"/>
            <a:r>
              <a:rPr lang="en-US" altLang="zh-CN" dirty="0"/>
              <a:t>Elliptic problems</a:t>
            </a:r>
          </a:p>
          <a:p>
            <a:pPr lvl="1"/>
            <a:r>
              <a:rPr lang="en-US" altLang="zh-CN" dirty="0"/>
              <a:t>… ?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Monte-Carlo Simulation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Cellular Automata and Lattice Boltzmann method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1120" y="844550"/>
            <a:ext cx="4114680" cy="5867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495800" y="844550"/>
            <a:ext cx="4191000" cy="5867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5800" y="475292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Lab work &amp; Exams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rough introduction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Interpolation &amp; Approximation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57200" y="1263650"/>
            <a:ext cx="82296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b="0" kern="0" dirty="0"/>
              <a:t>Given n points,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find a smooth function,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satisfying </a:t>
            </a:r>
            <a:endParaRPr lang="zh-CN" altLang="en-US" b="0" kern="0" dirty="0"/>
          </a:p>
        </p:txBody>
      </p:sp>
      <p:graphicFrame>
        <p:nvGraphicFramePr>
          <p:cNvPr id="7" name="对象 3"/>
          <p:cNvGraphicFramePr>
            <a:graphicFrameLocks noChangeAspect="1"/>
          </p:cNvGraphicFramePr>
          <p:nvPr/>
        </p:nvGraphicFramePr>
        <p:xfrm>
          <a:off x="2476500" y="1746250"/>
          <a:ext cx="419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676400" imgH="228600" progId="Equation.DSMT4">
                  <p:embed/>
                </p:oleObj>
              </mc:Choice>
              <mc:Fallback>
                <p:oleObj name="Equation" r:id="rId3" imgW="1676400" imgH="228600" progId="Equation.DSMT4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746250"/>
                        <a:ext cx="419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4"/>
          <p:cNvGraphicFramePr>
            <a:graphicFrameLocks noChangeAspect="1"/>
          </p:cNvGraphicFramePr>
          <p:nvPr/>
        </p:nvGraphicFramePr>
        <p:xfrm>
          <a:off x="2476500" y="2828925"/>
          <a:ext cx="14716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558800" imgH="203200" progId="Equation.DSMT4">
                  <p:embed/>
                </p:oleObj>
              </mc:Choice>
              <mc:Fallback>
                <p:oleObj name="Equation" r:id="rId5" imgW="558800" imgH="203200" progId="Equation.DSMT4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828925"/>
                        <a:ext cx="14716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5"/>
          <p:cNvGraphicFramePr>
            <a:graphicFrameLocks noChangeAspect="1"/>
          </p:cNvGraphicFramePr>
          <p:nvPr/>
        </p:nvGraphicFramePr>
        <p:xfrm>
          <a:off x="2405856" y="3614738"/>
          <a:ext cx="34464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856" y="3614738"/>
                        <a:ext cx="34464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4057650"/>
            <a:ext cx="3633787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1847850" y="2759075"/>
            <a:ext cx="3352800" cy="76835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云形 12"/>
          <p:cNvSpPr/>
          <p:nvPr/>
        </p:nvSpPr>
        <p:spPr bwMode="auto">
          <a:xfrm>
            <a:off x="5619750" y="2300288"/>
            <a:ext cx="2514600" cy="119856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to construct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Numerical </a:t>
            </a:r>
            <a:r>
              <a:rPr lang="en-US" altLang="zh-CN" dirty="0"/>
              <a:t>calculus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4" name="直接连接符 27"/>
          <p:cNvCxnSpPr>
            <a:cxnSpLocks noChangeShapeType="1"/>
          </p:cNvCxnSpPr>
          <p:nvPr/>
        </p:nvCxnSpPr>
        <p:spPr bwMode="auto">
          <a:xfrm>
            <a:off x="660512" y="1822496"/>
            <a:ext cx="4540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28"/>
          <p:cNvCxnSpPr>
            <a:cxnSpLocks noChangeShapeType="1"/>
          </p:cNvCxnSpPr>
          <p:nvPr/>
        </p:nvCxnSpPr>
        <p:spPr bwMode="auto">
          <a:xfrm>
            <a:off x="2930637" y="1682796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29"/>
          <p:cNvCxnSpPr>
            <a:cxnSpLocks noChangeShapeType="1"/>
          </p:cNvCxnSpPr>
          <p:nvPr/>
        </p:nvCxnSpPr>
        <p:spPr bwMode="auto">
          <a:xfrm>
            <a:off x="2197212" y="1682796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30"/>
          <p:cNvCxnSpPr>
            <a:cxnSpLocks noChangeShapeType="1"/>
          </p:cNvCxnSpPr>
          <p:nvPr/>
        </p:nvCxnSpPr>
        <p:spPr bwMode="auto">
          <a:xfrm>
            <a:off x="1498712" y="1682796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31"/>
          <p:cNvCxnSpPr>
            <a:cxnSpLocks noChangeShapeType="1"/>
          </p:cNvCxnSpPr>
          <p:nvPr/>
        </p:nvCxnSpPr>
        <p:spPr bwMode="auto">
          <a:xfrm>
            <a:off x="3664062" y="1682796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32"/>
          <p:cNvCxnSpPr>
            <a:cxnSpLocks noChangeShapeType="1"/>
          </p:cNvCxnSpPr>
          <p:nvPr/>
        </p:nvCxnSpPr>
        <p:spPr bwMode="auto">
          <a:xfrm>
            <a:off x="4432412" y="1682796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1219312" y="1962196"/>
            <a:ext cx="447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i-2         i-1         i         i+1       i+2      i+3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37"/>
          <p:cNvSpPr txBox="1">
            <a:spLocks noChangeArrowheads="1"/>
          </p:cNvSpPr>
          <p:nvPr/>
        </p:nvSpPr>
        <p:spPr bwMode="auto">
          <a:xfrm>
            <a:off x="5619862" y="1633583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1800" b="0" baseline="30000"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order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38"/>
          <p:cNvCxnSpPr>
            <a:cxnSpLocks noChangeShapeType="1"/>
          </p:cNvCxnSpPr>
          <p:nvPr/>
        </p:nvCxnSpPr>
        <p:spPr bwMode="auto">
          <a:xfrm>
            <a:off x="5148375" y="1678033"/>
            <a:ext cx="0" cy="279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对象 4"/>
          <p:cNvGraphicFramePr>
            <a:graphicFrameLocks noChangeAspect="1"/>
          </p:cNvGraphicFramePr>
          <p:nvPr/>
        </p:nvGraphicFramePr>
        <p:xfrm>
          <a:off x="660512" y="2471782"/>
          <a:ext cx="54292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2781300" imgH="393700" progId="Equation.DSMT4">
                  <p:embed/>
                </p:oleObj>
              </mc:Choice>
              <mc:Fallback>
                <p:oleObj name="Equation" r:id="rId3" imgW="2781300" imgH="393700" progId="Equation.DSMT4">
                  <p:embed/>
                  <p:pic>
                    <p:nvPicPr>
                      <p:cNvPr id="0" name="图片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12" y="2471782"/>
                        <a:ext cx="54292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2" y="3679486"/>
            <a:ext cx="4411662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1"/>
          <p:cNvCxnSpPr>
            <a:cxnSpLocks noChangeShapeType="1"/>
          </p:cNvCxnSpPr>
          <p:nvPr/>
        </p:nvCxnSpPr>
        <p:spPr bwMode="auto">
          <a:xfrm>
            <a:off x="1009752" y="6218862"/>
            <a:ext cx="3562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椭圆 12"/>
          <p:cNvSpPr>
            <a:spLocks noChangeArrowheads="1"/>
          </p:cNvSpPr>
          <p:nvPr/>
        </p:nvSpPr>
        <p:spPr bwMode="auto">
          <a:xfrm>
            <a:off x="870052" y="6079162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3"/>
          <p:cNvSpPr>
            <a:spLocks noChangeArrowheads="1"/>
          </p:cNvSpPr>
          <p:nvPr/>
        </p:nvSpPr>
        <p:spPr bwMode="auto">
          <a:xfrm>
            <a:off x="3384662" y="6073494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4"/>
          <p:cNvSpPr>
            <a:spLocks noChangeArrowheads="1"/>
          </p:cNvSpPr>
          <p:nvPr/>
        </p:nvSpPr>
        <p:spPr bwMode="auto">
          <a:xfrm>
            <a:off x="1741590" y="6073494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2616788" y="6073494"/>
            <a:ext cx="279400" cy="279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822522" y="6342775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1800" b="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7"/>
          <p:cNvSpPr>
            <a:spLocks noChangeArrowheads="1"/>
          </p:cNvSpPr>
          <p:nvPr/>
        </p:nvSpPr>
        <p:spPr bwMode="auto">
          <a:xfrm>
            <a:off x="1721023" y="6342775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800" b="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18431"/>
          <p:cNvSpPr>
            <a:spLocks noChangeArrowheads="1"/>
          </p:cNvSpPr>
          <p:nvPr/>
        </p:nvSpPr>
        <p:spPr bwMode="auto">
          <a:xfrm>
            <a:off x="2574134" y="6345722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1800" b="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18432"/>
          <p:cNvSpPr>
            <a:spLocks noChangeArrowheads="1"/>
          </p:cNvSpPr>
          <p:nvPr/>
        </p:nvSpPr>
        <p:spPr bwMode="auto">
          <a:xfrm>
            <a:off x="3355358" y="6382173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1800" b="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对象 1"/>
          <p:cNvGraphicFramePr>
            <a:graphicFrameLocks noChangeAspect="1"/>
          </p:cNvGraphicFramePr>
          <p:nvPr/>
        </p:nvGraphicFramePr>
        <p:xfrm>
          <a:off x="4292118" y="4956968"/>
          <a:ext cx="4597994" cy="67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6" imgW="2679700" imgH="393700" progId="Equation.DSMT4">
                  <p:embed/>
                </p:oleObj>
              </mc:Choice>
              <mc:Fallback>
                <p:oleObj name="Equation" r:id="rId6" imgW="2679700" imgH="393700" progId="Equation.DSMT4">
                  <p:embed/>
                  <p:pic>
                    <p:nvPicPr>
                      <p:cNvPr id="0" name="图片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118" y="4956968"/>
                        <a:ext cx="4597994" cy="675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Ordinary differential </a:t>
            </a:r>
            <a:r>
              <a:rPr lang="en-US" altLang="zh-CN" dirty="0" err="1"/>
              <a:t>equs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0360" y="2032040"/>
          <a:ext cx="3987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47853600" imgH="29870400" progId="Equation.DSMT4">
                  <p:embed/>
                </p:oleObj>
              </mc:Choice>
              <mc:Fallback>
                <p:oleObj name="Equation" r:id="rId3" imgW="47853600" imgH="298704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360" y="2032040"/>
                        <a:ext cx="39878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9904" y="4965656"/>
            <a:ext cx="677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 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,  ode23, ode45 can be used to solve.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What’s the algorithms for these functions ?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96" y="1609749"/>
            <a:ext cx="3343087" cy="29719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0360" y="1523008"/>
            <a:ext cx="256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Lotka-Volterra</a:t>
            </a:r>
            <a:r>
              <a:rPr lang="en-US" altLang="zh-CN" dirty="0"/>
              <a:t> equation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Partial differential equations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0512" y="2081796"/>
            <a:ext cx="20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Heat transfer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31113" y="2391592"/>
          <a:ext cx="5308447" cy="61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99364800" imgH="11582400" progId="Equation.DSMT4">
                  <p:embed/>
                </p:oleObj>
              </mc:Choice>
              <mc:Fallback>
                <p:oleObj name="Equation" r:id="rId3" imgW="99364800" imgH="11582400" progId="Equation.DSMT4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113" y="2391592"/>
                        <a:ext cx="5308447" cy="618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31113" y="3340221"/>
          <a:ext cx="3771792" cy="204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65227200" imgH="35356800" progId="Equation.DSMT4">
                  <p:embed/>
                </p:oleObj>
              </mc:Choice>
              <mc:Fallback>
                <p:oleObj name="Equation" r:id="rId5" imgW="65227200" imgH="35356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1113" y="3340221"/>
                        <a:ext cx="3771792" cy="204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60512" y="2989820"/>
            <a:ext cx="621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 incompressible flows, </a:t>
            </a:r>
            <a:r>
              <a:rPr lang="en-US" altLang="zh-CN" dirty="0" err="1"/>
              <a:t>Navier</a:t>
            </a:r>
            <a:r>
              <a:rPr lang="en-US" altLang="zh-CN" dirty="0"/>
              <a:t>-Stokes equations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0512" y="5388560"/>
            <a:ext cx="335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Neutron transport equation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113" y="5664042"/>
            <a:ext cx="5387087" cy="11875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0512" y="1263712"/>
            <a:ext cx="286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Wave equation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931113" y="1582657"/>
          <a:ext cx="25495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8" imgW="53949600" imgH="11582400" progId="Equation.DSMT4">
                  <p:embed/>
                </p:oleObj>
              </mc:Choice>
              <mc:Fallback>
                <p:oleObj name="Equation" r:id="rId8" imgW="53949600" imgH="115824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1113" y="1582657"/>
                        <a:ext cx="254952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77" y="3426639"/>
            <a:ext cx="2105236" cy="18716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精度与误差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9" y="848756"/>
            <a:ext cx="6955180" cy="2647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6" y="3836300"/>
            <a:ext cx="8800848" cy="9141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59" y="4939384"/>
            <a:ext cx="5168752" cy="10648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12" y="6004243"/>
            <a:ext cx="4682773" cy="400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Lesson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Mathematics 80% + programming 20%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/>
              <a:t>Teachers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王亚辉,           </a:t>
            </a:r>
            <a:r>
              <a:rPr lang="en-US" altLang="zh-CN" dirty="0">
                <a:ea typeface="宋体" panose="02010600030101010101" pitchFamily="2" charset="-122"/>
              </a:rPr>
              <a:t>wangyh296</a:t>
            </a:r>
            <a:r>
              <a:rPr lang="zh-CN" altLang="en-US" dirty="0">
                <a:ea typeface="宋体" panose="02010600030101010101" pitchFamily="2" charset="-122"/>
              </a:rPr>
              <a:t>@</a:t>
            </a:r>
            <a:r>
              <a:rPr lang="en-US" altLang="zh-CN" dirty="0">
                <a:ea typeface="宋体" panose="02010600030101010101" pitchFamily="2" charset="-122"/>
              </a:rPr>
              <a:t>mail.sysu.edu.cn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李捷</a:t>
            </a:r>
            <a:r>
              <a:rPr lang="en-US" altLang="zh-CN" dirty="0">
                <a:ea typeface="宋体" panose="02010600030101010101" pitchFamily="2" charset="-122"/>
              </a:rPr>
              <a:t>,                </a:t>
            </a:r>
            <a:r>
              <a:rPr lang="en-US" altLang="zh-CN" dirty="0"/>
              <a:t>lijie287@mail.sysu.edu.cn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马宇</a:t>
            </a:r>
            <a:r>
              <a:rPr lang="en-US" altLang="zh-CN" dirty="0">
                <a:ea typeface="宋体" panose="02010600030101010101" pitchFamily="2" charset="-122"/>
              </a:rPr>
              <a:t>,	          mayu9@mail.sysu.edu.cn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/>
              <a:t>Text book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JH Mathews, </a:t>
            </a:r>
            <a:r>
              <a:rPr lang="zh-CN" altLang="en-US" sz="2000" dirty="0">
                <a:ea typeface="宋体" panose="02010600030101010101" pitchFamily="2" charset="-122"/>
              </a:rPr>
              <a:t>Numerical methods Using Matlab, fourth edition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William H. Press, et al, Numerical recipes in C, the art of scientific computing. Cambridge university press, second edition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彭芳麟，计算物理基础，高等教育出版社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RY Rubinstein, Simulation and the Monte Carlo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Scores &amp; Exams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课堂作业会变化</a:t>
            </a:r>
            <a:endParaRPr lang="en-US" altLang="zh-CN" sz="2400" dirty="0"/>
          </a:p>
          <a:p>
            <a:r>
              <a:rPr lang="zh-CN" altLang="en-US" sz="2400" dirty="0"/>
              <a:t>Homework </a:t>
            </a:r>
            <a:r>
              <a:rPr lang="en-US" altLang="zh-CN" sz="2400" dirty="0"/>
              <a:t>3</a:t>
            </a:r>
            <a:r>
              <a:rPr lang="zh-CN" altLang="en-US" sz="2400" dirty="0"/>
              <a:t>0%</a:t>
            </a:r>
            <a:r>
              <a:rPr lang="en-US" altLang="zh-CN" sz="2400" dirty="0"/>
              <a:t>. Lab-work class</a:t>
            </a:r>
            <a:endParaRPr lang="zh-CN" altLang="en-US" sz="2400" dirty="0"/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assign in the </a:t>
            </a:r>
            <a:r>
              <a:rPr lang="en-US" altLang="zh-CN" sz="2000" dirty="0">
                <a:ea typeface="宋体" panose="02010600030101010101" pitchFamily="2" charset="-122"/>
              </a:rPr>
              <a:t>lab-work </a:t>
            </a:r>
            <a:r>
              <a:rPr lang="zh-CN" altLang="en-US" sz="2000" dirty="0">
                <a:ea typeface="宋体" panose="02010600030101010101" pitchFamily="2" charset="-122"/>
              </a:rPr>
              <a:t>class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sumit your work at the same day. Score would be halved if one day later </a:t>
            </a:r>
          </a:p>
          <a:p>
            <a:r>
              <a:rPr lang="zh-CN" altLang="en-US" sz="2400" dirty="0"/>
              <a:t>Attendance+Quiz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10</a:t>
            </a:r>
            <a:r>
              <a:rPr lang="zh-CN" altLang="en-US" sz="2400" dirty="0"/>
              <a:t>%</a:t>
            </a:r>
            <a:r>
              <a:rPr lang="en-US" altLang="zh-CN" sz="2400" dirty="0"/>
              <a:t>+10%. </a:t>
            </a:r>
            <a:endParaRPr lang="zh-CN" altLang="en-US" sz="2400" dirty="0"/>
          </a:p>
          <a:p>
            <a:r>
              <a:rPr lang="zh-CN" altLang="en-US" sz="2400" dirty="0"/>
              <a:t>Exam </a:t>
            </a:r>
            <a:r>
              <a:rPr lang="en-US" altLang="zh-CN" sz="2400" dirty="0"/>
              <a:t>50</a:t>
            </a:r>
            <a:r>
              <a:rPr lang="zh-CN" altLang="en-US" sz="2400" dirty="0"/>
              <a:t>%.  Once in written test.</a:t>
            </a:r>
          </a:p>
          <a:p>
            <a:r>
              <a:rPr lang="zh-CN" altLang="en-US" sz="2400" dirty="0"/>
              <a:t>Requires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All work should be finished indepen</a:t>
            </a:r>
            <a:r>
              <a:rPr lang="en-US" altLang="zh-CN" sz="2000" dirty="0">
                <a:ea typeface="宋体" panose="02010600030101010101" pitchFamily="2" charset="-122"/>
              </a:rPr>
              <a:t>dent</a:t>
            </a:r>
            <a:r>
              <a:rPr lang="zh-CN" altLang="en-US" sz="2000" dirty="0">
                <a:ea typeface="宋体" panose="02010600030101010101" pitchFamily="2" charset="-122"/>
              </a:rPr>
              <a:t>ly. Those found to have the same copy would get </a:t>
            </a:r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</a:rPr>
              <a:t>ZERO </a:t>
            </a:r>
            <a:r>
              <a:rPr lang="zh-CN" altLang="en-US" sz="2000" dirty="0">
                <a:ea typeface="宋体" panose="02010600030101010101" pitchFamily="2" charset="-122"/>
              </a:rPr>
              <a:t>score.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Rewarded work would be assigned with the homework or project.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C/</a:t>
            </a:r>
            <a:r>
              <a:rPr lang="en-US" altLang="zh-CN" sz="2000" dirty="0" err="1">
                <a:ea typeface="宋体" panose="02010600030101010101" pitchFamily="2" charset="-122"/>
              </a:rPr>
              <a:t>Matlab</a:t>
            </a:r>
            <a:r>
              <a:rPr lang="en-US" altLang="zh-CN" sz="2000" dirty="0">
                <a:ea typeface="宋体" panose="02010600030101010101" pitchFamily="2" charset="-122"/>
              </a:rPr>
              <a:t> language programming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数值方法角色  Role of numerical methods</a:t>
            </a:r>
          </a:p>
          <a:p>
            <a:endParaRPr lang="zh-CN" altLang="en-US" dirty="0"/>
          </a:p>
          <a:p>
            <a:r>
              <a:rPr lang="zh-CN" altLang="en-US" dirty="0"/>
              <a:t>数值方法内容  Contents for numerical methods</a:t>
            </a:r>
          </a:p>
          <a:p>
            <a:endParaRPr lang="en-US" altLang="zh-CN" dirty="0"/>
          </a:p>
          <a:p>
            <a:r>
              <a:rPr lang="zh-CN" altLang="en-US" dirty="0"/>
              <a:t>课程内容           </a:t>
            </a:r>
            <a:r>
              <a:rPr lang="en-US" altLang="zh-CN" dirty="0"/>
              <a:t>Course contents</a:t>
            </a:r>
          </a:p>
          <a:p>
            <a:endParaRPr lang="en-US" altLang="zh-CN" dirty="0"/>
          </a:p>
          <a:p>
            <a:r>
              <a:rPr lang="zh-CN" altLang="en-US" dirty="0"/>
              <a:t>精度与误差       </a:t>
            </a:r>
            <a:r>
              <a:rPr lang="en-US" altLang="zh-CN" dirty="0"/>
              <a:t>Accuracy &amp; Error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数值方法角色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现代科学</a:t>
            </a:r>
            <a:r>
              <a:rPr lang="en-US" altLang="zh-CN" dirty="0"/>
              <a:t>/</a:t>
            </a:r>
            <a:r>
              <a:rPr lang="zh-CN" altLang="en-US" dirty="0"/>
              <a:t>工程问题的研究方法</a:t>
            </a:r>
            <a:r>
              <a:rPr lang="en-US" altLang="zh-CN" dirty="0"/>
              <a:t>(</a:t>
            </a:r>
            <a:r>
              <a:rPr lang="zh-CN" altLang="en-US" dirty="0"/>
              <a:t>三大范式</a:t>
            </a:r>
            <a:r>
              <a:rPr lang="en-US" altLang="zh-CN" dirty="0"/>
              <a:t>+</a:t>
            </a:r>
            <a:r>
              <a:rPr lang="zh-CN" altLang="en-US" dirty="0"/>
              <a:t>第四范式</a:t>
            </a:r>
            <a:r>
              <a:rPr lang="en-US" altLang="zh-CN" dirty="0"/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8748" y="1333560"/>
            <a:ext cx="16065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物理问题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39904" y="2426250"/>
            <a:ext cx="1606504" cy="1579701"/>
            <a:chOff x="870056" y="2283693"/>
            <a:chExt cx="1606504" cy="1579701"/>
          </a:xfrm>
        </p:grpSpPr>
        <p:sp>
          <p:nvSpPr>
            <p:cNvPr id="5" name="文本框 4"/>
            <p:cNvSpPr txBox="1"/>
            <p:nvPr/>
          </p:nvSpPr>
          <p:spPr>
            <a:xfrm>
              <a:off x="1079600" y="2283693"/>
              <a:ext cx="118741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实验研究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70056" y="2940064"/>
              <a:ext cx="1606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现象形成原因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现象影响因素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94128" y="2428744"/>
            <a:ext cx="1606504" cy="1579701"/>
            <a:chOff x="870056" y="2283693"/>
            <a:chExt cx="1606504" cy="1579701"/>
          </a:xfrm>
        </p:grpSpPr>
        <p:sp>
          <p:nvSpPr>
            <p:cNvPr id="10" name="文本框 9"/>
            <p:cNvSpPr txBox="1"/>
            <p:nvPr/>
          </p:nvSpPr>
          <p:spPr>
            <a:xfrm>
              <a:off x="1079600" y="2283693"/>
              <a:ext cx="118741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理论分析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70056" y="2940064"/>
              <a:ext cx="1606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模型的简化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解析求解</a:t>
              </a:r>
              <a:endParaRPr lang="en-US" altLang="zh-CN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575545" y="1881152"/>
            <a:ext cx="2724072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基本规律的数学方程描述</a:t>
            </a:r>
          </a:p>
        </p:txBody>
      </p: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743156" y="1702892"/>
            <a:ext cx="2828844" cy="723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4" idx="2"/>
            <a:endCxn id="12" idx="0"/>
          </p:cNvCxnSpPr>
          <p:nvPr/>
        </p:nvCxnSpPr>
        <p:spPr bwMode="auto">
          <a:xfrm>
            <a:off x="4572000" y="1702892"/>
            <a:ext cx="1365581" cy="178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12" idx="2"/>
            <a:endCxn id="10" idx="0"/>
          </p:cNvCxnSpPr>
          <p:nvPr/>
        </p:nvCxnSpPr>
        <p:spPr bwMode="auto">
          <a:xfrm flipH="1">
            <a:off x="4397380" y="2250484"/>
            <a:ext cx="1540201" cy="178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组合 18"/>
          <p:cNvGrpSpPr/>
          <p:nvPr/>
        </p:nvGrpSpPr>
        <p:grpSpPr>
          <a:xfrm>
            <a:off x="6385985" y="2426250"/>
            <a:ext cx="1892128" cy="1579701"/>
            <a:chOff x="870056" y="2283693"/>
            <a:chExt cx="1597192" cy="1579701"/>
          </a:xfrm>
        </p:grpSpPr>
        <p:sp>
          <p:nvSpPr>
            <p:cNvPr id="20" name="文本框 19"/>
            <p:cNvSpPr txBox="1"/>
            <p:nvPr/>
          </p:nvSpPr>
          <p:spPr>
            <a:xfrm>
              <a:off x="1079600" y="2283693"/>
              <a:ext cx="93497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数值求解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0056" y="2940064"/>
              <a:ext cx="15971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方程的数值求解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数据整理</a:t>
              </a:r>
            </a:p>
          </p:txBody>
        </p:sp>
      </p:grpSp>
      <p:cxnSp>
        <p:nvCxnSpPr>
          <p:cNvPr id="23" name="直接箭头连接符 22"/>
          <p:cNvCxnSpPr>
            <a:stCxn id="12" idx="2"/>
            <a:endCxn id="20" idx="0"/>
          </p:cNvCxnSpPr>
          <p:nvPr/>
        </p:nvCxnSpPr>
        <p:spPr bwMode="auto">
          <a:xfrm>
            <a:off x="5937581" y="2250484"/>
            <a:ext cx="1250453" cy="175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700"/>
            <a:ext cx="9088120" cy="474916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54635" y="5467985"/>
            <a:ext cx="589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真实</a:t>
            </a:r>
          </a:p>
          <a:p>
            <a:endParaRPr lang="zh-CN" altLang="en-US" sz="16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昂贵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289050" y="5467985"/>
            <a:ext cx="302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更容易认识规律和本质！</a:t>
            </a:r>
            <a:endParaRPr lang="zh-CN" altLang="en-US" sz="16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sz="16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复杂工程问题不存在解析求解！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120515" y="545465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容易获得复杂问题的结果！</a:t>
            </a:r>
            <a:endParaRPr lang="zh-CN" altLang="en-US" sz="1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sz="16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可信度需要进一步分析！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90830" y="6432550"/>
            <a:ext cx="8507095" cy="337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随着计算能力的提高和算法的改进，计算精度有重要的改善，数值求解越来越受重视及应用！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086600" y="5714365"/>
            <a:ext cx="1097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发展中</a:t>
            </a:r>
            <a:r>
              <a:rPr lang="en-US" altLang="zh-CN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数值方法内容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44550"/>
            <a:ext cx="8229600" cy="2583815"/>
          </a:xfrm>
        </p:spPr>
        <p:txBody>
          <a:bodyPr/>
          <a:lstStyle/>
          <a:p>
            <a:r>
              <a:rPr lang="zh-CN" altLang="en-US" dirty="0"/>
              <a:t>What are numerical calculation methods used for</a:t>
            </a:r>
            <a:r>
              <a:rPr lang="en-US" altLang="zh-CN" dirty="0"/>
              <a:t>?</a:t>
            </a:r>
            <a:endParaRPr lang="zh-CN" alt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Research object</a:t>
            </a:r>
            <a:r>
              <a:rPr lang="en-US" altLang="zh-CN" dirty="0">
                <a:ea typeface="宋体" panose="02010600030101010101" pitchFamily="2" charset="-122"/>
              </a:rPr>
              <a:t>: Numerical problem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clear and unambiguous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description of the functional relationship between a finite number of input data (independent variables of the problem, raw data) and a finite number of output data (data to be solved)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00100" y="4057650"/>
            <a:ext cx="7475220" cy="1471930"/>
            <a:chOff x="1038" y="6432"/>
            <a:chExt cx="11772" cy="2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038" y="6916"/>
                  <a:ext cx="1654" cy="141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(0)=1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altLang="zh-CN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" y="6916"/>
                  <a:ext cx="1654" cy="1416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3024" y="6610"/>
              <a:ext cx="5029" cy="635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rgbClr val="2C2C2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Analytical expression: y=y(x)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024" y="7600"/>
                  <a:ext cx="5029" cy="1149"/>
                </a:xfrm>
                <a:prstGeom prst="rect">
                  <a:avLst/>
                </a:prstGeom>
                <a:solidFill>
                  <a:schemeClr val="accent3"/>
                </a:solidFill>
                <a:ln w="28575" cap="flat" cmpd="sng" algn="ctr">
                  <a:solidFill>
                    <a:srgbClr val="2C2C2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Approximation of y(x</a:t>
                  </a:r>
                  <a:r>
                    <a:rPr kumimoji="0" lang="en-US" altLang="zh-CN" sz="18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i</a:t>
                  </a: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) on some points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bSup>
                    </m:oMath>
                  </a14:m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" y="7600"/>
                  <a:ext cx="5029" cy="1149"/>
                </a:xfrm>
                <a:prstGeom prst="rect">
                  <a:avLst/>
                </a:prstGeom>
                <a:blipFill rotWithShape="1">
                  <a:blip r:embed="rId3"/>
                </a:blipFill>
                <a:ln w="28575" cap="flat" cmpd="sng" algn="ctr">
                  <a:solidFill>
                    <a:srgbClr val="2C2C2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左大括号 4"/>
            <p:cNvSpPr/>
            <p:nvPr/>
          </p:nvSpPr>
          <p:spPr>
            <a:xfrm>
              <a:off x="2690" y="6610"/>
              <a:ext cx="220" cy="2140"/>
            </a:xfrm>
            <a:prstGeom prst="leftBrace">
              <a:avLst>
                <a:gd name="adj1" fmla="val 9909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630" y="6610"/>
              <a:ext cx="4181" cy="635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rgbClr val="2C2C2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Mathematical problem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630" y="7857"/>
              <a:ext cx="4181" cy="635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rgbClr val="2C2C2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Numerical problem</a:t>
              </a:r>
            </a:p>
          </p:txBody>
        </p:sp>
        <p:sp>
          <p:nvSpPr>
            <p:cNvPr id="8" name="右箭头 7"/>
            <p:cNvSpPr/>
            <p:nvPr/>
          </p:nvSpPr>
          <p:spPr>
            <a:xfrm>
              <a:off x="8232" y="6432"/>
              <a:ext cx="220" cy="99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8232" y="7679"/>
              <a:ext cx="220" cy="99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数值问题的来源及任务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927418" y="1123950"/>
            <a:ext cx="5937250" cy="1635125"/>
            <a:chOff x="1810" y="1770"/>
            <a:chExt cx="9350" cy="2575"/>
          </a:xfrm>
        </p:grpSpPr>
        <p:grpSp>
          <p:nvGrpSpPr>
            <p:cNvPr id="17" name="组合 16"/>
            <p:cNvGrpSpPr/>
            <p:nvPr/>
          </p:nvGrpSpPr>
          <p:grpSpPr>
            <a:xfrm>
              <a:off x="1810" y="1770"/>
              <a:ext cx="2908" cy="2575"/>
              <a:chOff x="1920" y="1824"/>
              <a:chExt cx="2427" cy="2149"/>
            </a:xfrm>
          </p:grpSpPr>
          <p:pic>
            <p:nvPicPr>
              <p:cNvPr id="100" name="图片 99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0" y="1824"/>
                <a:ext cx="2427" cy="16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9" name="文本框 38"/>
              <p:cNvSpPr txBox="1"/>
              <p:nvPr/>
            </p:nvSpPr>
            <p:spPr>
              <a:xfrm>
                <a:off x="2350" y="3530"/>
                <a:ext cx="1568" cy="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实际问题</a:t>
                </a: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210" y="2650"/>
              <a:ext cx="3818" cy="1002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建立数学模型</a:t>
              </a: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5106" y="2876"/>
              <a:ext cx="880" cy="55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10280" y="2870"/>
              <a:ext cx="880" cy="55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右箭头 19"/>
          <p:cNvSpPr/>
          <p:nvPr/>
        </p:nvSpPr>
        <p:spPr>
          <a:xfrm>
            <a:off x="2266950" y="3822700"/>
            <a:ext cx="1614805" cy="3492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92880" y="3568700"/>
            <a:ext cx="2179955" cy="86487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设计高效、可靠的数值方法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2663190" y="3498850"/>
            <a:ext cx="822325" cy="415290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</a:p>
        </p:txBody>
      </p:sp>
      <p:sp>
        <p:nvSpPr>
          <p:cNvPr id="23" name="椭圆 22"/>
          <p:cNvSpPr/>
          <p:nvPr/>
        </p:nvSpPr>
        <p:spPr>
          <a:xfrm>
            <a:off x="7135813" y="4895850"/>
            <a:ext cx="1228090" cy="1137285"/>
          </a:xfrm>
          <a:prstGeom prst="ellipse">
            <a:avLst/>
          </a:prstGeom>
          <a:solidFill>
            <a:srgbClr val="FFC0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algn="ctr" defTabSz="914400">
              <a:buClrTx/>
              <a:buSzTx/>
            </a:pPr>
            <a:r>
              <a:rPr lang="zh-CN" altLang="zh-CN" sz="240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程序设计</a:t>
            </a:r>
          </a:p>
        </p:txBody>
      </p:sp>
      <p:sp>
        <p:nvSpPr>
          <p:cNvPr id="25" name="椭圆 24"/>
          <p:cNvSpPr/>
          <p:nvPr/>
        </p:nvSpPr>
        <p:spPr>
          <a:xfrm>
            <a:off x="4468813" y="4895850"/>
            <a:ext cx="1228090" cy="1137285"/>
          </a:xfrm>
          <a:prstGeom prst="ellipse">
            <a:avLst/>
          </a:prstGeom>
          <a:solidFill>
            <a:srgbClr val="FFC0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algn="ctr" defTabSz="914400">
              <a:buClrTx/>
              <a:buSzTx/>
            </a:pPr>
            <a:r>
              <a:rPr lang="zh-CN" altLang="zh-CN" sz="240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上机计算</a:t>
            </a:r>
          </a:p>
        </p:txBody>
      </p:sp>
      <p:sp>
        <p:nvSpPr>
          <p:cNvPr id="26" name="椭圆形标注 25"/>
          <p:cNvSpPr/>
          <p:nvPr/>
        </p:nvSpPr>
        <p:spPr>
          <a:xfrm>
            <a:off x="6737350" y="3079750"/>
            <a:ext cx="2196465" cy="611505"/>
          </a:xfrm>
          <a:prstGeom prst="wedgeEllipseCallout">
            <a:avLst>
              <a:gd name="adj1" fmla="val -74255"/>
              <a:gd name="adj2" fmla="val 106490"/>
            </a:avLst>
          </a:prstGeom>
          <a:solidFill>
            <a:srgbClr val="92D05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algn="ctr" defTabSz="914400">
              <a:buClrTx/>
              <a:buSzTx/>
            </a:pPr>
            <a:r>
              <a:rPr lang="zh-CN" altLang="zh-CN" sz="240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重点讨论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7470458" y="4265295"/>
            <a:ext cx="558800" cy="3492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右箭头 27"/>
          <p:cNvSpPr/>
          <p:nvPr/>
        </p:nvSpPr>
        <p:spPr>
          <a:xfrm flipH="1">
            <a:off x="5829300" y="5290185"/>
            <a:ext cx="1179830" cy="3492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 flipH="1">
            <a:off x="3105150" y="5292090"/>
            <a:ext cx="1179830" cy="3492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A410F8-B5F2-426C-9803-64B82D9286F2}"/>
              </a:ext>
            </a:extLst>
          </p:cNvPr>
          <p:cNvGrpSpPr/>
          <p:nvPr/>
        </p:nvGrpSpPr>
        <p:grpSpPr>
          <a:xfrm>
            <a:off x="148690" y="4816230"/>
            <a:ext cx="2880206" cy="1399618"/>
            <a:chOff x="6429375" y="836613"/>
            <a:chExt cx="5138738" cy="2497137"/>
          </a:xfrm>
        </p:grpSpPr>
        <p:pic>
          <p:nvPicPr>
            <p:cNvPr id="31" name="图片 5">
              <a:extLst>
                <a:ext uri="{FF2B5EF4-FFF2-40B4-BE49-F238E27FC236}">
                  <a16:creationId xmlns:a16="http://schemas.microsoft.com/office/drawing/2014/main" id="{91AB8792-1CE2-4EB5-8F0A-E0B85F11F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0" t="11691" r="18279" b="10620"/>
            <a:stretch>
              <a:fillRect/>
            </a:stretch>
          </p:blipFill>
          <p:spPr bwMode="auto">
            <a:xfrm>
              <a:off x="6429375" y="836613"/>
              <a:ext cx="2497138" cy="2497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图片 9">
              <a:extLst>
                <a:ext uri="{FF2B5EF4-FFF2-40B4-BE49-F238E27FC236}">
                  <a16:creationId xmlns:a16="http://schemas.microsoft.com/office/drawing/2014/main" id="{74A9758E-7C93-4380-93DB-90F40BF4E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0" t="11691" r="18279" b="10620"/>
            <a:stretch>
              <a:fillRect/>
            </a:stretch>
          </p:blipFill>
          <p:spPr bwMode="auto">
            <a:xfrm>
              <a:off x="9070975" y="836613"/>
              <a:ext cx="2497138" cy="2497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C98CCCF-C343-4768-9FF1-517D5405D3F6}"/>
              </a:ext>
            </a:extLst>
          </p:cNvPr>
          <p:cNvGrpSpPr/>
          <p:nvPr/>
        </p:nvGrpSpPr>
        <p:grpSpPr>
          <a:xfrm>
            <a:off x="474886" y="2977695"/>
            <a:ext cx="1559394" cy="1569660"/>
            <a:chOff x="9827578" y="3135588"/>
            <a:chExt cx="1559394" cy="1569660"/>
          </a:xfrm>
        </p:grpSpPr>
        <p:pic>
          <p:nvPicPr>
            <p:cNvPr id="34" name="Picture 3" descr="E:\06 Nuclear\图片\堆芯数值.jpg">
              <a:extLst>
                <a:ext uri="{FF2B5EF4-FFF2-40B4-BE49-F238E27FC236}">
                  <a16:creationId xmlns:a16="http://schemas.microsoft.com/office/drawing/2014/main" id="{ADAFB660-E7EF-48F3-BC6B-1658BABE3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7578" y="3159797"/>
              <a:ext cx="1118419" cy="1545451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0C9D48-F670-42A7-A0CE-1541298B1E1B}"/>
                </a:ext>
              </a:extLst>
            </p:cNvPr>
            <p:cNvSpPr txBox="1"/>
            <p:nvPr/>
          </p:nvSpPr>
          <p:spPr>
            <a:xfrm>
              <a:off x="10945997" y="3135588"/>
              <a:ext cx="440975" cy="15696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数值问题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83DA5168-50E9-4CA0-BD5B-D7816EABA5F2}"/>
              </a:ext>
            </a:extLst>
          </p:cNvPr>
          <p:cNvSpPr/>
          <p:nvPr/>
        </p:nvSpPr>
        <p:spPr>
          <a:xfrm>
            <a:off x="811474" y="6246610"/>
            <a:ext cx="1563661" cy="415290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近似结果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4317C8E-C561-4709-8504-431066C46D2C}"/>
              </a:ext>
            </a:extLst>
          </p:cNvPr>
          <p:cNvGrpSpPr/>
          <p:nvPr/>
        </p:nvGrpSpPr>
        <p:grpSpPr>
          <a:xfrm>
            <a:off x="7024688" y="1203733"/>
            <a:ext cx="1559394" cy="1569660"/>
            <a:chOff x="9827578" y="3135588"/>
            <a:chExt cx="1559394" cy="1569660"/>
          </a:xfrm>
        </p:grpSpPr>
        <p:pic>
          <p:nvPicPr>
            <p:cNvPr id="38" name="Picture 3" descr="E:\06 Nuclear\图片\堆芯数值.jpg">
              <a:extLst>
                <a:ext uri="{FF2B5EF4-FFF2-40B4-BE49-F238E27FC236}">
                  <a16:creationId xmlns:a16="http://schemas.microsoft.com/office/drawing/2014/main" id="{FD93D464-B80A-44C7-95AD-EB441C4C4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7578" y="3159797"/>
              <a:ext cx="1118419" cy="1545451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952771A-E92C-40F0-B7EA-2FD8C398A3B2}"/>
                </a:ext>
              </a:extLst>
            </p:cNvPr>
            <p:cNvSpPr txBox="1"/>
            <p:nvPr/>
          </p:nvSpPr>
          <p:spPr>
            <a:xfrm>
              <a:off x="10945997" y="3135588"/>
              <a:ext cx="440975" cy="15696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数值问题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数值方法内容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Catalog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Computational Geometry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Computational Algebra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Computational Physics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Computational Mechanics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Computational </a:t>
            </a:r>
            <a:r>
              <a:rPr lang="en-US" altLang="zh-CN" dirty="0">
                <a:ea typeface="宋体" panose="02010600030101010101" pitchFamily="2" charset="-122"/>
              </a:rPr>
              <a:t>Chemistry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......</a:t>
            </a:r>
          </a:p>
        </p:txBody>
      </p:sp>
      <p:pic>
        <p:nvPicPr>
          <p:cNvPr id="12292" name="Picture 4" descr="cfd-coll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3581400"/>
            <a:ext cx="38671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inl2-1-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708400"/>
            <a:ext cx="419735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Modern numerical methods: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Spectral method, finite difference/element/volume, boundary element method, ……</a:t>
            </a:r>
          </a:p>
          <a:p>
            <a:r>
              <a:rPr lang="en-US" altLang="zh-CN" dirty="0"/>
              <a:t>Common characteristics: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Solutions are approximated using scattered points/cells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Governing equations are satisfied on the domain/control volume, ……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3316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919538"/>
            <a:ext cx="378460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919538"/>
            <a:ext cx="3732213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aae2ba-ba4a-4f05-a86f-d22e42856cd9"/>
  <p:tag name="COMMONDATA" val="eyJoZGlkIjoiZDY0NTczZGZiZGQzYzg4YmIzYjIxY2JjOWFjNWFiYTEifQ=="/>
</p:tagLst>
</file>

<file path=ppt/theme/theme1.xml><?xml version="1.0" encoding="utf-8"?>
<a:theme xmlns:a="http://schemas.openxmlformats.org/drawingml/2006/main" name="第3讲-函数">
  <a:themeElements>
    <a:clrScheme name="第3讲-函数 1">
      <a:dk1>
        <a:srgbClr val="2C2C2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242424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第3讲-函数">
      <a:majorFont>
        <a:latin typeface="Calibri"/>
        <a:ea typeface="黑体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第3讲-函数 1">
        <a:dk1>
          <a:srgbClr val="2C2C2C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242424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650</Words>
  <Application>Microsoft Office PowerPoint</Application>
  <PresentationFormat>全屏显示(4:3)</PresentationFormat>
  <Paragraphs>138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华文细黑</vt:lpstr>
      <vt:lpstr>Arial</vt:lpstr>
      <vt:lpstr>Calibri</vt:lpstr>
      <vt:lpstr>Cambria Math</vt:lpstr>
      <vt:lpstr>第3讲-函数</vt:lpstr>
      <vt:lpstr>自定义设计方案</vt:lpstr>
      <vt:lpstr>Equation</vt:lpstr>
      <vt:lpstr>0. 数值方法简介</vt:lpstr>
      <vt:lpstr>Lesson info</vt:lpstr>
      <vt:lpstr>Scores &amp; Exams</vt:lpstr>
      <vt:lpstr>主要内容</vt:lpstr>
      <vt:lpstr>数值方法角色</vt:lpstr>
      <vt:lpstr>数值方法内容</vt:lpstr>
      <vt:lpstr>数值问题的来源及任务</vt:lpstr>
      <vt:lpstr>数值方法内容</vt:lpstr>
      <vt:lpstr>PowerPoint 演示文稿</vt:lpstr>
      <vt:lpstr>本课程内容</vt:lpstr>
      <vt:lpstr>A rough introduction</vt:lpstr>
      <vt:lpstr>PowerPoint 演示文稿</vt:lpstr>
      <vt:lpstr>PowerPoint 演示文稿</vt:lpstr>
      <vt:lpstr>PowerPoint 演示文稿</vt:lpstr>
      <vt:lpstr>精度与误差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第三讲、函数</dc:title>
  <dc:creator>tlt-lwa</dc:creator>
  <cp:lastModifiedBy>Yahui Wang</cp:lastModifiedBy>
  <cp:revision>215</cp:revision>
  <dcterms:created xsi:type="dcterms:W3CDTF">1900-01-01T00:00:00Z</dcterms:created>
  <dcterms:modified xsi:type="dcterms:W3CDTF">2023-10-29T08:16:44Z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C8D3E9CB14EC4B42A4955F921C96B607</vt:lpwstr>
  </property>
</Properties>
</file>