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5" r:id="rId2"/>
  </p:sldMasterIdLst>
  <p:notesMasterIdLst>
    <p:notesMasterId r:id="rId34"/>
  </p:notesMasterIdLst>
  <p:handoutMasterIdLst>
    <p:handoutMasterId r:id="rId35"/>
  </p:handoutMasterIdLst>
  <p:sldIdLst>
    <p:sldId id="256" r:id="rId3"/>
    <p:sldId id="287" r:id="rId4"/>
    <p:sldId id="288" r:id="rId5"/>
    <p:sldId id="289" r:id="rId6"/>
    <p:sldId id="302" r:id="rId7"/>
    <p:sldId id="305" r:id="rId8"/>
    <p:sldId id="306" r:id="rId9"/>
    <p:sldId id="324" r:id="rId10"/>
    <p:sldId id="307" r:id="rId11"/>
    <p:sldId id="291" r:id="rId12"/>
    <p:sldId id="303" r:id="rId13"/>
    <p:sldId id="292" r:id="rId14"/>
    <p:sldId id="304" r:id="rId15"/>
    <p:sldId id="314" r:id="rId16"/>
    <p:sldId id="297" r:id="rId17"/>
    <p:sldId id="312" r:id="rId18"/>
    <p:sldId id="308" r:id="rId19"/>
    <p:sldId id="311" r:id="rId20"/>
    <p:sldId id="310" r:id="rId21"/>
    <p:sldId id="301" r:id="rId22"/>
    <p:sldId id="309" r:id="rId23"/>
    <p:sldId id="313" r:id="rId24"/>
    <p:sldId id="316" r:id="rId25"/>
    <p:sldId id="317" r:id="rId26"/>
    <p:sldId id="321" r:id="rId27"/>
    <p:sldId id="322" r:id="rId28"/>
    <p:sldId id="318" r:id="rId29"/>
    <p:sldId id="320" r:id="rId30"/>
    <p:sldId id="325" r:id="rId31"/>
    <p:sldId id="327" r:id="rId32"/>
    <p:sldId id="328" r:id="rId33"/>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286">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4F81BD"/>
    <a:srgbClr val="FFFFFF"/>
    <a:srgbClr val="FFFF97"/>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5" autoAdjust="0"/>
    <p:restoredTop sz="94660"/>
  </p:normalViewPr>
  <p:slideViewPr>
    <p:cSldViewPr>
      <p:cViewPr varScale="1">
        <p:scale>
          <a:sx n="160" d="100"/>
          <a:sy n="160" d="100"/>
        </p:scale>
        <p:origin x="1724" y="112"/>
      </p:cViewPr>
      <p:guideLst>
        <p:guide orient="horz" pos="2286"/>
        <p:guide pos="2880"/>
      </p:guideLst>
    </p:cSldViewPr>
  </p:slideViewPr>
  <p:notesTextViewPr>
    <p:cViewPr>
      <p:scale>
        <a:sx n="1" d="1"/>
        <a:sy n="1" d="1"/>
      </p:scale>
      <p:origin x="0" y="0"/>
    </p:cViewPr>
  </p:notesTextViewPr>
  <p:notesViewPr>
    <p:cSldViewPr>
      <p:cViewPr varScale="1">
        <p:scale>
          <a:sx n="55" d="100"/>
          <a:sy n="55" d="100"/>
        </p:scale>
        <p:origin x="-2904" y="-84"/>
      </p:cViewPr>
      <p:guideLst>
        <p:guide orient="horz" pos="2880"/>
        <p:guide pos="2160"/>
      </p:guideLst>
    </p:cSldViewPr>
  </p:notesViewPr>
  <p:gridSpacing cx="69848" cy="6984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32.wmf"/><Relationship Id="rId1" Type="http://schemas.openxmlformats.org/officeDocument/2006/relationships/image" Target="../media/image42.wmf"/><Relationship Id="rId5" Type="http://schemas.openxmlformats.org/officeDocument/2006/relationships/image" Target="../media/image45.wmf"/><Relationship Id="rId4"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8.wmf"/><Relationship Id="rId1" Type="http://schemas.openxmlformats.org/officeDocument/2006/relationships/image" Target="../media/image13.wmf"/><Relationship Id="rId4"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15.wmf"/><Relationship Id="rId4"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19CAFBAB-FFC5-4019-A05E-64F33AA8CC8A}" type="datetimeFigureOut">
              <a:rPr lang="zh-CN" altLang="en-US"/>
              <a:pPr>
                <a:defRPr/>
              </a:pPr>
              <a:t>2023/10/29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FE09EDE0-E693-4E26-82AF-5ABE8E42C29F}" type="slidenum">
              <a:rPr lang="zh-CN" altLang="en-US"/>
              <a:pPr>
                <a:defRPr/>
              </a:pPr>
              <a:t>‹#›</a:t>
            </a:fld>
            <a:endParaRPr lang="zh-CN" altLang="en-US"/>
          </a:p>
        </p:txBody>
      </p:sp>
    </p:spTree>
    <p:extLst>
      <p:ext uri="{BB962C8B-B14F-4D97-AF65-F5344CB8AC3E}">
        <p14:creationId xmlns:p14="http://schemas.microsoft.com/office/powerpoint/2010/main" val="15880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1"/>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zh-CN" altLang="en-US"/>
          </a:p>
        </p:txBody>
      </p:sp>
      <p:sp>
        <p:nvSpPr>
          <p:cNvPr id="5123"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fld id="{34B5D89D-6E06-436C-BA6D-DA6300AA6074}" type="datetimeFigureOut">
              <a:rPr lang="zh-CN" altLang="en-US"/>
              <a:pPr>
                <a:defRPr/>
              </a:pPr>
              <a:t>2023/10/29</a:t>
            </a:fld>
            <a:endParaRPr lang="zh-CN" altLang="en-US"/>
          </a:p>
        </p:txBody>
      </p:sp>
      <p:sp>
        <p:nvSpPr>
          <p:cNvPr id="3994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备注占位符 4"/>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buFont typeface="Arial" pitchFamily="34" charset="0"/>
              <a:buNone/>
              <a:defRPr sz="1200">
                <a:latin typeface="Arial" pitchFamily="34" charset="0"/>
                <a:ea typeface="宋体" pitchFamily="2" charset="-122"/>
              </a:defRPr>
            </a:lvl1pPr>
          </a:lstStyle>
          <a:p>
            <a:pPr>
              <a:defRPr/>
            </a:pPr>
            <a:endParaRPr lang="zh-CN" altLang="en-US"/>
          </a:p>
        </p:txBody>
      </p:sp>
      <p:sp>
        <p:nvSpPr>
          <p:cNvPr id="5127"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buFont typeface="Arial" pitchFamily="34" charset="0"/>
              <a:buNone/>
              <a:defRPr sz="1200">
                <a:latin typeface="Arial" pitchFamily="34" charset="0"/>
                <a:ea typeface="宋体" pitchFamily="2" charset="-122"/>
              </a:defRPr>
            </a:lvl1pPr>
          </a:lstStyle>
          <a:p>
            <a:pPr>
              <a:defRPr/>
            </a:pPr>
            <a:fld id="{FCCD129D-368E-42E0-A3F2-B58252358E25}" type="slidenum">
              <a:rPr lang="zh-CN" altLang="en-US"/>
              <a:pPr>
                <a:defRPr/>
              </a:pPr>
              <a:t>‹#›</a:t>
            </a:fld>
            <a:endParaRPr lang="zh-CN" altLang="en-US"/>
          </a:p>
        </p:txBody>
      </p:sp>
    </p:spTree>
    <p:extLst>
      <p:ext uri="{BB962C8B-B14F-4D97-AF65-F5344CB8AC3E}">
        <p14:creationId xmlns:p14="http://schemas.microsoft.com/office/powerpoint/2010/main" val="1211558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1773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6956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350"/>
            <a:ext cx="2057400" cy="6705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350"/>
            <a:ext cx="6019800" cy="6705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27825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http://xh.sysu.edu.cn/admin/edit/UploadFile/2008625103329125.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71550" y="520700"/>
            <a:ext cx="2187575" cy="218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24300" y="1182688"/>
            <a:ext cx="473868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Rectangle 2"/>
          <p:cNvSpPr>
            <a:spLocks noGrp="1" noChangeArrowheads="1"/>
          </p:cNvSpPr>
          <p:nvPr>
            <p:ph type="ctrTitle"/>
          </p:nvPr>
        </p:nvSpPr>
        <p:spPr>
          <a:xfrm>
            <a:off x="685800" y="2130425"/>
            <a:ext cx="7772400" cy="1470025"/>
          </a:xfrm>
        </p:spPr>
        <p:txBody>
          <a:bodyPr/>
          <a:lstStyle>
            <a:lvl1pPr>
              <a:defRPr/>
            </a:lvl1pPr>
          </a:lstStyle>
          <a:p>
            <a:pPr lvl="0"/>
            <a:r>
              <a:rPr lang="zh-CN" altLang="zh-CN" noProof="0"/>
              <a:t>单击此处编辑母版标题样式</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zh-CN" noProof="0"/>
              <a:t>单击此处编辑母版副标题样式</a:t>
            </a:r>
          </a:p>
        </p:txBody>
      </p:sp>
      <p:sp>
        <p:nvSpPr>
          <p:cNvPr id="6" name="Rectangle 4"/>
          <p:cNvSpPr>
            <a:spLocks noGrp="1" noChangeArrowheads="1"/>
          </p:cNvSpPr>
          <p:nvPr>
            <p:ph type="dt" sz="half" idx="10"/>
          </p:nvPr>
        </p:nvSpPr>
        <p:spPr/>
        <p:txBody>
          <a:bodyPr/>
          <a:lstStyle>
            <a:lvl1pPr eaLnBrk="0" hangingPunct="0">
              <a:defRPr/>
            </a:lvl1pPr>
          </a:lstStyle>
          <a:p>
            <a:pPr>
              <a:defRPr/>
            </a:pPr>
            <a:fld id="{44CCE40C-7303-4D5D-AAFA-BE617E2967DB}" type="datetime1">
              <a:rPr lang="zh-CN" altLang="en-US"/>
              <a:pPr>
                <a:defRPr/>
              </a:pPr>
              <a:t>2023/10/29</a:t>
            </a:fld>
            <a:endParaRPr lang="zh-CN" altLang="en-US"/>
          </a:p>
        </p:txBody>
      </p:sp>
      <p:sp>
        <p:nvSpPr>
          <p:cNvPr id="7" name="Rectangle 5"/>
          <p:cNvSpPr>
            <a:spLocks noGrp="1" noChangeArrowheads="1"/>
          </p:cNvSpPr>
          <p:nvPr>
            <p:ph type="ftr" sz="quarter" idx="11"/>
          </p:nvPr>
        </p:nvSpPr>
        <p:spPr/>
        <p:txBody>
          <a:bodyPr/>
          <a:lstStyle>
            <a:lvl1pPr eaLnBrk="0" hangingPunct="0">
              <a:defRPr/>
            </a:lvl1pPr>
          </a:lstStyle>
          <a:p>
            <a:pPr>
              <a:defRPr/>
            </a:pPr>
            <a:endParaRPr lang="zh-CN" altLang="en-US"/>
          </a:p>
        </p:txBody>
      </p:sp>
      <p:sp>
        <p:nvSpPr>
          <p:cNvPr id="8" name="Rectangle 6"/>
          <p:cNvSpPr>
            <a:spLocks noGrp="1" noChangeArrowheads="1"/>
          </p:cNvSpPr>
          <p:nvPr>
            <p:ph type="sldNum" sz="quarter" idx="12"/>
          </p:nvPr>
        </p:nvSpPr>
        <p:spPr/>
        <p:txBody>
          <a:bodyPr/>
          <a:lstStyle>
            <a:lvl1pPr eaLnBrk="0" hangingPunct="0">
              <a:defRPr/>
            </a:lvl1pPr>
          </a:lstStyle>
          <a:p>
            <a:pPr>
              <a:defRPr/>
            </a:pPr>
            <a:fld id="{007A9E8E-8EB3-4058-92E1-F480F8BA19AF}" type="slidenum">
              <a:rPr lang="zh-CN" altLang="zh-CN"/>
              <a:pPr>
                <a:defRPr/>
              </a:pPr>
              <a:t>‹#›</a:t>
            </a:fld>
            <a:endParaRPr lang="zh-CN" altLang="zh-CN"/>
          </a:p>
        </p:txBody>
      </p:sp>
    </p:spTree>
    <p:extLst>
      <p:ext uri="{BB962C8B-B14F-4D97-AF65-F5344CB8AC3E}">
        <p14:creationId xmlns:p14="http://schemas.microsoft.com/office/powerpoint/2010/main" val="3463616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E8EA243-280A-47B4-B8D7-79AC254B960C}" type="datetime1">
              <a:rPr lang="zh-CN" altLang="en-US"/>
              <a:pPr>
                <a:defRPr/>
              </a:pPr>
              <a:t>2023/10/29</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93E595-B837-47E2-A437-CAC98C903145}" type="slidenum">
              <a:rPr lang="zh-CN" altLang="en-US"/>
              <a:pPr>
                <a:defRPr/>
              </a:pPr>
              <a:t>‹#›</a:t>
            </a:fld>
            <a:endParaRPr lang="en-US" altLang="zh-CN" dirty="0"/>
          </a:p>
        </p:txBody>
      </p:sp>
    </p:spTree>
    <p:extLst>
      <p:ext uri="{BB962C8B-B14F-4D97-AF65-F5344CB8AC3E}">
        <p14:creationId xmlns:p14="http://schemas.microsoft.com/office/powerpoint/2010/main" val="18726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36F9508-BE40-462C-A196-C7C7FD004C6E}" type="datetime1">
              <a:rPr lang="zh-CN" altLang="en-US"/>
              <a:pPr>
                <a:defRPr/>
              </a:pPr>
              <a:t>2023/10/29</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132822-DDF8-48FD-BF02-0B7BB703D163}" type="slidenum">
              <a:rPr lang="zh-CN" altLang="en-US"/>
              <a:pPr>
                <a:defRPr/>
              </a:pPr>
              <a:t>‹#›</a:t>
            </a:fld>
            <a:endParaRPr lang="en-US" altLang="zh-CN" dirty="0"/>
          </a:p>
        </p:txBody>
      </p:sp>
    </p:spTree>
    <p:extLst>
      <p:ext uri="{BB962C8B-B14F-4D97-AF65-F5344CB8AC3E}">
        <p14:creationId xmlns:p14="http://schemas.microsoft.com/office/powerpoint/2010/main" val="32161417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354A6D0-6481-49F7-A6F1-416389C75CD9}" type="datetime1">
              <a:rPr lang="zh-CN" altLang="en-US"/>
              <a:pPr>
                <a:defRPr/>
              </a:pPr>
              <a:t>2023/10/29</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9CA0E6-8878-465F-83D9-E5A0E8CFD4FD}" type="slidenum">
              <a:rPr lang="zh-CN" altLang="en-US"/>
              <a:pPr>
                <a:defRPr/>
              </a:pPr>
              <a:t>‹#›</a:t>
            </a:fld>
            <a:endParaRPr lang="en-US" altLang="zh-CN" dirty="0"/>
          </a:p>
        </p:txBody>
      </p:sp>
    </p:spTree>
    <p:extLst>
      <p:ext uri="{BB962C8B-B14F-4D97-AF65-F5344CB8AC3E}">
        <p14:creationId xmlns:p14="http://schemas.microsoft.com/office/powerpoint/2010/main" val="2877469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1A85B3BA-A756-4A5C-A363-D3647AB79D42}" type="datetime1">
              <a:rPr lang="zh-CN" altLang="en-US"/>
              <a:pPr>
                <a:defRPr/>
              </a:pPr>
              <a:t>2023/10/29</a:t>
            </a:fld>
            <a:endParaRPr lang="en-US" altLang="zh-CN"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09BC81A-E1C6-4EA2-8F7B-5C11759F30D9}" type="slidenum">
              <a:rPr lang="zh-CN" altLang="en-US"/>
              <a:pPr>
                <a:defRPr/>
              </a:pPr>
              <a:t>‹#›</a:t>
            </a:fld>
            <a:endParaRPr lang="en-US" altLang="zh-CN" dirty="0"/>
          </a:p>
        </p:txBody>
      </p:sp>
    </p:spTree>
    <p:extLst>
      <p:ext uri="{BB962C8B-B14F-4D97-AF65-F5344CB8AC3E}">
        <p14:creationId xmlns:p14="http://schemas.microsoft.com/office/powerpoint/2010/main" val="2287354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16369A26-BB77-4500-8F1E-16ADF54B74A9}" type="datetime1">
              <a:rPr lang="zh-CN" altLang="en-US"/>
              <a:pPr>
                <a:defRPr/>
              </a:pPr>
              <a:t>2023/10/29</a:t>
            </a:fld>
            <a:endParaRPr lang="en-US" altLang="zh-CN"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552406C-0539-48FD-B5BF-D078160FE4B1}" type="slidenum">
              <a:rPr lang="zh-CN" altLang="en-US"/>
              <a:pPr>
                <a:defRPr/>
              </a:pPr>
              <a:t>‹#›</a:t>
            </a:fld>
            <a:endParaRPr lang="en-US" altLang="zh-CN" dirty="0"/>
          </a:p>
        </p:txBody>
      </p:sp>
    </p:spTree>
    <p:extLst>
      <p:ext uri="{BB962C8B-B14F-4D97-AF65-F5344CB8AC3E}">
        <p14:creationId xmlns:p14="http://schemas.microsoft.com/office/powerpoint/2010/main" val="124641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F4944F2-0F1B-4653-8F72-849EE3C37C25}" type="datetime1">
              <a:rPr lang="zh-CN" altLang="en-US"/>
              <a:pPr>
                <a:defRPr/>
              </a:pPr>
              <a:t>2023/10/29</a:t>
            </a:fld>
            <a:endParaRPr lang="en-US" altLang="zh-CN"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21B2272-6AC5-453C-ACA3-5C020FB351E5}" type="slidenum">
              <a:rPr lang="zh-CN" altLang="en-US"/>
              <a:pPr>
                <a:defRPr/>
              </a:pPr>
              <a:t>‹#›</a:t>
            </a:fld>
            <a:endParaRPr lang="en-US" altLang="zh-CN" dirty="0"/>
          </a:p>
        </p:txBody>
      </p:sp>
    </p:spTree>
    <p:extLst>
      <p:ext uri="{BB962C8B-B14F-4D97-AF65-F5344CB8AC3E}">
        <p14:creationId xmlns:p14="http://schemas.microsoft.com/office/powerpoint/2010/main" val="3006322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F868267E-83CF-4FD9-BCB6-BBF2E96DD4C7}" type="datetime1">
              <a:rPr lang="zh-CN" altLang="en-US"/>
              <a:pPr>
                <a:defRPr/>
              </a:pPr>
              <a:t>2023/10/29</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62E252-2A29-42F8-8925-CD88D7845C0D}" type="slidenum">
              <a:rPr lang="zh-CN" altLang="en-US"/>
              <a:pPr>
                <a:defRPr/>
              </a:pPr>
              <a:t>‹#›</a:t>
            </a:fld>
            <a:endParaRPr lang="en-US" altLang="zh-CN" dirty="0"/>
          </a:p>
        </p:txBody>
      </p:sp>
    </p:spTree>
    <p:extLst>
      <p:ext uri="{BB962C8B-B14F-4D97-AF65-F5344CB8AC3E}">
        <p14:creationId xmlns:p14="http://schemas.microsoft.com/office/powerpoint/2010/main" val="3791150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直接连接符 6"/>
          <p:cNvSpPr>
            <a:spLocks noChangeShapeType="1"/>
          </p:cNvSpPr>
          <p:nvPr userDrawn="1"/>
        </p:nvSpPr>
        <p:spPr bwMode="auto">
          <a:xfrm>
            <a:off x="107950" y="765175"/>
            <a:ext cx="8928100" cy="0"/>
          </a:xfrm>
          <a:prstGeom prst="line">
            <a:avLst/>
          </a:prstGeom>
          <a:noFill/>
          <a:ln w="381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标题 1"/>
          <p:cNvSpPr>
            <a:spLocks noGrp="1"/>
          </p:cNvSpPr>
          <p:nvPr>
            <p:ph type="title"/>
          </p:nvPr>
        </p:nvSpPr>
        <p:spPr/>
        <p:txBody>
          <a:bodyPr/>
          <a:lstStyle>
            <a:lvl1pPr>
              <a:defRPr u="none"/>
            </a:lvl1pPr>
          </a:lstStyle>
          <a:p>
            <a:r>
              <a:rPr lang="zh-CN" altLang="en-US" dirty="0"/>
              <a:t>单击此处编辑母版标题样式</a:t>
            </a:r>
          </a:p>
        </p:txBody>
      </p:sp>
      <p:sp>
        <p:nvSpPr>
          <p:cNvPr id="3" name="内容占位符 2"/>
          <p:cNvSpPr>
            <a:spLocks noGrp="1"/>
          </p:cNvSpPr>
          <p:nvPr>
            <p:ph idx="1"/>
          </p:nvPr>
        </p:nvSpPr>
        <p:spPr/>
        <p:txBody>
          <a:bodyPr/>
          <a:lstStyle>
            <a:lvl1pPr>
              <a:defRPr b="0"/>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Picture 8">
            <a:extLst>
              <a:ext uri="{FF2B5EF4-FFF2-40B4-BE49-F238E27FC236}">
                <a16:creationId xmlns:a16="http://schemas.microsoft.com/office/drawing/2014/main" id="{6E5D43CF-0D67-4CC7-A81A-5C94C7FD891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5985" y="6447"/>
            <a:ext cx="908015" cy="908015"/>
          </a:xfrm>
          <a:prstGeom prst="rect">
            <a:avLst/>
          </a:prstGeom>
        </p:spPr>
      </p:pic>
    </p:spTree>
    <p:extLst>
      <p:ext uri="{BB962C8B-B14F-4D97-AF65-F5344CB8AC3E}">
        <p14:creationId xmlns:p14="http://schemas.microsoft.com/office/powerpoint/2010/main" val="3065908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BA5BBAA-1D80-417E-ABB4-892AB2045575}" type="datetime1">
              <a:rPr lang="zh-CN" altLang="en-US"/>
              <a:pPr>
                <a:defRPr/>
              </a:pPr>
              <a:t>2023/10/29</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A27E4B8-FDE1-4638-AADD-85507C34EEFC}" type="slidenum">
              <a:rPr lang="zh-CN" altLang="en-US"/>
              <a:pPr>
                <a:defRPr/>
              </a:pPr>
              <a:t>‹#›</a:t>
            </a:fld>
            <a:endParaRPr lang="en-US" altLang="zh-CN" dirty="0"/>
          </a:p>
        </p:txBody>
      </p:sp>
    </p:spTree>
    <p:extLst>
      <p:ext uri="{BB962C8B-B14F-4D97-AF65-F5344CB8AC3E}">
        <p14:creationId xmlns:p14="http://schemas.microsoft.com/office/powerpoint/2010/main" val="3852522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F1E33C9-AD8E-4562-BF23-2E1954DB4602}" type="datetime1">
              <a:rPr lang="zh-CN" altLang="en-US"/>
              <a:pPr>
                <a:defRPr/>
              </a:pPr>
              <a:t>2023/10/29</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128669D-A49D-431E-9FE1-1E337D8A5D9E}" type="slidenum">
              <a:rPr lang="zh-CN" altLang="en-US"/>
              <a:pPr>
                <a:defRPr/>
              </a:pPr>
              <a:t>‹#›</a:t>
            </a:fld>
            <a:endParaRPr lang="en-US" altLang="zh-CN" dirty="0"/>
          </a:p>
        </p:txBody>
      </p:sp>
    </p:spTree>
    <p:extLst>
      <p:ext uri="{BB962C8B-B14F-4D97-AF65-F5344CB8AC3E}">
        <p14:creationId xmlns:p14="http://schemas.microsoft.com/office/powerpoint/2010/main" val="2184436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51FF542-17D7-4353-960D-102281662FB2}" type="datetime1">
              <a:rPr lang="zh-CN" altLang="en-US"/>
              <a:pPr>
                <a:defRPr/>
              </a:pPr>
              <a:t>2023/10/29</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82208C9-1B37-4C8F-8EEA-2EE86FBC0F70}" type="slidenum">
              <a:rPr lang="zh-CN" altLang="en-US"/>
              <a:pPr>
                <a:defRPr/>
              </a:pPr>
              <a:t>‹#›</a:t>
            </a:fld>
            <a:endParaRPr lang="en-US" altLang="zh-CN" dirty="0"/>
          </a:p>
        </p:txBody>
      </p:sp>
    </p:spTree>
    <p:extLst>
      <p:ext uri="{BB962C8B-B14F-4D97-AF65-F5344CB8AC3E}">
        <p14:creationId xmlns:p14="http://schemas.microsoft.com/office/powerpoint/2010/main" val="1251408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3305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4455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44550"/>
            <a:ext cx="40386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947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621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9750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13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5931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4924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6350"/>
            <a:ext cx="8229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pitchFamily="34" charset="0"/>
              </a:rPr>
              <a:t>单击此处编辑母版标题样式</a:t>
            </a:r>
          </a:p>
        </p:txBody>
      </p:sp>
      <p:sp>
        <p:nvSpPr>
          <p:cNvPr id="1027" name="文本占位符 2"/>
          <p:cNvSpPr>
            <a:spLocks noGrp="1" noChangeArrowheads="1"/>
          </p:cNvSpPr>
          <p:nvPr>
            <p:ph type="body" idx="1"/>
          </p:nvPr>
        </p:nvSpPr>
        <p:spPr bwMode="auto">
          <a:xfrm>
            <a:off x="457200" y="844550"/>
            <a:ext cx="82296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itchFamily="34" charset="0"/>
              </a:rPr>
              <a:t>单击此处编辑母版文本样式</a:t>
            </a:r>
          </a:p>
          <a:p>
            <a:pPr lvl="1"/>
            <a:r>
              <a:rPr lang="zh-CN" altLang="zh-CN">
                <a:sym typeface="Calibri" pitchFamily="34" charset="0"/>
              </a:rPr>
              <a:t>第二级</a:t>
            </a:r>
          </a:p>
          <a:p>
            <a:pPr lvl="2"/>
            <a:r>
              <a:rPr lang="zh-CN" altLang="zh-CN">
                <a:sym typeface="Calibri" pitchFamily="34" charset="0"/>
              </a:rPr>
              <a:t>第三级</a:t>
            </a:r>
          </a:p>
          <a:p>
            <a:pPr lvl="3"/>
            <a:r>
              <a:rPr lang="zh-CN" altLang="zh-CN">
                <a:sym typeface="Calibri" pitchFamily="34" charset="0"/>
              </a:rPr>
              <a:t>第四级</a:t>
            </a:r>
          </a:p>
          <a:p>
            <a:pPr lvl="4"/>
            <a:r>
              <a:rPr lang="zh-CN" altLang="zh-CN">
                <a:sym typeface="Calibri" pitchFamily="34" charset="0"/>
              </a:rPr>
              <a:t>第五级</a:t>
            </a:r>
          </a:p>
        </p:txBody>
      </p:sp>
    </p:spTree>
  </p:cSld>
  <p:clrMap bg1="lt1" tx1="dk1" bg2="lt2" tx2="dk2" accent1="accent1" accent2="accent2" accent3="accent3" accent4="accent4" accent5="accent5" accent6="accent6" hlink="hlink" folHlink="folHlink"/>
  <p:sldLayoutIdLst>
    <p:sldLayoutId id="2147484019" r:id="rId1"/>
    <p:sldLayoutId id="2147484039" r:id="rId2"/>
    <p:sldLayoutId id="2147484020" r:id="rId3"/>
    <p:sldLayoutId id="2147484021" r:id="rId4"/>
    <p:sldLayoutId id="2147484022" r:id="rId5"/>
    <p:sldLayoutId id="2147484023" r:id="rId6"/>
    <p:sldLayoutId id="2147484024" r:id="rId7"/>
    <p:sldLayoutId id="2147484025" r:id="rId8"/>
    <p:sldLayoutId id="2147484026" r:id="rId9"/>
    <p:sldLayoutId id="2147484027" r:id="rId10"/>
    <p:sldLayoutId id="2147484028" r:id="rId11"/>
  </p:sldLayoutIdLst>
  <p:txStyles>
    <p:titleStyle>
      <a:lvl1pPr marL="914400" indent="-914400" algn="l" rtl="0" eaLnBrk="0" fontAlgn="base" hangingPunct="0">
        <a:spcBef>
          <a:spcPct val="0"/>
        </a:spcBef>
        <a:spcAft>
          <a:spcPct val="0"/>
        </a:spcAft>
        <a:defRPr sz="3600" u="sng">
          <a:solidFill>
            <a:schemeClr val="tx2"/>
          </a:solidFill>
          <a:latin typeface="+mj-lt"/>
          <a:ea typeface="+mj-ea"/>
          <a:cs typeface="+mj-cs"/>
          <a:sym typeface="Calibri" pitchFamily="34" charset="0"/>
        </a:defRPr>
      </a:lvl1pPr>
      <a:lvl2pPr marL="9144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2pPr>
      <a:lvl3pPr marL="9144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3pPr>
      <a:lvl4pPr marL="9144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4pPr>
      <a:lvl5pPr marL="9144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5pPr>
      <a:lvl6pPr marL="13716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6pPr>
      <a:lvl7pPr marL="18288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7pPr>
      <a:lvl8pPr marL="22860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8pPr>
      <a:lvl9pPr marL="2743200" indent="-914400" algn="l" rtl="0" eaLnBrk="0" fontAlgn="base" hangingPunct="0">
        <a:spcBef>
          <a:spcPct val="0"/>
        </a:spcBef>
        <a:spcAft>
          <a:spcPct val="0"/>
        </a:spcAft>
        <a:defRPr sz="3600" u="sng">
          <a:solidFill>
            <a:schemeClr val="tx2"/>
          </a:solidFill>
          <a:latin typeface="Calibri" pitchFamily="34" charset="0"/>
          <a:ea typeface="黑体" pitchFamily="49"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b="1">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400">
          <a:solidFill>
            <a:schemeClr val="tx1"/>
          </a:solidFill>
          <a:latin typeface="+mn-lt"/>
          <a:ea typeface="宋体" pitchFamily="2" charset="-122"/>
          <a:sym typeface="Calibri" pitchFamily="34" charset="0"/>
        </a:defRPr>
      </a:lvl2pPr>
      <a:lvl3pPr marL="1143000" indent="-228600" algn="l" rtl="0" eaLnBrk="0" fontAlgn="base" hangingPunct="0">
        <a:spcBef>
          <a:spcPct val="20000"/>
        </a:spcBef>
        <a:spcAft>
          <a:spcPct val="0"/>
        </a:spcAft>
        <a:buFont typeface="Arial" charset="0"/>
        <a:buChar char="•"/>
        <a:defRPr sz="2000">
          <a:solidFill>
            <a:schemeClr val="tx1"/>
          </a:solidFill>
          <a:latin typeface="+mn-lt"/>
          <a:ea typeface="宋体" pitchFamily="2" charset="-122"/>
          <a:sym typeface="Calibri" pitchFamily="34" charset="0"/>
        </a:defRPr>
      </a:lvl3pPr>
      <a:lvl4pPr marL="1600200" indent="-228600" algn="l" rtl="0" eaLnBrk="0" fontAlgn="base" hangingPunct="0">
        <a:spcBef>
          <a:spcPct val="20000"/>
        </a:spcBef>
        <a:spcAft>
          <a:spcPct val="0"/>
        </a:spcAft>
        <a:buFont typeface="Arial" charset="0"/>
        <a:buChar char="–"/>
        <a:defRPr>
          <a:solidFill>
            <a:schemeClr val="tx1"/>
          </a:solidFill>
          <a:latin typeface="+mn-lt"/>
          <a:ea typeface="宋体" pitchFamily="2" charset="-122"/>
          <a:sym typeface="Calibri" pitchFamily="34" charset="0"/>
        </a:defRPr>
      </a:lvl4pPr>
      <a:lvl5pPr marL="2057400" indent="-228600" algn="l" rtl="0" eaLnBrk="0" fontAlgn="base" hangingPunct="0">
        <a:spcBef>
          <a:spcPct val="20000"/>
        </a:spcBef>
        <a:spcAft>
          <a:spcPct val="0"/>
        </a:spcAft>
        <a:buFont typeface="Arial" charset="0"/>
        <a:buChar char="»"/>
        <a:defRPr>
          <a:solidFill>
            <a:schemeClr val="tx1"/>
          </a:solidFill>
          <a:latin typeface="+mn-lt"/>
          <a:ea typeface="宋体" pitchFamily="2" charset="-122"/>
          <a:sym typeface="Calibri" pitchFamily="34" charset="0"/>
        </a:defRPr>
      </a:lvl5pPr>
      <a:lvl6pPr marL="2514600" indent="-228600" algn="l" rtl="0" eaLnBrk="0" fontAlgn="base" hangingPunct="0">
        <a:spcBef>
          <a:spcPct val="20000"/>
        </a:spcBef>
        <a:spcAft>
          <a:spcPct val="0"/>
        </a:spcAft>
        <a:buFont typeface="Arial" pitchFamily="34" charset="0"/>
        <a:buChar char="»"/>
        <a:defRPr>
          <a:solidFill>
            <a:schemeClr val="tx1"/>
          </a:solidFill>
          <a:latin typeface="+mn-lt"/>
          <a:ea typeface="宋体" pitchFamily="2" charset="-122"/>
          <a:sym typeface="Calibri" pitchFamily="34" charset="0"/>
        </a:defRPr>
      </a:lvl6pPr>
      <a:lvl7pPr marL="2971800" indent="-228600" algn="l" rtl="0" eaLnBrk="0" fontAlgn="base" hangingPunct="0">
        <a:spcBef>
          <a:spcPct val="20000"/>
        </a:spcBef>
        <a:spcAft>
          <a:spcPct val="0"/>
        </a:spcAft>
        <a:buFont typeface="Arial" pitchFamily="34" charset="0"/>
        <a:buChar char="»"/>
        <a:defRPr>
          <a:solidFill>
            <a:schemeClr val="tx1"/>
          </a:solidFill>
          <a:latin typeface="+mn-lt"/>
          <a:ea typeface="宋体" pitchFamily="2" charset="-122"/>
          <a:sym typeface="Calibri" pitchFamily="34" charset="0"/>
        </a:defRPr>
      </a:lvl7pPr>
      <a:lvl8pPr marL="3429000" indent="-228600" algn="l" rtl="0" eaLnBrk="0" fontAlgn="base" hangingPunct="0">
        <a:spcBef>
          <a:spcPct val="20000"/>
        </a:spcBef>
        <a:spcAft>
          <a:spcPct val="0"/>
        </a:spcAft>
        <a:buFont typeface="Arial" pitchFamily="34" charset="0"/>
        <a:buChar char="»"/>
        <a:defRPr>
          <a:solidFill>
            <a:schemeClr val="tx1"/>
          </a:solidFill>
          <a:latin typeface="+mn-lt"/>
          <a:ea typeface="宋体" pitchFamily="2" charset="-122"/>
          <a:sym typeface="Calibri" pitchFamily="34" charset="0"/>
        </a:defRPr>
      </a:lvl8pPr>
      <a:lvl9pPr marL="3886200" indent="-228600" algn="l" rtl="0" eaLnBrk="0" fontAlgn="base" hangingPunct="0">
        <a:spcBef>
          <a:spcPct val="20000"/>
        </a:spcBef>
        <a:spcAft>
          <a:spcPct val="0"/>
        </a:spcAft>
        <a:buFont typeface="Arial" pitchFamily="34" charset="0"/>
        <a:buChar char="»"/>
        <a:defRPr>
          <a:solidFill>
            <a:schemeClr val="tx1"/>
          </a:solidFill>
          <a:latin typeface="+mn-lt"/>
          <a:ea typeface="宋体" pitchFamily="2" charset="-122"/>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2" name="Rectangle 4"/>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defRPr>
            </a:lvl1pPr>
          </a:lstStyle>
          <a:p>
            <a:pPr>
              <a:defRPr/>
            </a:pPr>
            <a:fld id="{BE71BE1B-BDA7-4CFE-8FAC-2537A93DD89E}" type="datetime1">
              <a:rPr lang="zh-CN" altLang="en-US"/>
              <a:pPr>
                <a:defRPr/>
              </a:pPr>
              <a:t>2023/10/29</a:t>
            </a:fld>
            <a:endParaRPr lang="en-US" altLang="zh-CN" dirty="0"/>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defRPr>
            </a:lvl1pPr>
          </a:lstStyle>
          <a:p>
            <a:pPr>
              <a:defRPr/>
            </a:pPr>
            <a:endParaRPr lang="en-US" altLang="zh-CN"/>
          </a:p>
        </p:txBody>
      </p:sp>
      <p:sp>
        <p:nvSpPr>
          <p:cNvPr id="2054" name="Rectangle 6"/>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buFont typeface="Arial" pitchFamily="34" charset="0"/>
              <a:buNone/>
              <a:defRPr sz="1400">
                <a:latin typeface="Arial" pitchFamily="34" charset="0"/>
                <a:ea typeface="宋体" pitchFamily="2" charset="-122"/>
              </a:defRPr>
            </a:lvl1pPr>
          </a:lstStyle>
          <a:p>
            <a:pPr>
              <a:defRPr/>
            </a:pPr>
            <a:fld id="{38C7E725-89AA-459B-A0F8-7B8786BA5A91}"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040"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9.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4.bin"/><Relationship Id="rId10" Type="http://schemas.openxmlformats.org/officeDocument/2006/relationships/image" Target="../media/image27.wmf"/><Relationship Id="rId4" Type="http://schemas.openxmlformats.org/officeDocument/2006/relationships/image" Target="../media/image15.wmf"/><Relationship Id="rId9"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8.bin"/><Relationship Id="rId5" Type="http://schemas.openxmlformats.org/officeDocument/2006/relationships/image" Target="../media/image30.png"/><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3.wmf"/><Relationship Id="rId5" Type="http://schemas.openxmlformats.org/officeDocument/2006/relationships/oleObject" Target="../embeddings/oleObject31.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6.wmf"/></Relationships>
</file>

<file path=ppt/slides/_rels/slide2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0.wmf"/><Relationship Id="rId4"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2.w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4.wmf"/><Relationship Id="rId4" Type="http://schemas.openxmlformats.org/officeDocument/2006/relationships/image" Target="../media/image42.wmf"/><Relationship Id="rId9" Type="http://schemas.openxmlformats.org/officeDocument/2006/relationships/oleObject" Target="../embeddings/oleObject4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48.jpe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s>
</file>

<file path=ppt/slides/_rels/slide26.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50.wmf"/><Relationship Id="rId11" Type="http://schemas.openxmlformats.org/officeDocument/2006/relationships/image" Target="../media/image53.png"/><Relationship Id="rId5" Type="http://schemas.openxmlformats.org/officeDocument/2006/relationships/oleObject" Target="../embeddings/oleObject47.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5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51.bin"/><Relationship Id="rId5" Type="http://schemas.openxmlformats.org/officeDocument/2006/relationships/image" Target="../media/image58.png"/><Relationship Id="rId4"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10.bin"/><Relationship Id="rId10" Type="http://schemas.openxmlformats.org/officeDocument/2006/relationships/image" Target="../media/image15.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xh.sysu.edu.cn/admin/edit/UploadFile/200862510332912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50" y="520700"/>
            <a:ext cx="2187575"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182688"/>
            <a:ext cx="4738688"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标题 1"/>
          <p:cNvSpPr>
            <a:spLocks noGrp="1" noChangeArrowheads="1"/>
          </p:cNvSpPr>
          <p:nvPr>
            <p:ph type="ctrTitle" idx="4294967295"/>
          </p:nvPr>
        </p:nvSpPr>
        <p:spPr>
          <a:xfrm>
            <a:off x="685800" y="2895600"/>
            <a:ext cx="7772400" cy="1470025"/>
          </a:xfrm>
        </p:spPr>
        <p:txBody>
          <a:bodyPr/>
          <a:lstStyle/>
          <a:p>
            <a:pPr marL="0" indent="0" algn="ctr" eaLnBrk="1" hangingPunct="1"/>
            <a:r>
              <a:rPr lang="en-US" altLang="zh-CN" dirty="0">
                <a:latin typeface="华文细黑" pitchFamily="2" charset="-122"/>
                <a:ea typeface="华文细黑" pitchFamily="2" charset="-122"/>
              </a:rPr>
              <a:t>1. </a:t>
            </a:r>
            <a:r>
              <a:rPr lang="zh-CN" altLang="en-US" dirty="0">
                <a:latin typeface="华文细黑" pitchFamily="2" charset="-122"/>
                <a:ea typeface="华文细黑" pitchFamily="2" charset="-122"/>
              </a:rPr>
              <a:t>插值  与  逼近</a:t>
            </a:r>
            <a:r>
              <a:rPr lang="en-US" altLang="zh-CN" dirty="0">
                <a:latin typeface="华文细黑" pitchFamily="2" charset="-122"/>
                <a:ea typeface="华文细黑" pitchFamily="2" charset="-122"/>
              </a:rPr>
              <a:t>/</a:t>
            </a:r>
            <a:r>
              <a:rPr lang="zh-CN" altLang="en-US" dirty="0">
                <a:latin typeface="华文细黑" pitchFamily="2" charset="-122"/>
                <a:ea typeface="华文细黑" pitchFamily="2" charset="-122"/>
              </a:rPr>
              <a:t>曲线拟合 </a:t>
            </a:r>
            <a:r>
              <a:rPr lang="en-US" altLang="zh-CN" dirty="0">
                <a:latin typeface="华文细黑" pitchFamily="2" charset="-122"/>
                <a:ea typeface="华文细黑" pitchFamily="2" charset="-122"/>
              </a:rPr>
              <a:t>Numerical Interpolation and approximation</a:t>
            </a:r>
            <a:endParaRPr lang="zh-CN" altLang="zh-CN" dirty="0">
              <a:latin typeface="华文细黑" pitchFamily="2" charset="-122"/>
              <a:ea typeface="华文细黑" pitchFamily="2" charset="-122"/>
            </a:endParaRPr>
          </a:p>
        </p:txBody>
      </p:sp>
      <p:sp>
        <p:nvSpPr>
          <p:cNvPr id="5125" name="副标题 2"/>
          <p:cNvSpPr>
            <a:spLocks noGrp="1" noChangeArrowheads="1"/>
          </p:cNvSpPr>
          <p:nvPr>
            <p:ph type="subTitle" idx="4294967295"/>
          </p:nvPr>
        </p:nvSpPr>
        <p:spPr>
          <a:xfrm>
            <a:off x="1371600" y="4652963"/>
            <a:ext cx="6400800" cy="1296987"/>
          </a:xfrm>
        </p:spPr>
        <p:txBody>
          <a:bodyPr/>
          <a:lstStyle/>
          <a:p>
            <a:pPr marL="0" indent="0" algn="ctr" eaLnBrk="1" hangingPunct="1">
              <a:lnSpc>
                <a:spcPct val="80000"/>
              </a:lnSpc>
              <a:buFont typeface="Arial" charset="0"/>
              <a:buNone/>
            </a:pPr>
            <a:r>
              <a:rPr lang="en-US" altLang="zh-CN" dirty="0">
                <a:solidFill>
                  <a:srgbClr val="8C8C8C"/>
                </a:solidFill>
              </a:rPr>
              <a:t>Yahui Wang, </a:t>
            </a:r>
            <a:r>
              <a:rPr lang="en-US" altLang="zh-CN" dirty="0" err="1">
                <a:solidFill>
                  <a:srgbClr val="8C8C8C"/>
                </a:solidFill>
              </a:rPr>
              <a:t>Jie</a:t>
            </a:r>
            <a:r>
              <a:rPr lang="en-US" altLang="zh-CN" dirty="0">
                <a:solidFill>
                  <a:srgbClr val="8C8C8C"/>
                </a:solidFill>
              </a:rPr>
              <a:t> Li, Yu Ma</a:t>
            </a:r>
          </a:p>
          <a:p>
            <a:pPr marL="0" indent="0" algn="ctr" eaLnBrk="1" hangingPunct="1">
              <a:lnSpc>
                <a:spcPct val="80000"/>
              </a:lnSpc>
              <a:buFont typeface="Arial" charset="0"/>
              <a:buNone/>
            </a:pPr>
            <a:r>
              <a:rPr lang="zh-CN" altLang="zh-CN" dirty="0">
                <a:solidFill>
                  <a:srgbClr val="8C8C8C"/>
                </a:solidFill>
              </a:rPr>
              <a:t>Sino-French Institute of Nuclear Engineering &amp; Technology, SYSU</a:t>
            </a:r>
          </a:p>
        </p:txBody>
      </p:sp>
      <p:sp>
        <p:nvSpPr>
          <p:cNvPr id="5126" name="灯片编号占位符 1"/>
          <p:cNvSpPr txBox="1">
            <a:spLocks noGrp="1" noChangeArrowheads="1"/>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algn="r" eaLnBrk="1" hangingPunct="1">
              <a:spcBef>
                <a:spcPct val="0"/>
              </a:spcBef>
              <a:buFont typeface="Arial" charset="0"/>
              <a:buNone/>
            </a:pPr>
            <a:fld id="{0090CE6A-CAE4-401B-94BE-2E4890D384E7}" type="slidenum">
              <a:rPr lang="zh-CN" altLang="zh-CN" sz="1200">
                <a:solidFill>
                  <a:srgbClr val="8C8C8C"/>
                </a:solidFill>
                <a:latin typeface="Arial" charset="0"/>
              </a:rPr>
              <a:pPr algn="r" eaLnBrk="1" hangingPunct="1">
                <a:spcBef>
                  <a:spcPct val="0"/>
                </a:spcBef>
                <a:buFont typeface="Arial" charset="0"/>
                <a:buNone/>
              </a:pPr>
              <a:t>1</a:t>
            </a:fld>
            <a:endParaRPr lang="zh-CN" altLang="zh-CN" sz="1800">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dirty="0"/>
              <a:t>2. </a:t>
            </a:r>
            <a:r>
              <a:rPr lang="zh-CN" altLang="en-US" dirty="0"/>
              <a:t>拉格朗日插值</a:t>
            </a:r>
            <a:r>
              <a:rPr lang="en-US" altLang="zh-CN" dirty="0"/>
              <a:t>Lagrangian interpolation</a:t>
            </a:r>
            <a:endParaRPr lang="zh-CN" altLang="en-US" dirty="0"/>
          </a:p>
        </p:txBody>
      </p:sp>
      <p:sp>
        <p:nvSpPr>
          <p:cNvPr id="13315" name="内容占位符 2"/>
          <p:cNvSpPr>
            <a:spLocks noGrp="1"/>
          </p:cNvSpPr>
          <p:nvPr>
            <p:ph idx="1"/>
          </p:nvPr>
        </p:nvSpPr>
        <p:spPr/>
        <p:txBody>
          <a:bodyPr/>
          <a:lstStyle/>
          <a:p>
            <a:r>
              <a:rPr lang="en-US" altLang="zh-CN" dirty="0"/>
              <a:t>For the data points</a:t>
            </a:r>
          </a:p>
          <a:p>
            <a:endParaRPr lang="en-US" altLang="zh-CN" dirty="0"/>
          </a:p>
          <a:p>
            <a:r>
              <a:rPr lang="en-US" altLang="zh-CN" dirty="0"/>
              <a:t>Construct a polynomial  </a:t>
            </a:r>
            <a:r>
              <a:rPr lang="en-US" altLang="zh-CN" sz="2400" i="1" dirty="0">
                <a:latin typeface="Times New Roman" pitchFamily="18" charset="0"/>
                <a:cs typeface="Times New Roman" pitchFamily="18" charset="0"/>
              </a:rPr>
              <a:t>P</a:t>
            </a:r>
            <a:r>
              <a:rPr lang="en-US" altLang="zh-CN" sz="2400" i="1" baseline="-25000" dirty="0">
                <a:latin typeface="Times New Roman" pitchFamily="18" charset="0"/>
                <a:cs typeface="Times New Roman" pitchFamily="18" charset="0"/>
              </a:rPr>
              <a:t>N</a:t>
            </a:r>
            <a:r>
              <a:rPr lang="en-US" altLang="zh-CN" sz="2400" i="1" dirty="0">
                <a:latin typeface="Times New Roman" pitchFamily="18" charset="0"/>
                <a:cs typeface="Times New Roman" pitchFamily="18" charset="0"/>
              </a:rPr>
              <a:t>(x)</a:t>
            </a:r>
            <a:r>
              <a:rPr lang="en-US" altLang="zh-CN" sz="2400" dirty="0">
                <a:latin typeface="Times New Roman" pitchFamily="18" charset="0"/>
                <a:cs typeface="Times New Roman" pitchFamily="18" charset="0"/>
              </a:rPr>
              <a:t>  </a:t>
            </a:r>
            <a:r>
              <a:rPr lang="en-US" altLang="zh-CN" dirty="0"/>
              <a:t>of order </a:t>
            </a:r>
            <a:r>
              <a:rPr lang="en-US" altLang="zh-CN" sz="2400" i="1" dirty="0">
                <a:latin typeface="Times New Roman" pitchFamily="18" charset="0"/>
                <a:cs typeface="Times New Roman" pitchFamily="18" charset="0"/>
              </a:rPr>
              <a:t>N</a:t>
            </a:r>
            <a:r>
              <a:rPr lang="en-US" altLang="zh-CN" dirty="0"/>
              <a:t>,</a:t>
            </a:r>
          </a:p>
          <a:p>
            <a:endParaRPr lang="en-US" altLang="zh-CN" dirty="0"/>
          </a:p>
          <a:p>
            <a:endParaRPr lang="en-US" altLang="zh-CN" dirty="0"/>
          </a:p>
          <a:p>
            <a:r>
              <a:rPr lang="en-US" altLang="zh-CN" dirty="0"/>
              <a:t>Where the basis is given by</a:t>
            </a:r>
            <a:endParaRPr lang="zh-CN" altLang="en-US" dirty="0"/>
          </a:p>
        </p:txBody>
      </p:sp>
      <p:graphicFrame>
        <p:nvGraphicFramePr>
          <p:cNvPr id="13316" name="对象 3"/>
          <p:cNvGraphicFramePr>
            <a:graphicFrameLocks noChangeAspect="1"/>
          </p:cNvGraphicFramePr>
          <p:nvPr>
            <p:extLst>
              <p:ext uri="{D42A27DB-BD31-4B8C-83A1-F6EECF244321}">
                <p14:modId xmlns:p14="http://schemas.microsoft.com/office/powerpoint/2010/main" val="723073177"/>
              </p:ext>
            </p:extLst>
          </p:nvPr>
        </p:nvGraphicFramePr>
        <p:xfrm>
          <a:off x="1939925" y="1403350"/>
          <a:ext cx="5492750" cy="571500"/>
        </p:xfrm>
        <a:graphic>
          <a:graphicData uri="http://schemas.openxmlformats.org/presentationml/2006/ole">
            <mc:AlternateContent xmlns:mc="http://schemas.openxmlformats.org/markup-compatibility/2006">
              <mc:Choice xmlns:v="urn:schemas-microsoft-com:vml" Requires="v">
                <p:oleObj spid="_x0000_s7194" name="Equation" r:id="rId3" imgW="2197080" imgH="228600" progId="Equation.DSMT4">
                  <p:embed/>
                </p:oleObj>
              </mc:Choice>
              <mc:Fallback>
                <p:oleObj name="Equation" r:id="rId3" imgW="2197080" imgH="228600" progId="Equation.DSMT4">
                  <p:embed/>
                  <p:pic>
                    <p:nvPicPr>
                      <p:cNvPr id="0" name="对象 3"/>
                      <p:cNvPicPr>
                        <a:picLocks noChangeAspect="1" noChangeArrowheads="1"/>
                      </p:cNvPicPr>
                      <p:nvPr/>
                    </p:nvPicPr>
                    <p:blipFill>
                      <a:blip r:embed="rId4"/>
                      <a:srcRect/>
                      <a:stretch>
                        <a:fillRect/>
                      </a:stretch>
                    </p:blipFill>
                    <p:spPr bwMode="auto">
                      <a:xfrm>
                        <a:off x="1939925" y="1403350"/>
                        <a:ext cx="549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7" name="对象 1"/>
          <p:cNvGraphicFramePr>
            <a:graphicFrameLocks noChangeAspect="1"/>
          </p:cNvGraphicFramePr>
          <p:nvPr>
            <p:extLst>
              <p:ext uri="{D42A27DB-BD31-4B8C-83A1-F6EECF244321}">
                <p14:modId xmlns:p14="http://schemas.microsoft.com/office/powerpoint/2010/main" val="3377761645"/>
              </p:ext>
            </p:extLst>
          </p:nvPr>
        </p:nvGraphicFramePr>
        <p:xfrm>
          <a:off x="3284538" y="2451100"/>
          <a:ext cx="2538412" cy="908050"/>
        </p:xfrm>
        <a:graphic>
          <a:graphicData uri="http://schemas.openxmlformats.org/presentationml/2006/ole">
            <mc:AlternateContent xmlns:mc="http://schemas.openxmlformats.org/markup-compatibility/2006">
              <mc:Choice xmlns:v="urn:schemas-microsoft-com:vml" Requires="v">
                <p:oleObj spid="_x0000_s7195" name="Equation" r:id="rId5" imgW="1206360" imgH="431640" progId="Equation.DSMT4">
                  <p:embed/>
                </p:oleObj>
              </mc:Choice>
              <mc:Fallback>
                <p:oleObj name="Equation" r:id="rId5" imgW="1206360" imgH="431640" progId="Equation.DSMT4">
                  <p:embed/>
                  <p:pic>
                    <p:nvPicPr>
                      <p:cNvPr id="0" name="对象 1"/>
                      <p:cNvPicPr>
                        <a:picLocks noChangeAspect="1" noChangeArrowheads="1"/>
                      </p:cNvPicPr>
                      <p:nvPr/>
                    </p:nvPicPr>
                    <p:blipFill>
                      <a:blip r:embed="rId6"/>
                      <a:srcRect/>
                      <a:stretch>
                        <a:fillRect/>
                      </a:stretch>
                    </p:blipFill>
                    <p:spPr bwMode="auto">
                      <a:xfrm>
                        <a:off x="3284538" y="2451100"/>
                        <a:ext cx="25384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8" name="对象 1"/>
          <p:cNvGraphicFramePr>
            <a:graphicFrameLocks noChangeAspect="1"/>
          </p:cNvGraphicFramePr>
          <p:nvPr/>
        </p:nvGraphicFramePr>
        <p:xfrm>
          <a:off x="3175000" y="3787775"/>
          <a:ext cx="2933700" cy="1108075"/>
        </p:xfrm>
        <a:graphic>
          <a:graphicData uri="http://schemas.openxmlformats.org/presentationml/2006/ole">
            <mc:AlternateContent xmlns:mc="http://schemas.openxmlformats.org/markup-compatibility/2006">
              <mc:Choice xmlns:v="urn:schemas-microsoft-com:vml" Requires="v">
                <p:oleObj spid="_x0000_s7196" name="Equation" r:id="rId7" imgW="1612900" imgH="609600" progId="Equation.DSMT4">
                  <p:embed/>
                </p:oleObj>
              </mc:Choice>
              <mc:Fallback>
                <p:oleObj name="Equation" r:id="rId7" imgW="1612900" imgH="609600" progId="Equation.DSMT4">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000" y="3787775"/>
                        <a:ext cx="29337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9" name="圆角矩形 2"/>
          <p:cNvSpPr>
            <a:spLocks noChangeArrowheads="1"/>
          </p:cNvSpPr>
          <p:nvPr/>
        </p:nvSpPr>
        <p:spPr bwMode="auto">
          <a:xfrm>
            <a:off x="311150" y="844550"/>
            <a:ext cx="8451850" cy="426085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en-US" sz="1800" b="0">
              <a:latin typeface="Arial" charset="0"/>
              <a:ea typeface="宋体" charset="-122"/>
            </a:endParaRPr>
          </a:p>
        </p:txBody>
      </p:sp>
      <p:sp>
        <p:nvSpPr>
          <p:cNvPr id="13320" name="TextBox 3"/>
          <p:cNvSpPr txBox="1">
            <a:spLocks noChangeArrowheads="1"/>
          </p:cNvSpPr>
          <p:nvPr/>
        </p:nvSpPr>
        <p:spPr bwMode="auto">
          <a:xfrm>
            <a:off x="590550" y="5245100"/>
            <a:ext cx="810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2400" b="0" dirty="0">
                <a:latin typeface="Arial" charset="0"/>
                <a:ea typeface="宋体" charset="-122"/>
              </a:rPr>
              <a:t>In fact, the value of Lagrangian basis on the interpolation point is </a:t>
            </a:r>
            <a:r>
              <a:rPr lang="en-US" altLang="zh-CN" sz="2400" b="0" dirty="0" err="1">
                <a:latin typeface="Arial" charset="0"/>
                <a:ea typeface="宋体" charset="-122"/>
              </a:rPr>
              <a:t>Kronecker</a:t>
            </a:r>
            <a:r>
              <a:rPr lang="en-US" altLang="zh-CN" sz="2400" b="0" dirty="0">
                <a:latin typeface="Arial" charset="0"/>
                <a:ea typeface="宋体" charset="-122"/>
              </a:rPr>
              <a:t> operator</a:t>
            </a:r>
            <a:endParaRPr lang="zh-CN" altLang="en-US" sz="2400" b="0" dirty="0">
              <a:latin typeface="Arial" charset="0"/>
              <a:ea typeface="宋体" charset="-122"/>
            </a:endParaRPr>
          </a:p>
        </p:txBody>
      </p:sp>
      <p:graphicFrame>
        <p:nvGraphicFramePr>
          <p:cNvPr id="13321" name="对象 4"/>
          <p:cNvGraphicFramePr>
            <a:graphicFrameLocks noChangeAspect="1"/>
          </p:cNvGraphicFramePr>
          <p:nvPr/>
        </p:nvGraphicFramePr>
        <p:xfrm>
          <a:off x="3055938" y="5803900"/>
          <a:ext cx="3260725" cy="977900"/>
        </p:xfrm>
        <a:graphic>
          <a:graphicData uri="http://schemas.openxmlformats.org/presentationml/2006/ole">
            <mc:AlternateContent xmlns:mc="http://schemas.openxmlformats.org/markup-compatibility/2006">
              <mc:Choice xmlns:v="urn:schemas-microsoft-com:vml" Requires="v">
                <p:oleObj spid="_x0000_s7197" name="Equation" r:id="rId9" imgW="1524000" imgH="457200" progId="Equation.DSMT4">
                  <p:embed/>
                </p:oleObj>
              </mc:Choice>
              <mc:Fallback>
                <p:oleObj name="Equation" r:id="rId9" imgW="1524000" imgH="457200" progId="Equation.DSMT4">
                  <p:embed/>
                  <p:pic>
                    <p:nvPicPr>
                      <p:cNvPr id="0" name="对象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5938" y="5803900"/>
                        <a:ext cx="326072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endParaRPr lang="zh-CN" altLang="en-US"/>
          </a:p>
        </p:txBody>
      </p:sp>
      <p:sp>
        <p:nvSpPr>
          <p:cNvPr id="14339" name="内容占位符 2"/>
          <p:cNvSpPr>
            <a:spLocks noGrp="1"/>
          </p:cNvSpPr>
          <p:nvPr>
            <p:ph idx="1"/>
          </p:nvPr>
        </p:nvSpPr>
        <p:spPr/>
        <p:txBody>
          <a:bodyPr/>
          <a:lstStyle/>
          <a:p>
            <a:r>
              <a:rPr lang="en-US" altLang="zh-CN"/>
              <a:t>An example</a:t>
            </a:r>
            <a:endParaRPr lang="zh-CN" altLang="en-US"/>
          </a:p>
        </p:txBody>
      </p:sp>
      <p:graphicFrame>
        <p:nvGraphicFramePr>
          <p:cNvPr id="4" name="Group 4"/>
          <p:cNvGraphicFramePr>
            <a:graphicFrameLocks/>
          </p:cNvGraphicFramePr>
          <p:nvPr/>
        </p:nvGraphicFramePr>
        <p:xfrm>
          <a:off x="6442075" y="1054100"/>
          <a:ext cx="2681288" cy="914400"/>
        </p:xfrm>
        <a:graphic>
          <a:graphicData uri="http://schemas.openxmlformats.org/drawingml/2006/table">
            <a:tbl>
              <a:tblPr/>
              <a:tblGrid>
                <a:gridCol w="692150">
                  <a:extLst>
                    <a:ext uri="{9D8B030D-6E8A-4147-A177-3AD203B41FA5}">
                      <a16:colId xmlns:a16="http://schemas.microsoft.com/office/drawing/2014/main" val="20000"/>
                    </a:ext>
                  </a:extLst>
                </a:gridCol>
                <a:gridCol w="715963">
                  <a:extLst>
                    <a:ext uri="{9D8B030D-6E8A-4147-A177-3AD203B41FA5}">
                      <a16:colId xmlns:a16="http://schemas.microsoft.com/office/drawing/2014/main" val="20001"/>
                    </a:ext>
                  </a:extLst>
                </a:gridCol>
                <a:gridCol w="717550">
                  <a:extLst>
                    <a:ext uri="{9D8B030D-6E8A-4147-A177-3AD203B41FA5}">
                      <a16:colId xmlns:a16="http://schemas.microsoft.com/office/drawing/2014/main" val="20002"/>
                    </a:ext>
                  </a:extLst>
                </a:gridCol>
                <a:gridCol w="555625">
                  <a:extLst>
                    <a:ext uri="{9D8B030D-6E8A-4147-A177-3AD203B41FA5}">
                      <a16:colId xmlns:a16="http://schemas.microsoft.com/office/drawing/2014/main" val="20003"/>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Verdana" pitchFamily="34" charset="0"/>
                          <a:cs typeface="Arial" charset="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dirty="0">
                          <a:ln>
                            <a:noFill/>
                          </a:ln>
                          <a:solidFill>
                            <a:schemeClr val="tx1"/>
                          </a:solidFill>
                          <a:effectLst/>
                          <a:latin typeface="Verdana" pitchFamily="34"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4357" name="对象 4"/>
          <p:cNvGraphicFramePr>
            <a:graphicFrameLocks noChangeAspect="1"/>
          </p:cNvGraphicFramePr>
          <p:nvPr/>
        </p:nvGraphicFramePr>
        <p:xfrm>
          <a:off x="450850" y="1612900"/>
          <a:ext cx="5638800" cy="3648075"/>
        </p:xfrm>
        <a:graphic>
          <a:graphicData uri="http://schemas.openxmlformats.org/presentationml/2006/ole">
            <mc:AlternateContent xmlns:mc="http://schemas.openxmlformats.org/markup-compatibility/2006">
              <mc:Choice xmlns:v="urn:schemas-microsoft-com:vml" Requires="v">
                <p:oleObj spid="_x0000_s8200" name="Equation" r:id="rId3" imgW="3136900" imgH="2032000" progId="Equation.3">
                  <p:embed/>
                </p:oleObj>
              </mc:Choice>
              <mc:Fallback>
                <p:oleObj name="Equation" r:id="rId3" imgW="3136900" imgH="20320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 y="1612900"/>
                        <a:ext cx="5638800" cy="364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endParaRPr lang="zh-CN" altLang="en-US"/>
          </a:p>
        </p:txBody>
      </p:sp>
      <p:sp>
        <p:nvSpPr>
          <p:cNvPr id="15363" name="内容占位符 2"/>
          <p:cNvSpPr>
            <a:spLocks noGrp="1"/>
          </p:cNvSpPr>
          <p:nvPr>
            <p:ph idx="1"/>
          </p:nvPr>
        </p:nvSpPr>
        <p:spPr/>
        <p:txBody>
          <a:bodyPr/>
          <a:lstStyle/>
          <a:p>
            <a:r>
              <a:rPr lang="zh-CN" altLang="en-US" dirty="0"/>
              <a:t>精度分析</a:t>
            </a:r>
            <a:endParaRPr lang="en-US" altLang="zh-CN" dirty="0"/>
          </a:p>
          <a:p>
            <a:pPr lvl="1"/>
            <a:r>
              <a:rPr lang="en-US" altLang="zh-CN" b="1" dirty="0">
                <a:ea typeface="宋体" charset="-122"/>
              </a:rPr>
              <a:t>theorem</a:t>
            </a:r>
          </a:p>
          <a:p>
            <a:pPr lvl="1"/>
            <a:r>
              <a:rPr lang="en-US" altLang="zh-CN" dirty="0">
                <a:ea typeface="宋体" charset="-122"/>
              </a:rPr>
              <a:t>Assume that  </a:t>
            </a:r>
            <a:r>
              <a:rPr lang="en-US" altLang="zh-CN" i="1" dirty="0">
                <a:latin typeface="Times New Roman" pitchFamily="18" charset="0"/>
                <a:ea typeface="宋体" charset="-122"/>
                <a:cs typeface="Times New Roman" pitchFamily="18" charset="0"/>
              </a:rPr>
              <a:t>f </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x</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C</a:t>
            </a:r>
            <a:r>
              <a:rPr lang="en-US" altLang="zh-CN" dirty="0">
                <a:latin typeface="Times New Roman" pitchFamily="18" charset="0"/>
                <a:ea typeface="宋体" charset="-122"/>
                <a:cs typeface="Times New Roman" pitchFamily="18" charset="0"/>
              </a:rPr>
              <a:t>[</a:t>
            </a:r>
            <a:r>
              <a:rPr lang="en-US" altLang="zh-CN" i="1" dirty="0" err="1">
                <a:latin typeface="Times New Roman" pitchFamily="18" charset="0"/>
                <a:ea typeface="宋体" charset="-122"/>
                <a:cs typeface="Times New Roman" pitchFamily="18" charset="0"/>
              </a:rPr>
              <a:t>a,b</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 </a:t>
            </a:r>
            <a:r>
              <a:rPr lang="en-US" altLang="zh-CN" dirty="0">
                <a:ea typeface="宋体" charset="-122"/>
              </a:rPr>
              <a:t>, </a:t>
            </a:r>
            <a:r>
              <a:rPr lang="en-US" altLang="zh-CN" i="1" dirty="0" err="1">
                <a:latin typeface="Times New Roman" pitchFamily="18" charset="0"/>
                <a:ea typeface="宋体" charset="-122"/>
                <a:cs typeface="Times New Roman" pitchFamily="18" charset="0"/>
              </a:rPr>
              <a:t>P</a:t>
            </a:r>
            <a:r>
              <a:rPr lang="en-US" altLang="zh-CN" i="1" baseline="-25000" dirty="0" err="1">
                <a:latin typeface="Times New Roman" pitchFamily="18" charset="0"/>
                <a:ea typeface="宋体" charset="-122"/>
                <a:cs typeface="Times New Roman" pitchFamily="18" charset="0"/>
              </a:rPr>
              <a:t>n</a:t>
            </a:r>
            <a:r>
              <a:rPr lang="en-US" altLang="zh-CN" dirty="0">
                <a:ea typeface="宋体" charset="-122"/>
              </a:rPr>
              <a:t>(x) is the n-</a:t>
            </a:r>
            <a:r>
              <a:rPr lang="en-US" altLang="zh-CN" dirty="0" err="1">
                <a:ea typeface="宋体" charset="-122"/>
              </a:rPr>
              <a:t>th</a:t>
            </a:r>
            <a:r>
              <a:rPr lang="en-US" altLang="zh-CN" dirty="0">
                <a:ea typeface="宋体" charset="-122"/>
              </a:rPr>
              <a:t> order interpolation polynomial at n+1 points </a:t>
            </a:r>
            <a:r>
              <a:rPr lang="en-US" altLang="zh-CN" sz="2800" i="1" dirty="0" err="1">
                <a:latin typeface="Times New Roman" pitchFamily="18" charset="0"/>
                <a:ea typeface="宋体" charset="-122"/>
                <a:cs typeface="Times New Roman" pitchFamily="18" charset="0"/>
              </a:rPr>
              <a:t>x</a:t>
            </a:r>
            <a:r>
              <a:rPr lang="en-US" altLang="zh-CN" sz="2800" i="1" baseline="-25000" dirty="0" err="1">
                <a:latin typeface="Times New Roman" pitchFamily="18" charset="0"/>
                <a:ea typeface="宋体" charset="-122"/>
                <a:cs typeface="Times New Roman" pitchFamily="18" charset="0"/>
              </a:rPr>
              <a:t>k</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k=0,1,…,n</a:t>
            </a:r>
            <a:r>
              <a:rPr lang="en-US" altLang="zh-CN" dirty="0">
                <a:latin typeface="Times New Roman" pitchFamily="18" charset="0"/>
                <a:ea typeface="宋体" charset="-122"/>
                <a:cs typeface="Times New Roman" pitchFamily="18" charset="0"/>
              </a:rPr>
              <a:t>)</a:t>
            </a:r>
            <a:r>
              <a:rPr lang="en-US" altLang="zh-CN" dirty="0">
                <a:ea typeface="宋体" charset="-122"/>
              </a:rPr>
              <a:t>, we have the following truncation terms for all  </a:t>
            </a:r>
            <a:r>
              <a:rPr lang="en-US" altLang="zh-CN" sz="2800" i="1" dirty="0" err="1">
                <a:latin typeface="Times New Roman" pitchFamily="18" charset="0"/>
                <a:ea typeface="宋体" charset="-122"/>
                <a:cs typeface="Times New Roman" pitchFamily="18" charset="0"/>
              </a:rPr>
              <a:t>x</a:t>
            </a:r>
            <a:r>
              <a:rPr lang="en-US" altLang="zh-CN" dirty="0" err="1">
                <a:latin typeface="Times New Roman" pitchFamily="18" charset="0"/>
                <a:ea typeface="宋体" charset="-122"/>
                <a:cs typeface="Times New Roman" pitchFamily="18" charset="0"/>
              </a:rPr>
              <a:t>∈</a:t>
            </a:r>
            <a:r>
              <a:rPr lang="en-US" altLang="zh-CN" i="1" dirty="0" err="1">
                <a:latin typeface="Times New Roman" pitchFamily="18" charset="0"/>
                <a:ea typeface="宋体" charset="-122"/>
                <a:cs typeface="Times New Roman" pitchFamily="18" charset="0"/>
              </a:rPr>
              <a:t>C</a:t>
            </a:r>
            <a:r>
              <a:rPr lang="en-US" altLang="zh-CN" dirty="0">
                <a:latin typeface="Times New Roman" pitchFamily="18" charset="0"/>
                <a:ea typeface="宋体" charset="-122"/>
                <a:cs typeface="Times New Roman" pitchFamily="18" charset="0"/>
              </a:rPr>
              <a:t>[</a:t>
            </a:r>
            <a:r>
              <a:rPr lang="en-US" altLang="zh-CN" i="1" dirty="0" err="1">
                <a:latin typeface="Times New Roman" pitchFamily="18" charset="0"/>
                <a:ea typeface="宋体" charset="-122"/>
                <a:cs typeface="Times New Roman" pitchFamily="18" charset="0"/>
              </a:rPr>
              <a:t>a,b</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 </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r>
              <a:rPr lang="en-US" altLang="zh-CN" dirty="0">
                <a:ea typeface="宋体" charset="-122"/>
              </a:rPr>
              <a:t>If the points are uniform,</a:t>
            </a:r>
          </a:p>
          <a:p>
            <a:pPr lvl="1"/>
            <a:endParaRPr lang="en-US" altLang="zh-CN" dirty="0">
              <a:ea typeface="宋体" charset="-122"/>
            </a:endParaRPr>
          </a:p>
          <a:p>
            <a:pPr lvl="1"/>
            <a:endParaRPr lang="zh-CN" altLang="en-US" dirty="0">
              <a:ea typeface="宋体" charset="-122"/>
            </a:endParaRPr>
          </a:p>
        </p:txBody>
      </p:sp>
      <p:graphicFrame>
        <p:nvGraphicFramePr>
          <p:cNvPr id="15364" name="对象 1"/>
          <p:cNvGraphicFramePr>
            <a:graphicFrameLocks noChangeAspect="1"/>
          </p:cNvGraphicFramePr>
          <p:nvPr/>
        </p:nvGraphicFramePr>
        <p:xfrm>
          <a:off x="2127250" y="3149600"/>
          <a:ext cx="5572125" cy="908050"/>
        </p:xfrm>
        <a:graphic>
          <a:graphicData uri="http://schemas.openxmlformats.org/presentationml/2006/ole">
            <mc:AlternateContent xmlns:mc="http://schemas.openxmlformats.org/markup-compatibility/2006">
              <mc:Choice xmlns:v="urn:schemas-microsoft-com:vml" Requires="v">
                <p:oleObj spid="_x0000_s9242" name="Equation" r:id="rId3" imgW="2806700" imgH="457200" progId="Equation.DSMT4">
                  <p:embed/>
                </p:oleObj>
              </mc:Choice>
              <mc:Fallback>
                <p:oleObj name="Equation" r:id="rId3" imgW="2806700" imgH="4572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0" y="3149600"/>
                        <a:ext cx="55721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对象 5"/>
          <p:cNvGraphicFramePr>
            <a:graphicFrameLocks noChangeAspect="1"/>
          </p:cNvGraphicFramePr>
          <p:nvPr/>
        </p:nvGraphicFramePr>
        <p:xfrm>
          <a:off x="3175000" y="774700"/>
          <a:ext cx="2417763" cy="488950"/>
        </p:xfrm>
        <a:graphic>
          <a:graphicData uri="http://schemas.openxmlformats.org/presentationml/2006/ole">
            <mc:AlternateContent xmlns:mc="http://schemas.openxmlformats.org/markup-compatibility/2006">
              <mc:Choice xmlns:v="urn:schemas-microsoft-com:vml" Requires="v">
                <p:oleObj spid="_x0000_s9243" name="Equation" r:id="rId5" imgW="1130300" imgH="228600" progId="Equation.DSMT4">
                  <p:embed/>
                </p:oleObj>
              </mc:Choice>
              <mc:Fallback>
                <p:oleObj name="Equation" r:id="rId5" imgW="1130300" imgH="228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5000" y="774700"/>
                        <a:ext cx="24177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对象 6"/>
          <p:cNvGraphicFramePr>
            <a:graphicFrameLocks noChangeAspect="1"/>
          </p:cNvGraphicFramePr>
          <p:nvPr/>
        </p:nvGraphicFramePr>
        <p:xfrm>
          <a:off x="4645025" y="4406900"/>
          <a:ext cx="1184275" cy="349250"/>
        </p:xfrm>
        <a:graphic>
          <a:graphicData uri="http://schemas.openxmlformats.org/presentationml/2006/ole">
            <mc:AlternateContent xmlns:mc="http://schemas.openxmlformats.org/markup-compatibility/2006">
              <mc:Choice xmlns:v="urn:schemas-microsoft-com:vml" Requires="v">
                <p:oleObj spid="_x0000_s9244" name="Equation" r:id="rId7" imgW="774364" imgH="228501" progId="Equation.DSMT4">
                  <p:embed/>
                </p:oleObj>
              </mc:Choice>
              <mc:Fallback>
                <p:oleObj name="Equation" r:id="rId7" imgW="774364" imgH="228501"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5025" y="4406900"/>
                        <a:ext cx="11842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对象 7"/>
          <p:cNvGraphicFramePr>
            <a:graphicFrameLocks noChangeAspect="1"/>
          </p:cNvGraphicFramePr>
          <p:nvPr/>
        </p:nvGraphicFramePr>
        <p:xfrm>
          <a:off x="2336800" y="4756150"/>
          <a:ext cx="2794000" cy="1998663"/>
        </p:xfrm>
        <a:graphic>
          <a:graphicData uri="http://schemas.openxmlformats.org/presentationml/2006/ole">
            <mc:AlternateContent xmlns:mc="http://schemas.openxmlformats.org/markup-compatibility/2006">
              <mc:Choice xmlns:v="urn:schemas-microsoft-com:vml" Requires="v">
                <p:oleObj spid="_x0000_s9245" name="Equation" r:id="rId9" imgW="1739900" imgH="1244600" progId="Equation.DSMT4">
                  <p:embed/>
                </p:oleObj>
              </mc:Choice>
              <mc:Fallback>
                <p:oleObj name="Equation" r:id="rId9" imgW="1739900" imgH="1244600" progId="Equation.DSMT4">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6800" y="4756150"/>
                        <a:ext cx="2794000"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dirty="0"/>
              <a:t>编程</a:t>
            </a:r>
            <a:r>
              <a:rPr lang="en-US" altLang="zh-CN" dirty="0"/>
              <a:t>Implementation</a:t>
            </a:r>
            <a:endParaRPr lang="zh-CN" altLang="en-US" dirty="0"/>
          </a:p>
        </p:txBody>
      </p:sp>
      <p:sp>
        <p:nvSpPr>
          <p:cNvPr id="16387" name="内容占位符 2"/>
          <p:cNvSpPr>
            <a:spLocks noGrp="1"/>
          </p:cNvSpPr>
          <p:nvPr>
            <p:ph idx="1"/>
          </p:nvPr>
        </p:nvSpPr>
        <p:spPr/>
        <p:txBody>
          <a:bodyPr/>
          <a:lstStyle/>
          <a:p>
            <a:r>
              <a:rPr lang="en-US" altLang="zh-CN" dirty="0"/>
              <a:t>Prototype </a:t>
            </a:r>
          </a:p>
          <a:p>
            <a:endParaRPr lang="en-US" altLang="zh-CN" dirty="0"/>
          </a:p>
          <a:p>
            <a:endParaRPr lang="en-US" altLang="zh-CN" dirty="0"/>
          </a:p>
          <a:p>
            <a:endParaRPr lang="en-US" altLang="zh-CN" dirty="0"/>
          </a:p>
          <a:p>
            <a:endParaRPr lang="en-US" altLang="zh-CN" dirty="0"/>
          </a:p>
          <a:p>
            <a:r>
              <a:rPr lang="en-US" altLang="zh-CN" dirty="0"/>
              <a:t>Natural language description</a:t>
            </a:r>
            <a:endParaRPr lang="zh-CN" altLang="en-US" dirty="0"/>
          </a:p>
        </p:txBody>
      </p:sp>
      <p:sp>
        <p:nvSpPr>
          <p:cNvPr id="4" name="TextBox 3"/>
          <p:cNvSpPr txBox="1"/>
          <p:nvPr/>
        </p:nvSpPr>
        <p:spPr>
          <a:xfrm>
            <a:off x="800100" y="1473200"/>
            <a:ext cx="7264400" cy="157003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400" dirty="0">
                <a:solidFill>
                  <a:srgbClr val="0070C0"/>
                </a:solidFill>
              </a:rPr>
              <a:t>double</a:t>
            </a:r>
            <a:r>
              <a:rPr lang="en-US" altLang="zh-CN" sz="2400" dirty="0"/>
              <a:t> </a:t>
            </a:r>
            <a:r>
              <a:rPr lang="en-US" altLang="zh-CN" sz="2400" dirty="0" err="1"/>
              <a:t>lagrange</a:t>
            </a:r>
            <a:r>
              <a:rPr lang="en-US" altLang="zh-CN" sz="2400" dirty="0"/>
              <a:t>(</a:t>
            </a:r>
            <a:r>
              <a:rPr lang="en-US" altLang="zh-CN" sz="2400" dirty="0">
                <a:solidFill>
                  <a:srgbClr val="0070C0"/>
                </a:solidFill>
              </a:rPr>
              <a:t>double</a:t>
            </a:r>
            <a:r>
              <a:rPr lang="en-US" altLang="zh-CN" sz="2400" dirty="0"/>
              <a:t> xx, </a:t>
            </a:r>
            <a:r>
              <a:rPr lang="en-US" altLang="zh-CN" sz="2400" dirty="0">
                <a:solidFill>
                  <a:srgbClr val="0070C0"/>
                </a:solidFill>
              </a:rPr>
              <a:t>double</a:t>
            </a:r>
            <a:r>
              <a:rPr lang="en-US" altLang="zh-CN" sz="2400" dirty="0"/>
              <a:t> x[], </a:t>
            </a:r>
            <a:r>
              <a:rPr lang="en-US" altLang="zh-CN" sz="2400" dirty="0">
                <a:solidFill>
                  <a:srgbClr val="0070C0"/>
                </a:solidFill>
              </a:rPr>
              <a:t>double</a:t>
            </a:r>
            <a:r>
              <a:rPr lang="en-US" altLang="zh-CN" sz="2400" dirty="0"/>
              <a:t> y[], </a:t>
            </a:r>
            <a:r>
              <a:rPr lang="en-US" altLang="zh-CN" sz="2400" dirty="0" err="1">
                <a:solidFill>
                  <a:srgbClr val="0070C0"/>
                </a:solidFill>
              </a:rPr>
              <a:t>int</a:t>
            </a:r>
            <a:r>
              <a:rPr lang="en-US" altLang="zh-CN" sz="2400" dirty="0">
                <a:solidFill>
                  <a:srgbClr val="0070C0"/>
                </a:solidFill>
              </a:rPr>
              <a:t> </a:t>
            </a:r>
            <a:r>
              <a:rPr lang="en-US" altLang="zh-CN" sz="2400" dirty="0"/>
              <a:t>n);</a:t>
            </a:r>
          </a:p>
          <a:p>
            <a:pPr>
              <a:defRPr/>
            </a:pPr>
            <a:r>
              <a:rPr lang="en-US" altLang="zh-CN" sz="2400" dirty="0">
                <a:solidFill>
                  <a:srgbClr val="00B050"/>
                </a:solidFill>
              </a:rPr>
              <a:t>// xx: the value of x required to evaluate</a:t>
            </a:r>
          </a:p>
          <a:p>
            <a:pPr>
              <a:defRPr/>
            </a:pPr>
            <a:r>
              <a:rPr lang="en-US" altLang="zh-CN" sz="2400" dirty="0">
                <a:solidFill>
                  <a:srgbClr val="00B050"/>
                </a:solidFill>
              </a:rPr>
              <a:t>// x[n],y[n], n points for interpolation</a:t>
            </a:r>
          </a:p>
          <a:p>
            <a:pPr>
              <a:defRPr/>
            </a:pPr>
            <a:r>
              <a:rPr lang="en-US" altLang="zh-CN" sz="2400" dirty="0">
                <a:solidFill>
                  <a:srgbClr val="00B050"/>
                </a:solidFill>
              </a:rPr>
              <a:t>// return value: p(xx)</a:t>
            </a:r>
            <a:endParaRPr lang="zh-CN" altLang="en-US" sz="2400" dirty="0">
              <a:solidFill>
                <a:srgbClr val="00B050"/>
              </a:solidFill>
            </a:endParaRPr>
          </a:p>
        </p:txBody>
      </p:sp>
      <p:sp>
        <p:nvSpPr>
          <p:cNvPr id="16389" name="TextBox 2"/>
          <p:cNvSpPr txBox="1">
            <a:spLocks noChangeArrowheads="1"/>
          </p:cNvSpPr>
          <p:nvPr/>
        </p:nvSpPr>
        <p:spPr bwMode="auto">
          <a:xfrm>
            <a:off x="1079500" y="4127500"/>
            <a:ext cx="6496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1800" b="0" dirty="0">
                <a:latin typeface="Arial" charset="0"/>
                <a:ea typeface="宋体" charset="-122"/>
              </a:rPr>
              <a:t>Giving the value of n points and the target value</a:t>
            </a:r>
          </a:p>
          <a:p>
            <a:pPr eaLnBrk="1" hangingPunct="1">
              <a:spcBef>
                <a:spcPct val="0"/>
              </a:spcBef>
              <a:buFont typeface="Arial" charset="0"/>
              <a:buNone/>
            </a:pPr>
            <a:r>
              <a:rPr lang="en-US" altLang="zh-CN" sz="1800" b="0" dirty="0">
                <a:latin typeface="Arial" charset="0"/>
                <a:ea typeface="宋体" charset="-122"/>
              </a:rPr>
              <a:t>Loop </a:t>
            </a:r>
            <a:r>
              <a:rPr lang="en-US" altLang="zh-CN" sz="1800" b="0" dirty="0" err="1">
                <a:latin typeface="Arial" charset="0"/>
                <a:ea typeface="宋体" charset="-122"/>
              </a:rPr>
              <a:t>i</a:t>
            </a:r>
            <a:r>
              <a:rPr lang="en-US" altLang="zh-CN" sz="1800" b="0" dirty="0">
                <a:latin typeface="Arial" charset="0"/>
                <a:ea typeface="宋体" charset="-122"/>
              </a:rPr>
              <a:t>=1,N</a:t>
            </a:r>
          </a:p>
          <a:p>
            <a:pPr eaLnBrk="1" hangingPunct="1">
              <a:spcBef>
                <a:spcPct val="0"/>
              </a:spcBef>
              <a:buFont typeface="Arial" charset="0"/>
              <a:buNone/>
            </a:pPr>
            <a:r>
              <a:rPr lang="en-US" altLang="zh-CN" sz="1800" b="0" dirty="0">
                <a:latin typeface="Arial" charset="0"/>
                <a:ea typeface="宋体" charset="-122"/>
              </a:rPr>
              <a:t>	loop k=1,N and </a:t>
            </a:r>
            <a:r>
              <a:rPr lang="en-US" altLang="zh-CN" sz="1800" b="0" dirty="0" err="1">
                <a:latin typeface="Arial" charset="0"/>
                <a:ea typeface="宋体" charset="-122"/>
              </a:rPr>
              <a:t>k</a:t>
            </a:r>
            <a:r>
              <a:rPr lang="en-US" altLang="zh-CN" sz="1800" b="0" dirty="0" err="1">
                <a:latin typeface="宋体" charset="-122"/>
                <a:ea typeface="宋体" charset="-122"/>
              </a:rPr>
              <a:t>≠</a:t>
            </a:r>
            <a:r>
              <a:rPr lang="en-US" altLang="zh-CN" sz="1800" b="0" dirty="0" err="1">
                <a:latin typeface="Arial" charset="0"/>
                <a:ea typeface="宋体" charset="-122"/>
              </a:rPr>
              <a:t>i</a:t>
            </a:r>
            <a:endParaRPr lang="en-US" altLang="zh-CN" sz="1800" b="0" dirty="0">
              <a:latin typeface="Arial" charset="0"/>
              <a:ea typeface="宋体" charset="-122"/>
            </a:endParaRPr>
          </a:p>
          <a:p>
            <a:pPr eaLnBrk="1" hangingPunct="1">
              <a:spcBef>
                <a:spcPct val="0"/>
              </a:spcBef>
              <a:buNone/>
            </a:pPr>
            <a:r>
              <a:rPr lang="en-US" altLang="zh-CN" sz="1800" b="0" dirty="0">
                <a:latin typeface="Arial" charset="0"/>
                <a:ea typeface="宋体" charset="-122"/>
              </a:rPr>
              <a:t>		Lx *= (xx-</a:t>
            </a:r>
            <a:r>
              <a:rPr lang="en-US" altLang="zh-CN" sz="1800" b="0" dirty="0" err="1">
                <a:latin typeface="Arial" charset="0"/>
                <a:ea typeface="宋体" charset="-122"/>
              </a:rPr>
              <a:t>xk</a:t>
            </a:r>
            <a:r>
              <a:rPr lang="en-US" altLang="zh-CN" sz="1800" b="0" dirty="0">
                <a:latin typeface="Arial" charset="0"/>
                <a:ea typeface="宋体" charset="-122"/>
              </a:rPr>
              <a:t>)/(xi-</a:t>
            </a:r>
            <a:r>
              <a:rPr lang="en-US" altLang="zh-CN" sz="1800" b="0" dirty="0" err="1">
                <a:latin typeface="Arial" charset="0"/>
                <a:ea typeface="宋体" charset="-122"/>
              </a:rPr>
              <a:t>xk</a:t>
            </a:r>
            <a:r>
              <a:rPr lang="en-US" altLang="zh-CN" sz="1800" b="0" dirty="0">
                <a:latin typeface="Arial" charset="0"/>
                <a:ea typeface="宋体" charset="-122"/>
              </a:rPr>
              <a:t>)</a:t>
            </a:r>
          </a:p>
          <a:p>
            <a:pPr eaLnBrk="1" hangingPunct="1">
              <a:spcBef>
                <a:spcPct val="0"/>
              </a:spcBef>
              <a:buFont typeface="Arial" charset="0"/>
              <a:buNone/>
            </a:pPr>
            <a:r>
              <a:rPr lang="en-US" altLang="zh-CN" sz="1800" b="0" dirty="0">
                <a:latin typeface="Arial" charset="0"/>
                <a:ea typeface="宋体" charset="-122"/>
              </a:rPr>
              <a:t>	</a:t>
            </a:r>
            <a:r>
              <a:rPr lang="en-US" altLang="zh-CN" sz="1800" b="0" dirty="0" err="1">
                <a:latin typeface="Arial" charset="0"/>
                <a:ea typeface="宋体" charset="-122"/>
              </a:rPr>
              <a:t>endLoop</a:t>
            </a:r>
            <a:endParaRPr lang="en-US" altLang="zh-CN" sz="1800" b="0" dirty="0">
              <a:latin typeface="Arial" charset="0"/>
              <a:ea typeface="宋体" charset="-122"/>
            </a:endParaRPr>
          </a:p>
          <a:p>
            <a:pPr eaLnBrk="1" hangingPunct="1">
              <a:spcBef>
                <a:spcPct val="0"/>
              </a:spcBef>
              <a:buFont typeface="Arial" charset="0"/>
              <a:buNone/>
            </a:pPr>
            <a:r>
              <a:rPr lang="en-US" altLang="zh-CN" sz="1800" b="0" dirty="0">
                <a:latin typeface="Arial" charset="0"/>
                <a:ea typeface="宋体" charset="-122"/>
              </a:rPr>
              <a:t>	</a:t>
            </a:r>
            <a:r>
              <a:rPr lang="en-US" altLang="zh-CN" sz="1800" b="0" dirty="0" err="1">
                <a:latin typeface="Arial" charset="0"/>
                <a:ea typeface="宋体" charset="-122"/>
              </a:rPr>
              <a:t>yy</a:t>
            </a:r>
            <a:r>
              <a:rPr lang="en-US" altLang="zh-CN" sz="1800" b="0" dirty="0">
                <a:latin typeface="Arial" charset="0"/>
                <a:ea typeface="宋体" charset="-122"/>
              </a:rPr>
              <a:t>= </a:t>
            </a:r>
            <a:r>
              <a:rPr lang="en-US" altLang="zh-CN" sz="1800" b="0" dirty="0" err="1">
                <a:latin typeface="Arial" charset="0"/>
                <a:ea typeface="宋体" charset="-122"/>
              </a:rPr>
              <a:t>yy</a:t>
            </a:r>
            <a:r>
              <a:rPr lang="en-US" altLang="zh-CN" sz="1800" b="0" dirty="0">
                <a:latin typeface="Arial" charset="0"/>
                <a:ea typeface="宋体" charset="-122"/>
              </a:rPr>
              <a:t>+ </a:t>
            </a:r>
            <a:r>
              <a:rPr lang="en-US" altLang="zh-CN" sz="1800" b="0" dirty="0" err="1">
                <a:latin typeface="Arial" charset="0"/>
                <a:ea typeface="宋体" charset="-122"/>
              </a:rPr>
              <a:t>yi</a:t>
            </a:r>
            <a:r>
              <a:rPr lang="en-US" altLang="zh-CN" sz="1800" b="0" dirty="0">
                <a:latin typeface="Arial" charset="0"/>
                <a:ea typeface="宋体" charset="-122"/>
              </a:rPr>
              <a:t>*Lx</a:t>
            </a:r>
          </a:p>
          <a:p>
            <a:pPr eaLnBrk="1" hangingPunct="1">
              <a:spcBef>
                <a:spcPct val="0"/>
              </a:spcBef>
              <a:buFont typeface="Arial" charset="0"/>
              <a:buNone/>
            </a:pPr>
            <a:r>
              <a:rPr lang="en-US" altLang="zh-CN" sz="1800" b="0" dirty="0" err="1">
                <a:latin typeface="Arial" charset="0"/>
                <a:ea typeface="宋体" charset="-122"/>
              </a:rPr>
              <a:t>EndLoop</a:t>
            </a:r>
            <a:endParaRPr lang="zh-CN" altLang="en-US" sz="1800" b="0" dirty="0">
              <a:latin typeface="Arial" charset="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endParaRPr lang="zh-CN" altLang="en-US"/>
          </a:p>
        </p:txBody>
      </p:sp>
      <p:sp>
        <p:nvSpPr>
          <p:cNvPr id="17411" name="内容占位符 2"/>
          <p:cNvSpPr>
            <a:spLocks noGrp="1"/>
          </p:cNvSpPr>
          <p:nvPr>
            <p:ph idx="1"/>
          </p:nvPr>
        </p:nvSpPr>
        <p:spPr/>
        <p:txBody>
          <a:bodyPr/>
          <a:lstStyle/>
          <a:p>
            <a:r>
              <a:rPr lang="en-US" altLang="zh-CN"/>
              <a:t>code</a:t>
            </a:r>
            <a:endParaRPr lang="zh-CN" altLang="en-US"/>
          </a:p>
        </p:txBody>
      </p:sp>
      <p:sp>
        <p:nvSpPr>
          <p:cNvPr id="4" name="TextBox 3"/>
          <p:cNvSpPr txBox="1"/>
          <p:nvPr/>
        </p:nvSpPr>
        <p:spPr>
          <a:xfrm>
            <a:off x="1219200" y="1333500"/>
            <a:ext cx="6705600" cy="15081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000" b="1" dirty="0" err="1"/>
              <a:t>Interpolation.h</a:t>
            </a:r>
            <a:r>
              <a:rPr lang="en-US" altLang="zh-CN" sz="2000" b="1" dirty="0"/>
              <a:t>:</a:t>
            </a:r>
          </a:p>
          <a:p>
            <a:pPr>
              <a:defRPr/>
            </a:pPr>
            <a:r>
              <a:rPr lang="en-US" altLang="zh-CN" dirty="0"/>
              <a:t>#</a:t>
            </a:r>
            <a:r>
              <a:rPr lang="en-US" altLang="zh-CN" dirty="0" err="1"/>
              <a:t>ifndef</a:t>
            </a:r>
            <a:r>
              <a:rPr lang="en-US" altLang="zh-CN" dirty="0"/>
              <a:t>  INTERPOLATION_H</a:t>
            </a:r>
          </a:p>
          <a:p>
            <a:pPr>
              <a:defRPr/>
            </a:pPr>
            <a:r>
              <a:rPr lang="en-US" altLang="zh-CN" dirty="0"/>
              <a:t>#define INTERPOLATION_H</a:t>
            </a:r>
          </a:p>
          <a:p>
            <a:pPr>
              <a:defRPr/>
            </a:pPr>
            <a:r>
              <a:rPr lang="en-US" altLang="zh-CN" dirty="0">
                <a:solidFill>
                  <a:srgbClr val="0070C0"/>
                </a:solidFill>
              </a:rPr>
              <a:t>double</a:t>
            </a:r>
            <a:r>
              <a:rPr lang="en-US" altLang="zh-CN" dirty="0"/>
              <a:t> </a:t>
            </a:r>
            <a:r>
              <a:rPr lang="en-US" altLang="zh-CN" dirty="0" err="1"/>
              <a:t>lagrange</a:t>
            </a:r>
            <a:r>
              <a:rPr lang="en-US" altLang="zh-CN" dirty="0"/>
              <a:t>(</a:t>
            </a:r>
            <a:r>
              <a:rPr lang="en-US" altLang="zh-CN" dirty="0">
                <a:solidFill>
                  <a:srgbClr val="0070C0"/>
                </a:solidFill>
              </a:rPr>
              <a:t>double</a:t>
            </a:r>
            <a:r>
              <a:rPr lang="en-US" altLang="zh-CN" dirty="0"/>
              <a:t> xi, </a:t>
            </a:r>
            <a:r>
              <a:rPr lang="en-US" altLang="zh-CN" dirty="0">
                <a:solidFill>
                  <a:srgbClr val="0070C0"/>
                </a:solidFill>
              </a:rPr>
              <a:t>double</a:t>
            </a:r>
            <a:r>
              <a:rPr lang="en-US" altLang="zh-CN" dirty="0"/>
              <a:t> x[], </a:t>
            </a:r>
            <a:r>
              <a:rPr lang="en-US" altLang="zh-CN" dirty="0">
                <a:solidFill>
                  <a:srgbClr val="0070C0"/>
                </a:solidFill>
              </a:rPr>
              <a:t>double</a:t>
            </a:r>
            <a:r>
              <a:rPr lang="en-US" altLang="zh-CN" dirty="0"/>
              <a:t> y[], </a:t>
            </a:r>
            <a:r>
              <a:rPr lang="en-US" altLang="zh-CN" dirty="0" err="1">
                <a:solidFill>
                  <a:srgbClr val="0070C0"/>
                </a:solidFill>
              </a:rPr>
              <a:t>int</a:t>
            </a:r>
            <a:r>
              <a:rPr lang="en-US" altLang="zh-CN" dirty="0">
                <a:solidFill>
                  <a:srgbClr val="0070C0"/>
                </a:solidFill>
              </a:rPr>
              <a:t> </a:t>
            </a:r>
            <a:r>
              <a:rPr lang="en-US" altLang="zh-CN" dirty="0"/>
              <a:t>n);</a:t>
            </a:r>
          </a:p>
          <a:p>
            <a:pPr>
              <a:defRPr/>
            </a:pPr>
            <a:r>
              <a:rPr lang="en-US" altLang="zh-CN" dirty="0"/>
              <a:t>#</a:t>
            </a:r>
            <a:r>
              <a:rPr lang="en-US" altLang="zh-CN" dirty="0" err="1"/>
              <a:t>endif</a:t>
            </a:r>
            <a:endParaRPr lang="zh-CN" altLang="en-US" dirty="0"/>
          </a:p>
        </p:txBody>
      </p:sp>
      <p:sp>
        <p:nvSpPr>
          <p:cNvPr id="5" name="TextBox 4"/>
          <p:cNvSpPr txBox="1"/>
          <p:nvPr/>
        </p:nvSpPr>
        <p:spPr>
          <a:xfrm>
            <a:off x="1219200" y="2800350"/>
            <a:ext cx="6705600" cy="16319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000" b="1" dirty="0" err="1"/>
              <a:t>Interpolation.c</a:t>
            </a:r>
            <a:r>
              <a:rPr lang="en-US" altLang="zh-CN" sz="2000" b="1" dirty="0"/>
              <a:t>:</a:t>
            </a:r>
          </a:p>
          <a:p>
            <a:pPr>
              <a:defRPr/>
            </a:pPr>
            <a:r>
              <a:rPr lang="en-US" altLang="zh-CN" sz="2000" dirty="0">
                <a:solidFill>
                  <a:srgbClr val="FF0000"/>
                </a:solidFill>
              </a:rPr>
              <a:t>#include </a:t>
            </a:r>
            <a:r>
              <a:rPr lang="en-US" altLang="zh-CN" sz="2000" dirty="0"/>
              <a:t>“</a:t>
            </a:r>
            <a:r>
              <a:rPr lang="en-US" altLang="zh-CN" sz="2000" dirty="0" err="1"/>
              <a:t>Interpolation.h</a:t>
            </a:r>
            <a:r>
              <a:rPr lang="en-US" altLang="zh-CN" sz="2000" dirty="0"/>
              <a:t>”</a:t>
            </a:r>
          </a:p>
          <a:p>
            <a:pPr>
              <a:defRPr/>
            </a:pPr>
            <a:r>
              <a:rPr lang="en-US" altLang="zh-CN" sz="2000" dirty="0">
                <a:solidFill>
                  <a:srgbClr val="0070C0"/>
                </a:solidFill>
              </a:rPr>
              <a:t>double</a:t>
            </a:r>
            <a:r>
              <a:rPr lang="en-US" altLang="zh-CN" sz="2000" dirty="0"/>
              <a:t> </a:t>
            </a:r>
            <a:r>
              <a:rPr lang="en-US" altLang="zh-CN" sz="2000" dirty="0" err="1"/>
              <a:t>lagrange</a:t>
            </a:r>
            <a:r>
              <a:rPr lang="en-US" altLang="zh-CN" sz="2000" dirty="0"/>
              <a:t>(</a:t>
            </a:r>
            <a:r>
              <a:rPr lang="en-US" altLang="zh-CN" sz="2000" dirty="0">
                <a:solidFill>
                  <a:srgbClr val="0070C0"/>
                </a:solidFill>
              </a:rPr>
              <a:t>double</a:t>
            </a:r>
            <a:r>
              <a:rPr lang="en-US" altLang="zh-CN" sz="2000" dirty="0"/>
              <a:t> xi, </a:t>
            </a:r>
            <a:r>
              <a:rPr lang="en-US" altLang="zh-CN" sz="2000" dirty="0">
                <a:solidFill>
                  <a:srgbClr val="0070C0"/>
                </a:solidFill>
              </a:rPr>
              <a:t>double</a:t>
            </a:r>
            <a:r>
              <a:rPr lang="en-US" altLang="zh-CN" sz="2000" dirty="0"/>
              <a:t> x[], </a:t>
            </a:r>
            <a:r>
              <a:rPr lang="en-US" altLang="zh-CN" sz="2000" dirty="0">
                <a:solidFill>
                  <a:srgbClr val="0070C0"/>
                </a:solidFill>
              </a:rPr>
              <a:t>double</a:t>
            </a:r>
            <a:r>
              <a:rPr lang="en-US" altLang="zh-CN" sz="2000" dirty="0"/>
              <a:t> y[], </a:t>
            </a:r>
            <a:r>
              <a:rPr lang="en-US" altLang="zh-CN" sz="2000" dirty="0" err="1">
                <a:solidFill>
                  <a:srgbClr val="0070C0"/>
                </a:solidFill>
              </a:rPr>
              <a:t>int</a:t>
            </a:r>
            <a:r>
              <a:rPr lang="en-US" altLang="zh-CN" sz="2000" dirty="0">
                <a:solidFill>
                  <a:srgbClr val="0070C0"/>
                </a:solidFill>
              </a:rPr>
              <a:t> </a:t>
            </a:r>
            <a:r>
              <a:rPr lang="en-US" altLang="zh-CN" sz="2000" dirty="0"/>
              <a:t>n)</a:t>
            </a:r>
          </a:p>
          <a:p>
            <a:pPr>
              <a:defRPr/>
            </a:pPr>
            <a:r>
              <a:rPr lang="en-US" altLang="zh-CN" sz="2000" dirty="0"/>
              <a:t>{</a:t>
            </a:r>
          </a:p>
          <a:p>
            <a:pPr>
              <a:defRPr/>
            </a:pPr>
            <a:r>
              <a:rPr lang="en-US" altLang="zh-CN" sz="2000" dirty="0"/>
              <a:t>}</a:t>
            </a:r>
            <a:endParaRPr lang="en-US" altLang="zh-CN" sz="2000" b="1" dirty="0"/>
          </a:p>
        </p:txBody>
      </p:sp>
      <p:sp>
        <p:nvSpPr>
          <p:cNvPr id="6" name="TextBox 5"/>
          <p:cNvSpPr txBox="1"/>
          <p:nvPr/>
        </p:nvSpPr>
        <p:spPr>
          <a:xfrm>
            <a:off x="1219200" y="4406900"/>
            <a:ext cx="6705600" cy="224631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000" b="1" dirty="0" err="1"/>
              <a:t>Main.c</a:t>
            </a:r>
            <a:r>
              <a:rPr lang="en-US" altLang="zh-CN" sz="2000" b="1" dirty="0"/>
              <a:t>:</a:t>
            </a:r>
          </a:p>
          <a:p>
            <a:pPr>
              <a:defRPr/>
            </a:pPr>
            <a:r>
              <a:rPr lang="en-US" altLang="zh-CN" sz="2000" dirty="0">
                <a:solidFill>
                  <a:srgbClr val="FF0000"/>
                </a:solidFill>
              </a:rPr>
              <a:t>#include </a:t>
            </a:r>
            <a:r>
              <a:rPr lang="en-US" altLang="zh-CN" sz="2000" dirty="0"/>
              <a:t>“</a:t>
            </a:r>
            <a:r>
              <a:rPr lang="en-US" altLang="zh-CN" sz="2000" dirty="0" err="1"/>
              <a:t>Interpolation.h</a:t>
            </a:r>
            <a:r>
              <a:rPr lang="en-US" altLang="zh-CN" sz="2000" dirty="0"/>
              <a:t>”</a:t>
            </a:r>
          </a:p>
          <a:p>
            <a:pPr>
              <a:defRPr/>
            </a:pPr>
            <a:r>
              <a:rPr lang="en-US" altLang="zh-CN" sz="2000" dirty="0" err="1">
                <a:solidFill>
                  <a:srgbClr val="0070C0"/>
                </a:solidFill>
              </a:rPr>
              <a:t>int</a:t>
            </a:r>
            <a:r>
              <a:rPr lang="en-US" altLang="zh-CN" sz="2000" dirty="0">
                <a:solidFill>
                  <a:srgbClr val="0070C0"/>
                </a:solidFill>
              </a:rPr>
              <a:t> </a:t>
            </a:r>
            <a:r>
              <a:rPr lang="en-US" altLang="zh-CN" sz="2000" dirty="0"/>
              <a:t>main( </a:t>
            </a:r>
            <a:r>
              <a:rPr lang="en-US" altLang="zh-CN" sz="2000" dirty="0" err="1">
                <a:solidFill>
                  <a:srgbClr val="0070C0"/>
                </a:solidFill>
              </a:rPr>
              <a:t>int</a:t>
            </a:r>
            <a:r>
              <a:rPr lang="en-US" altLang="zh-CN" sz="2000" dirty="0">
                <a:solidFill>
                  <a:srgbClr val="0070C0"/>
                </a:solidFill>
              </a:rPr>
              <a:t> </a:t>
            </a:r>
            <a:r>
              <a:rPr lang="en-US" altLang="zh-CN" sz="2000" dirty="0" err="1"/>
              <a:t>argc</a:t>
            </a:r>
            <a:r>
              <a:rPr lang="en-US" altLang="zh-CN" sz="2000" dirty="0"/>
              <a:t>, </a:t>
            </a:r>
            <a:r>
              <a:rPr lang="en-US" altLang="zh-CN" sz="2000" dirty="0">
                <a:solidFill>
                  <a:srgbClr val="0070C0"/>
                </a:solidFill>
              </a:rPr>
              <a:t>char</a:t>
            </a:r>
            <a:r>
              <a:rPr lang="en-US" altLang="zh-CN" sz="2000" dirty="0"/>
              <a:t> *</a:t>
            </a:r>
            <a:r>
              <a:rPr lang="en-US" altLang="zh-CN" sz="2000" dirty="0" err="1"/>
              <a:t>argv</a:t>
            </a:r>
            <a:r>
              <a:rPr lang="en-US" altLang="zh-CN" sz="2000" dirty="0"/>
              <a:t>[])</a:t>
            </a:r>
          </a:p>
          <a:p>
            <a:pPr>
              <a:defRPr/>
            </a:pPr>
            <a:r>
              <a:rPr lang="en-US" altLang="zh-CN" sz="2000" dirty="0"/>
              <a:t>{</a:t>
            </a:r>
          </a:p>
          <a:p>
            <a:pPr>
              <a:defRPr/>
            </a:pPr>
            <a:r>
              <a:rPr lang="en-US" altLang="zh-CN" sz="2000" dirty="0"/>
              <a:t>	</a:t>
            </a:r>
            <a:r>
              <a:rPr lang="en-US" altLang="zh-CN" sz="2000" dirty="0">
                <a:solidFill>
                  <a:srgbClr val="0070C0"/>
                </a:solidFill>
              </a:rPr>
              <a:t>double</a:t>
            </a:r>
            <a:r>
              <a:rPr lang="en-US" altLang="zh-CN" sz="2000" dirty="0"/>
              <a:t> </a:t>
            </a:r>
            <a:r>
              <a:rPr lang="en-US" altLang="zh-CN" sz="2000" dirty="0" err="1"/>
              <a:t>yi,xi</a:t>
            </a:r>
            <a:r>
              <a:rPr lang="en-US" altLang="zh-CN" sz="2000" dirty="0"/>
              <a:t>, x[10]={??},y[10]={??};</a:t>
            </a:r>
          </a:p>
          <a:p>
            <a:pPr>
              <a:defRPr/>
            </a:pPr>
            <a:r>
              <a:rPr lang="en-US" altLang="zh-CN" sz="2000" dirty="0"/>
              <a:t>	</a:t>
            </a:r>
            <a:r>
              <a:rPr lang="en-US" altLang="zh-CN" sz="2000" dirty="0" err="1"/>
              <a:t>yi</a:t>
            </a:r>
            <a:r>
              <a:rPr lang="en-US" altLang="zh-CN" sz="2000" dirty="0"/>
              <a:t>= </a:t>
            </a:r>
            <a:r>
              <a:rPr lang="en-US" altLang="zh-CN" sz="2000" dirty="0" err="1"/>
              <a:t>lagrange</a:t>
            </a:r>
            <a:r>
              <a:rPr lang="en-US" altLang="zh-CN" sz="2000" dirty="0"/>
              <a:t>(xi,x,y,10);</a:t>
            </a:r>
          </a:p>
          <a:p>
            <a:pPr>
              <a:defRPr/>
            </a:pPr>
            <a:r>
              <a:rPr lang="en-US" altLang="zh-CN" sz="20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t>Efficient implementation</a:t>
            </a:r>
            <a:endParaRPr lang="zh-CN" altLang="en-US"/>
          </a:p>
        </p:txBody>
      </p:sp>
      <p:sp>
        <p:nvSpPr>
          <p:cNvPr id="23555" name="内容占位符 2"/>
          <p:cNvSpPr>
            <a:spLocks noGrp="1"/>
          </p:cNvSpPr>
          <p:nvPr>
            <p:ph idx="1"/>
          </p:nvPr>
        </p:nvSpPr>
        <p:spPr/>
        <p:txBody>
          <a:bodyPr/>
          <a:lstStyle/>
          <a:p>
            <a:r>
              <a:rPr lang="en-US" altLang="zh-CN"/>
              <a:t>Code </a:t>
            </a:r>
            <a:endParaRPr lang="zh-CN" altLang="en-US"/>
          </a:p>
        </p:txBody>
      </p:sp>
      <p:sp>
        <p:nvSpPr>
          <p:cNvPr id="3" name="矩形 2"/>
          <p:cNvSpPr/>
          <p:nvPr/>
        </p:nvSpPr>
        <p:spPr>
          <a:xfrm>
            <a:off x="31880" y="1397675"/>
            <a:ext cx="5937080" cy="24006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err="1">
                <a:solidFill>
                  <a:srgbClr val="804000"/>
                </a:solidFill>
                <a:highlight>
                  <a:srgbClr val="FFFFFF"/>
                </a:highlight>
              </a:rPr>
              <a:t>Interpolate.h</a:t>
            </a:r>
            <a:r>
              <a:rPr lang="en-US" altLang="zh-CN" sz="2400" b="1" dirty="0">
                <a:solidFill>
                  <a:srgbClr val="804000"/>
                </a:solidFill>
                <a:highlight>
                  <a:srgbClr val="FFFFFF"/>
                </a:highlight>
              </a:rPr>
              <a:t>: </a:t>
            </a:r>
          </a:p>
          <a:p>
            <a:r>
              <a:rPr lang="en-US" altLang="zh-CN" dirty="0">
                <a:solidFill>
                  <a:srgbClr val="804000"/>
                </a:solidFill>
                <a:highlight>
                  <a:srgbClr val="FFFFFF"/>
                </a:highlight>
              </a:rPr>
              <a:t>#</a:t>
            </a:r>
            <a:r>
              <a:rPr lang="en-US" altLang="zh-CN" dirty="0" err="1">
                <a:solidFill>
                  <a:srgbClr val="804000"/>
                </a:solidFill>
                <a:highlight>
                  <a:srgbClr val="FFFFFF"/>
                </a:highlight>
              </a:rPr>
              <a:t>ifndef</a:t>
            </a:r>
            <a:r>
              <a:rPr lang="en-US" altLang="zh-CN" dirty="0">
                <a:solidFill>
                  <a:srgbClr val="804000"/>
                </a:solidFill>
                <a:highlight>
                  <a:srgbClr val="FFFFFF"/>
                </a:highlight>
              </a:rPr>
              <a:t> INTERPOLATE_H</a:t>
            </a:r>
          </a:p>
          <a:p>
            <a:r>
              <a:rPr lang="en-US" altLang="zh-CN" dirty="0">
                <a:solidFill>
                  <a:srgbClr val="804000"/>
                </a:solidFill>
                <a:highlight>
                  <a:srgbClr val="FFFFFF"/>
                </a:highlight>
              </a:rPr>
              <a:t>#define INTERPOLATE_H</a:t>
            </a:r>
            <a:endParaRPr lang="zh-CN" altLang="en-US" dirty="0">
              <a:solidFill>
                <a:srgbClr val="000000"/>
              </a:solidFill>
              <a:highlight>
                <a:srgbClr val="FFFFFF"/>
              </a:highlight>
            </a:endParaRPr>
          </a:p>
          <a:p>
            <a:r>
              <a:rPr lang="en-US" altLang="zh-CN" dirty="0">
                <a:solidFill>
                  <a:srgbClr val="008000"/>
                </a:solidFill>
                <a:highlight>
                  <a:srgbClr val="FFFFFF"/>
                </a:highlight>
              </a:rPr>
              <a:t>// </a:t>
            </a:r>
            <a:r>
              <a:rPr lang="zh-CN" altLang="en-US" dirty="0">
                <a:solidFill>
                  <a:srgbClr val="008000"/>
                </a:solidFill>
                <a:highlight>
                  <a:srgbClr val="FFFFFF"/>
                </a:highlight>
              </a:rPr>
              <a:t>获得牛顿插值多项式的系数（即计算差商）</a:t>
            </a:r>
          </a:p>
          <a:p>
            <a:r>
              <a:rPr lang="fr-FR" altLang="zh-CN" dirty="0">
                <a:solidFill>
                  <a:srgbClr val="0000FF"/>
                </a:solidFill>
                <a:highlight>
                  <a:srgbClr val="FFFFFF"/>
                </a:highlight>
              </a:rPr>
              <a:t>void</a:t>
            </a:r>
            <a:r>
              <a:rPr lang="fr-FR" altLang="zh-CN" dirty="0">
                <a:solidFill>
                  <a:srgbClr val="000000"/>
                </a:solidFill>
                <a:highlight>
                  <a:srgbClr val="FFFFFF"/>
                </a:highlight>
              </a:rPr>
              <a:t>   NewtonCoef</a:t>
            </a:r>
            <a:r>
              <a:rPr lang="fr-FR" altLang="zh-CN" b="1" dirty="0">
                <a:solidFill>
                  <a:srgbClr val="00008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a:t>
            </a:r>
            <a:r>
              <a:rPr lang="fr-FR" altLang="zh-CN" b="1" dirty="0">
                <a:solidFill>
                  <a:srgbClr val="000080"/>
                </a:solidFill>
                <a:highlight>
                  <a:srgbClr val="FFFFFF"/>
                </a:highlight>
              </a:rPr>
              <a:t>[],</a:t>
            </a:r>
            <a:r>
              <a:rPr lang="fr-FR" altLang="zh-CN" b="0" dirty="0">
                <a:solidFill>
                  <a:srgbClr val="0000FF"/>
                </a:solidFill>
                <a:highlight>
                  <a:srgbClr val="FFFFFF"/>
                </a:highlight>
              </a:rPr>
              <a:t>double</a:t>
            </a:r>
            <a:r>
              <a:rPr lang="fr-FR" altLang="zh-CN" b="0" dirty="0">
                <a:solidFill>
                  <a:srgbClr val="000000"/>
                </a:solidFill>
                <a:highlight>
                  <a:srgbClr val="FFFFFF"/>
                </a:highlight>
              </a:rPr>
              <a:t> y</a:t>
            </a:r>
            <a:r>
              <a:rPr lang="fr-FR" altLang="zh-CN" b="1" dirty="0">
                <a:solidFill>
                  <a:srgbClr val="00008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int</a:t>
            </a:r>
            <a:r>
              <a:rPr lang="fr-FR" altLang="zh-CN" b="0" dirty="0">
                <a:solidFill>
                  <a:srgbClr val="000000"/>
                </a:solidFill>
                <a:highlight>
                  <a:srgbClr val="FFFFFF"/>
                </a:highlight>
              </a:rPr>
              <a:t> n</a:t>
            </a:r>
            <a:r>
              <a:rPr lang="fr-FR" altLang="zh-CN" b="1" dirty="0">
                <a:solidFill>
                  <a:srgbClr val="00008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dd</a:t>
            </a:r>
            <a:r>
              <a:rPr lang="fr-FR" altLang="zh-CN" b="1" dirty="0">
                <a:solidFill>
                  <a:srgbClr val="000080"/>
                </a:solidFill>
                <a:highlight>
                  <a:srgbClr val="FFFFFF"/>
                </a:highlight>
              </a:rPr>
              <a:t>[]);</a:t>
            </a:r>
            <a:endParaRPr lang="fr-FR" altLang="zh-CN" b="0" dirty="0">
              <a:solidFill>
                <a:srgbClr val="000000"/>
              </a:solidFill>
              <a:highlight>
                <a:srgbClr val="FFFFFF"/>
              </a:highlight>
            </a:endParaRPr>
          </a:p>
          <a:p>
            <a:r>
              <a:rPr lang="en-US" altLang="zh-CN" b="0" dirty="0">
                <a:solidFill>
                  <a:srgbClr val="008000"/>
                </a:solidFill>
                <a:highlight>
                  <a:srgbClr val="FFFFFF"/>
                </a:highlight>
              </a:rPr>
              <a:t>// </a:t>
            </a:r>
            <a:r>
              <a:rPr lang="zh-CN" altLang="en-US" b="0" dirty="0">
                <a:solidFill>
                  <a:srgbClr val="008000"/>
                </a:solidFill>
                <a:highlight>
                  <a:srgbClr val="FFFFFF"/>
                </a:highlight>
              </a:rPr>
              <a:t>利用插值函数估计</a:t>
            </a:r>
          </a:p>
          <a:p>
            <a:r>
              <a:rPr lang="fr-FR" altLang="zh-CN" b="0" dirty="0">
                <a:solidFill>
                  <a:srgbClr val="0000FF"/>
                </a:solidFill>
                <a:highlight>
                  <a:srgbClr val="FFFFFF"/>
                </a:highlight>
              </a:rPr>
              <a:t>double</a:t>
            </a:r>
            <a:r>
              <a:rPr lang="fr-FR" altLang="zh-CN" b="0" dirty="0">
                <a:solidFill>
                  <a:srgbClr val="000000"/>
                </a:solidFill>
                <a:highlight>
                  <a:srgbClr val="FFFFFF"/>
                </a:highlight>
              </a:rPr>
              <a:t> NewtonEva </a:t>
            </a:r>
            <a:r>
              <a:rPr lang="fr-FR" altLang="zh-CN" b="1" dirty="0">
                <a:solidFill>
                  <a:srgbClr val="00008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a:t>
            </a:r>
            <a:r>
              <a:rPr lang="fr-FR" altLang="zh-CN" b="1" dirty="0">
                <a:solidFill>
                  <a:srgbClr val="000080"/>
                </a:solidFill>
                <a:highlight>
                  <a:srgbClr val="FFFFFF"/>
                </a:highlight>
              </a:rPr>
              <a:t>[],</a:t>
            </a:r>
            <a:r>
              <a:rPr lang="fr-FR" altLang="zh-CN" b="0" dirty="0">
                <a:solidFill>
                  <a:srgbClr val="0000FF"/>
                </a:solidFill>
                <a:highlight>
                  <a:srgbClr val="FFFFFF"/>
                </a:highlight>
              </a:rPr>
              <a:t>double</a:t>
            </a:r>
            <a:r>
              <a:rPr lang="fr-FR" altLang="zh-CN" b="0" dirty="0">
                <a:solidFill>
                  <a:srgbClr val="000000"/>
                </a:solidFill>
                <a:highlight>
                  <a:srgbClr val="FFFFFF"/>
                </a:highlight>
              </a:rPr>
              <a:t> dd</a:t>
            </a:r>
            <a:r>
              <a:rPr lang="fr-FR" altLang="zh-CN" b="1" dirty="0">
                <a:solidFill>
                  <a:srgbClr val="000080"/>
                </a:solidFill>
                <a:highlight>
                  <a:srgbClr val="FFFFFF"/>
                </a:highlight>
              </a:rPr>
              <a:t>[],</a:t>
            </a:r>
            <a:r>
              <a:rPr lang="fr-FR" altLang="zh-CN" b="0" dirty="0">
                <a:solidFill>
                  <a:srgbClr val="0000FF"/>
                </a:solidFill>
                <a:highlight>
                  <a:srgbClr val="FFFFFF"/>
                </a:highlight>
              </a:rPr>
              <a:t>int</a:t>
            </a:r>
            <a:r>
              <a:rPr lang="fr-FR" altLang="zh-CN" b="0" dirty="0">
                <a:solidFill>
                  <a:srgbClr val="000000"/>
                </a:solidFill>
                <a:highlight>
                  <a:srgbClr val="FFFFFF"/>
                </a:highlight>
              </a:rPr>
              <a:t> n</a:t>
            </a:r>
            <a:r>
              <a:rPr lang="fr-FR" altLang="zh-CN" b="1" dirty="0">
                <a:solidFill>
                  <a:srgbClr val="00008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xx</a:t>
            </a:r>
            <a:r>
              <a:rPr lang="fr-FR" altLang="zh-CN" b="1" dirty="0">
                <a:solidFill>
                  <a:srgbClr val="000080"/>
                </a:solidFill>
                <a:highlight>
                  <a:srgbClr val="FFFFFF"/>
                </a:highlight>
              </a:rPr>
              <a:t>);</a:t>
            </a:r>
            <a:endParaRPr lang="zh-CN" altLang="en-US" b="0" dirty="0">
              <a:solidFill>
                <a:srgbClr val="000000"/>
              </a:solidFill>
              <a:highlight>
                <a:srgbClr val="FFFFFF"/>
              </a:highlight>
            </a:endParaRPr>
          </a:p>
          <a:p>
            <a:r>
              <a:rPr lang="en-US" altLang="zh-CN" b="0" dirty="0">
                <a:solidFill>
                  <a:srgbClr val="804000"/>
                </a:solidFill>
                <a:highlight>
                  <a:srgbClr val="FFFFFF"/>
                </a:highlight>
              </a:rPr>
              <a:t>#</a:t>
            </a:r>
            <a:r>
              <a:rPr lang="en-US" altLang="zh-CN" b="0" dirty="0" err="1">
                <a:solidFill>
                  <a:srgbClr val="804000"/>
                </a:solidFill>
                <a:highlight>
                  <a:srgbClr val="FFFFFF"/>
                </a:highlight>
              </a:rPr>
              <a:t>endif</a:t>
            </a:r>
            <a:endParaRPr lang="zh-CN" altLang="en-US" dirty="0"/>
          </a:p>
        </p:txBody>
      </p:sp>
      <p:sp>
        <p:nvSpPr>
          <p:cNvPr id="5" name="矩形 4"/>
          <p:cNvSpPr/>
          <p:nvPr/>
        </p:nvSpPr>
        <p:spPr>
          <a:xfrm>
            <a:off x="31880" y="3778240"/>
            <a:ext cx="5937080" cy="240065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err="1">
                <a:solidFill>
                  <a:srgbClr val="804000"/>
                </a:solidFill>
                <a:highlight>
                  <a:srgbClr val="FFFFFF"/>
                </a:highlight>
              </a:rPr>
              <a:t>Interpolate.c</a:t>
            </a:r>
            <a:r>
              <a:rPr lang="en-US" altLang="zh-CN" sz="2400" b="1" dirty="0">
                <a:solidFill>
                  <a:srgbClr val="804000"/>
                </a:solidFill>
                <a:highlight>
                  <a:srgbClr val="FFFFFF"/>
                </a:highlight>
              </a:rPr>
              <a:t>: </a:t>
            </a:r>
          </a:p>
          <a:p>
            <a:r>
              <a:rPr lang="en-US" altLang="zh-CN" dirty="0">
                <a:solidFill>
                  <a:srgbClr val="804000"/>
                </a:solidFill>
                <a:highlight>
                  <a:srgbClr val="FFFFFF"/>
                </a:highlight>
              </a:rPr>
              <a:t>#include "</a:t>
            </a:r>
            <a:r>
              <a:rPr lang="en-US" altLang="zh-CN" dirty="0" err="1">
                <a:solidFill>
                  <a:srgbClr val="804000"/>
                </a:solidFill>
                <a:highlight>
                  <a:srgbClr val="FFFFFF"/>
                </a:highlight>
              </a:rPr>
              <a:t>interpolate.h</a:t>
            </a:r>
            <a:r>
              <a:rPr lang="en-US" altLang="zh-CN" dirty="0">
                <a:solidFill>
                  <a:srgbClr val="804000"/>
                </a:solidFill>
                <a:highlight>
                  <a:srgbClr val="FFFFFF"/>
                </a:highlight>
              </a:rPr>
              <a:t>"</a:t>
            </a:r>
          </a:p>
          <a:p>
            <a:r>
              <a:rPr lang="fr-FR" altLang="zh-CN" dirty="0">
                <a:solidFill>
                  <a:srgbClr val="0000FF"/>
                </a:solidFill>
                <a:highlight>
                  <a:srgbClr val="FFFFFF"/>
                </a:highlight>
              </a:rPr>
              <a:t>void</a:t>
            </a:r>
            <a:r>
              <a:rPr lang="fr-FR" altLang="zh-CN" dirty="0">
                <a:solidFill>
                  <a:srgbClr val="000000"/>
                </a:solidFill>
                <a:highlight>
                  <a:srgbClr val="FFFFFF"/>
                </a:highlight>
              </a:rPr>
              <a:t> NewtonCoef</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a:t>
            </a:r>
            <a:r>
              <a:rPr lang="fr-FR" altLang="zh-CN" b="1" dirty="0">
                <a:solidFill>
                  <a:srgbClr val="800040"/>
                </a:solidFill>
                <a:highlight>
                  <a:srgbClr val="FFFFFF"/>
                </a:highlight>
              </a:rPr>
              <a:t>[],</a:t>
            </a:r>
            <a:r>
              <a:rPr lang="fr-FR" altLang="zh-CN" b="0" dirty="0">
                <a:solidFill>
                  <a:srgbClr val="0000FF"/>
                </a:solidFill>
                <a:highlight>
                  <a:srgbClr val="FFFFFF"/>
                </a:highlight>
              </a:rPr>
              <a:t>double</a:t>
            </a:r>
            <a:r>
              <a:rPr lang="fr-FR" altLang="zh-CN" b="0" dirty="0">
                <a:solidFill>
                  <a:srgbClr val="000000"/>
                </a:solidFill>
                <a:highlight>
                  <a:srgbClr val="FFFFFF"/>
                </a:highlight>
              </a:rPr>
              <a:t> y</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int</a:t>
            </a:r>
            <a:r>
              <a:rPr lang="fr-FR" altLang="zh-CN" b="0" dirty="0">
                <a:solidFill>
                  <a:srgbClr val="000000"/>
                </a:solidFill>
                <a:highlight>
                  <a:srgbClr val="FFFFFF"/>
                </a:highlight>
              </a:rPr>
              <a:t> n</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dd</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1" dirty="0">
                <a:solidFill>
                  <a:srgbClr val="800040"/>
                </a:solidFill>
                <a:highlight>
                  <a:srgbClr val="FFFFFF"/>
                </a:highlight>
              </a:rPr>
              <a:t>)</a:t>
            </a:r>
            <a:endParaRPr lang="fr-FR" altLang="zh-CN" b="0" dirty="0">
              <a:solidFill>
                <a:srgbClr val="000000"/>
              </a:solidFill>
              <a:highlight>
                <a:srgbClr val="FFFFFF"/>
              </a:highlight>
            </a:endParaRPr>
          </a:p>
          <a:p>
            <a:r>
              <a:rPr lang="en-US" altLang="zh-CN" b="1" dirty="0">
                <a:solidFill>
                  <a:srgbClr val="800040"/>
                </a:solidFill>
                <a:highlight>
                  <a:srgbClr val="FFFFFF"/>
                </a:highlight>
              </a:rPr>
              <a:t>{</a:t>
            </a:r>
            <a:endParaRPr lang="zh-CN" altLang="en-US" b="0" dirty="0">
              <a:solidFill>
                <a:srgbClr val="000000"/>
              </a:solidFill>
              <a:highlight>
                <a:srgbClr val="FFFFFF"/>
              </a:highlight>
            </a:endParaRPr>
          </a:p>
          <a:p>
            <a:r>
              <a:rPr lang="en-US" altLang="zh-CN" b="1" dirty="0">
                <a:solidFill>
                  <a:srgbClr val="800040"/>
                </a:solidFill>
                <a:highlight>
                  <a:srgbClr val="FFFFFF"/>
                </a:highlight>
              </a:rPr>
              <a:t>}</a:t>
            </a:r>
            <a:endParaRPr lang="zh-CN" altLang="en-US" b="0" dirty="0">
              <a:solidFill>
                <a:srgbClr val="000000"/>
              </a:solidFill>
              <a:highlight>
                <a:srgbClr val="FFFFFF"/>
              </a:highlight>
            </a:endParaRPr>
          </a:p>
          <a:p>
            <a:r>
              <a:rPr lang="fr-FR" altLang="zh-CN" b="0" dirty="0">
                <a:solidFill>
                  <a:srgbClr val="0000FF"/>
                </a:solidFill>
                <a:highlight>
                  <a:srgbClr val="FFFFFF"/>
                </a:highlight>
              </a:rPr>
              <a:t>double</a:t>
            </a:r>
            <a:r>
              <a:rPr lang="fr-FR" altLang="zh-CN" b="0" dirty="0">
                <a:solidFill>
                  <a:srgbClr val="000000"/>
                </a:solidFill>
                <a:highlight>
                  <a:srgbClr val="FFFFFF"/>
                </a:highlight>
              </a:rPr>
              <a:t> NewtonEva </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a:t>
            </a:r>
            <a:r>
              <a:rPr lang="fr-FR" altLang="zh-CN" b="1" dirty="0">
                <a:solidFill>
                  <a:srgbClr val="800040"/>
                </a:solidFill>
                <a:highlight>
                  <a:srgbClr val="FFFFFF"/>
                </a:highlight>
              </a:rPr>
              <a:t>[],</a:t>
            </a:r>
            <a:r>
              <a:rPr lang="fr-FR" altLang="zh-CN" b="0" dirty="0">
                <a:solidFill>
                  <a:srgbClr val="0000FF"/>
                </a:solidFill>
                <a:highlight>
                  <a:srgbClr val="FFFFFF"/>
                </a:highlight>
              </a:rPr>
              <a:t>double</a:t>
            </a:r>
            <a:r>
              <a:rPr lang="fr-FR" altLang="zh-CN" b="0" dirty="0">
                <a:solidFill>
                  <a:srgbClr val="000000"/>
                </a:solidFill>
                <a:highlight>
                  <a:srgbClr val="FFFFFF"/>
                </a:highlight>
              </a:rPr>
              <a:t> dd</a:t>
            </a:r>
            <a:r>
              <a:rPr lang="fr-FR" altLang="zh-CN" b="1" dirty="0">
                <a:solidFill>
                  <a:srgbClr val="800040"/>
                </a:solidFill>
                <a:highlight>
                  <a:srgbClr val="FFFFFF"/>
                </a:highlight>
              </a:rPr>
              <a:t>[],</a:t>
            </a:r>
            <a:r>
              <a:rPr lang="fr-FR" altLang="zh-CN" b="0" dirty="0">
                <a:solidFill>
                  <a:srgbClr val="0000FF"/>
                </a:solidFill>
                <a:highlight>
                  <a:srgbClr val="FFFFFF"/>
                </a:highlight>
              </a:rPr>
              <a:t>int</a:t>
            </a:r>
            <a:r>
              <a:rPr lang="fr-FR" altLang="zh-CN" b="0" dirty="0">
                <a:solidFill>
                  <a:srgbClr val="000000"/>
                </a:solidFill>
                <a:highlight>
                  <a:srgbClr val="FFFFFF"/>
                </a:highlight>
              </a:rPr>
              <a:t> n</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xx </a:t>
            </a:r>
            <a:r>
              <a:rPr lang="fr-FR" altLang="zh-CN" b="1" dirty="0">
                <a:solidFill>
                  <a:srgbClr val="800040"/>
                </a:solidFill>
                <a:highlight>
                  <a:srgbClr val="FFFFFF"/>
                </a:highlight>
              </a:rPr>
              <a:t>)</a:t>
            </a:r>
            <a:endParaRPr lang="fr-FR" altLang="zh-CN" b="0" dirty="0">
              <a:solidFill>
                <a:srgbClr val="000000"/>
              </a:solidFill>
              <a:highlight>
                <a:srgbClr val="FFFFFF"/>
              </a:highlight>
            </a:endParaRPr>
          </a:p>
          <a:p>
            <a:r>
              <a:rPr lang="en-US" altLang="zh-CN" b="1" dirty="0">
                <a:solidFill>
                  <a:srgbClr val="800040"/>
                </a:solidFill>
                <a:highlight>
                  <a:srgbClr val="FFFFFF"/>
                </a:highlight>
              </a:rPr>
              <a:t>{</a:t>
            </a:r>
            <a:endParaRPr lang="zh-CN" altLang="en-US" b="0" dirty="0">
              <a:solidFill>
                <a:srgbClr val="000000"/>
              </a:solidFill>
              <a:highlight>
                <a:srgbClr val="FFFFFF"/>
              </a:highlight>
            </a:endParaRPr>
          </a:p>
          <a:p>
            <a:r>
              <a:rPr lang="en-US" altLang="zh-CN" b="1" dirty="0">
                <a:solidFill>
                  <a:srgbClr val="800040"/>
                </a:solidFill>
                <a:highlight>
                  <a:srgbClr val="FFFFFF"/>
                </a:highlight>
              </a:rPr>
              <a:t>}</a:t>
            </a:r>
            <a:endParaRPr lang="zh-CN" altLang="en-US" dirty="0"/>
          </a:p>
        </p:txBody>
      </p:sp>
      <p:sp>
        <p:nvSpPr>
          <p:cNvPr id="8" name="矩形 7"/>
          <p:cNvSpPr/>
          <p:nvPr/>
        </p:nvSpPr>
        <p:spPr>
          <a:xfrm>
            <a:off x="5968960" y="1413225"/>
            <a:ext cx="3149526" cy="40626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err="1">
                <a:solidFill>
                  <a:srgbClr val="804000"/>
                </a:solidFill>
                <a:highlight>
                  <a:srgbClr val="FFFFFF"/>
                </a:highlight>
              </a:rPr>
              <a:t>Main.c</a:t>
            </a:r>
            <a:endParaRPr lang="en-US" altLang="zh-CN" sz="2400" b="1" dirty="0">
              <a:solidFill>
                <a:srgbClr val="804000"/>
              </a:solidFill>
              <a:highlight>
                <a:srgbClr val="FFFFFF"/>
              </a:highlight>
            </a:endParaRPr>
          </a:p>
          <a:p>
            <a:r>
              <a:rPr lang="en-US" altLang="zh-CN" dirty="0">
                <a:solidFill>
                  <a:srgbClr val="804000"/>
                </a:solidFill>
                <a:highlight>
                  <a:srgbClr val="FFFFFF"/>
                </a:highlight>
              </a:rPr>
              <a:t>#include &lt;</a:t>
            </a:r>
            <a:r>
              <a:rPr lang="en-US" altLang="zh-CN" dirty="0" err="1">
                <a:solidFill>
                  <a:srgbClr val="804000"/>
                </a:solidFill>
                <a:highlight>
                  <a:srgbClr val="FFFFFF"/>
                </a:highlight>
              </a:rPr>
              <a:t>stdio.h</a:t>
            </a:r>
            <a:r>
              <a:rPr lang="en-US" altLang="zh-CN" dirty="0">
                <a:solidFill>
                  <a:srgbClr val="804000"/>
                </a:solidFill>
                <a:highlight>
                  <a:srgbClr val="FFFFFF"/>
                </a:highlight>
              </a:rPr>
              <a:t>&gt;</a:t>
            </a:r>
          </a:p>
          <a:p>
            <a:r>
              <a:rPr lang="en-US" altLang="zh-CN" dirty="0">
                <a:solidFill>
                  <a:srgbClr val="804000"/>
                </a:solidFill>
                <a:highlight>
                  <a:srgbClr val="FFFFFF"/>
                </a:highlight>
              </a:rPr>
              <a:t>#include "</a:t>
            </a:r>
            <a:r>
              <a:rPr lang="en-US" altLang="zh-CN" dirty="0" err="1">
                <a:solidFill>
                  <a:srgbClr val="804000"/>
                </a:solidFill>
                <a:highlight>
                  <a:srgbClr val="FFFFFF"/>
                </a:highlight>
              </a:rPr>
              <a:t>interpolate.h</a:t>
            </a:r>
            <a:r>
              <a:rPr lang="en-US" altLang="zh-CN" dirty="0">
                <a:solidFill>
                  <a:srgbClr val="804000"/>
                </a:solidFill>
                <a:highlight>
                  <a:srgbClr val="FFFFFF"/>
                </a:highlight>
              </a:rPr>
              <a:t>"</a:t>
            </a:r>
          </a:p>
          <a:p>
            <a:endParaRPr lang="zh-CN" altLang="en-US" dirty="0">
              <a:solidFill>
                <a:srgbClr val="000000"/>
              </a:solidFill>
              <a:highlight>
                <a:srgbClr val="FFFFFF"/>
              </a:highlight>
            </a:endParaRPr>
          </a:p>
          <a:p>
            <a:r>
              <a:rPr lang="en-US" altLang="zh-CN" dirty="0" err="1">
                <a:solidFill>
                  <a:srgbClr val="0000FF"/>
                </a:solidFill>
                <a:highlight>
                  <a:srgbClr val="FFFFFF"/>
                </a:highlight>
              </a:rPr>
              <a:t>int</a:t>
            </a:r>
            <a:r>
              <a:rPr lang="en-US" altLang="zh-CN" dirty="0">
                <a:solidFill>
                  <a:srgbClr val="000000"/>
                </a:solidFill>
                <a:highlight>
                  <a:srgbClr val="FFFFFF"/>
                </a:highlight>
              </a:rPr>
              <a:t> main</a:t>
            </a:r>
            <a:r>
              <a:rPr lang="en-US" altLang="zh-CN" b="1" dirty="0">
                <a:solidFill>
                  <a:srgbClr val="800040"/>
                </a:solidFill>
                <a:highlight>
                  <a:srgbClr val="FFFFFF"/>
                </a:highlight>
              </a:rPr>
              <a:t>(</a:t>
            </a:r>
            <a:r>
              <a:rPr lang="en-US" altLang="zh-CN" b="0" dirty="0">
                <a:solidFill>
                  <a:srgbClr val="000000"/>
                </a:solidFill>
                <a:highlight>
                  <a:srgbClr val="FFFFFF"/>
                </a:highlight>
              </a:rPr>
              <a:t> </a:t>
            </a:r>
            <a:r>
              <a:rPr lang="en-US" altLang="zh-CN" b="0" dirty="0" err="1">
                <a:solidFill>
                  <a:srgbClr val="0000FF"/>
                </a:solidFill>
                <a:highlight>
                  <a:srgbClr val="FFFFFF"/>
                </a:highlight>
              </a:rPr>
              <a:t>int</a:t>
            </a:r>
            <a:r>
              <a:rPr lang="en-US" altLang="zh-CN" b="0" dirty="0">
                <a:solidFill>
                  <a:srgbClr val="000000"/>
                </a:solidFill>
                <a:highlight>
                  <a:srgbClr val="FFFFFF"/>
                </a:highlight>
              </a:rPr>
              <a:t> </a:t>
            </a:r>
            <a:r>
              <a:rPr lang="en-US" altLang="zh-CN" b="0" dirty="0" err="1">
                <a:solidFill>
                  <a:srgbClr val="000000"/>
                </a:solidFill>
                <a:highlight>
                  <a:srgbClr val="FFFFFF"/>
                </a:highlight>
              </a:rPr>
              <a:t>argc</a:t>
            </a:r>
            <a:r>
              <a:rPr lang="en-US" altLang="zh-CN" b="1" dirty="0">
                <a:solidFill>
                  <a:srgbClr val="800040"/>
                </a:solidFill>
                <a:highlight>
                  <a:srgbClr val="FFFFFF"/>
                </a:highlight>
              </a:rPr>
              <a:t>,</a:t>
            </a:r>
            <a:r>
              <a:rPr lang="en-US" altLang="zh-CN" b="0" dirty="0">
                <a:solidFill>
                  <a:srgbClr val="000000"/>
                </a:solidFill>
                <a:highlight>
                  <a:srgbClr val="FFFFFF"/>
                </a:highlight>
              </a:rPr>
              <a:t> </a:t>
            </a:r>
            <a:r>
              <a:rPr lang="en-US" altLang="zh-CN" b="0" dirty="0">
                <a:solidFill>
                  <a:srgbClr val="0000FF"/>
                </a:solidFill>
                <a:highlight>
                  <a:srgbClr val="FFFFFF"/>
                </a:highlight>
              </a:rPr>
              <a:t>char</a:t>
            </a:r>
            <a:r>
              <a:rPr lang="en-US" altLang="zh-CN" b="0" dirty="0">
                <a:solidFill>
                  <a:srgbClr val="000000"/>
                </a:solidFill>
                <a:highlight>
                  <a:srgbClr val="FFFFFF"/>
                </a:highlight>
              </a:rPr>
              <a:t> </a:t>
            </a:r>
            <a:r>
              <a:rPr lang="en-US" altLang="zh-CN" b="1" dirty="0">
                <a:solidFill>
                  <a:srgbClr val="800040"/>
                </a:solidFill>
                <a:highlight>
                  <a:srgbClr val="FFFFFF"/>
                </a:highlight>
              </a:rPr>
              <a:t>*</a:t>
            </a:r>
            <a:r>
              <a:rPr lang="en-US" altLang="zh-CN" b="0" dirty="0" err="1">
                <a:solidFill>
                  <a:srgbClr val="000000"/>
                </a:solidFill>
                <a:highlight>
                  <a:srgbClr val="FFFFFF"/>
                </a:highlight>
              </a:rPr>
              <a:t>argv</a:t>
            </a:r>
            <a:r>
              <a:rPr lang="en-US" altLang="zh-CN" b="1" dirty="0">
                <a:solidFill>
                  <a:srgbClr val="800040"/>
                </a:solidFill>
                <a:highlight>
                  <a:srgbClr val="FFFFFF"/>
                </a:highlight>
              </a:rPr>
              <a:t>[]</a:t>
            </a:r>
            <a:r>
              <a:rPr lang="en-US" altLang="zh-CN" b="0" dirty="0">
                <a:solidFill>
                  <a:srgbClr val="000000"/>
                </a:solidFill>
                <a:highlight>
                  <a:srgbClr val="FFFFFF"/>
                </a:highlight>
              </a:rPr>
              <a:t> </a:t>
            </a:r>
            <a:r>
              <a:rPr lang="en-US" altLang="zh-CN" b="1" dirty="0">
                <a:solidFill>
                  <a:srgbClr val="800040"/>
                </a:solidFill>
                <a:highlight>
                  <a:srgbClr val="FFFFFF"/>
                </a:highlight>
              </a:rPr>
              <a:t>)</a:t>
            </a:r>
            <a:endParaRPr lang="en-US" altLang="zh-CN" b="0" dirty="0">
              <a:solidFill>
                <a:srgbClr val="000000"/>
              </a:solidFill>
              <a:highlight>
                <a:srgbClr val="FFFFFF"/>
              </a:highlight>
            </a:endParaRPr>
          </a:p>
          <a:p>
            <a:r>
              <a:rPr lang="en-US" altLang="zh-CN" b="1" dirty="0">
                <a:solidFill>
                  <a:srgbClr val="800040"/>
                </a:solidFill>
                <a:highlight>
                  <a:srgbClr val="FFFFFF"/>
                </a:highlight>
              </a:rPr>
              <a:t>{</a:t>
            </a:r>
            <a:endParaRPr lang="zh-CN" altLang="en-US" b="0" dirty="0">
              <a:solidFill>
                <a:srgbClr val="000000"/>
              </a:solidFill>
              <a:highlight>
                <a:srgbClr val="FFFFFF"/>
              </a:highlight>
            </a:endParaRPr>
          </a:p>
          <a:p>
            <a:r>
              <a:rPr lang="fr-FR" altLang="zh-CN" b="0" dirty="0">
                <a:solidFill>
                  <a:srgbClr val="000000"/>
                </a:solidFill>
                <a:highlight>
                  <a:srgbClr val="FFFFFF"/>
                </a:highlight>
              </a:rPr>
              <a:t>	</a:t>
            </a:r>
            <a:r>
              <a:rPr lang="fr-FR" altLang="zh-CN" b="0" dirty="0">
                <a:solidFill>
                  <a:srgbClr val="0000FF"/>
                </a:solidFill>
                <a:highlight>
                  <a:srgbClr val="FFFFFF"/>
                </a:highlight>
              </a:rPr>
              <a:t>double</a:t>
            </a:r>
            <a:r>
              <a:rPr lang="fr-FR" altLang="zh-CN" b="0" dirty="0">
                <a:solidFill>
                  <a:srgbClr val="000000"/>
                </a:solidFill>
                <a:highlight>
                  <a:srgbClr val="FFFFFF"/>
                </a:highlight>
              </a:rPr>
              <a:t> x</a:t>
            </a:r>
            <a:r>
              <a:rPr lang="fr-FR" altLang="zh-CN" b="1" dirty="0">
                <a:solidFill>
                  <a:srgbClr val="800040"/>
                </a:solidFill>
                <a:highlight>
                  <a:srgbClr val="FFFFFF"/>
                </a:highlight>
              </a:rPr>
              <a:t>[</a:t>
            </a:r>
            <a:r>
              <a:rPr lang="fr-FR" altLang="zh-CN" b="0" dirty="0">
                <a:solidFill>
                  <a:srgbClr val="FF0000"/>
                </a:solidFill>
                <a:highlight>
                  <a:srgbClr val="FFFFFF"/>
                </a:highlight>
              </a:rPr>
              <a:t>10</a:t>
            </a:r>
            <a:r>
              <a:rPr lang="fr-FR" altLang="zh-CN" b="1" dirty="0">
                <a:solidFill>
                  <a:srgbClr val="800040"/>
                </a:solidFill>
                <a:highlight>
                  <a:srgbClr val="FFFFFF"/>
                </a:highlight>
              </a:rPr>
              <a:t>]={?},</a:t>
            </a:r>
            <a:r>
              <a:rPr lang="fr-FR" altLang="zh-CN" b="0" dirty="0">
                <a:solidFill>
                  <a:srgbClr val="000000"/>
                </a:solidFill>
                <a:highlight>
                  <a:srgbClr val="FFFFFF"/>
                </a:highlight>
              </a:rPr>
              <a:t> y</a:t>
            </a:r>
            <a:r>
              <a:rPr lang="fr-FR" altLang="zh-CN" b="1" dirty="0">
                <a:solidFill>
                  <a:srgbClr val="800040"/>
                </a:solidFill>
                <a:highlight>
                  <a:srgbClr val="FFFFFF"/>
                </a:highlight>
              </a:rPr>
              <a:t>[</a:t>
            </a:r>
            <a:r>
              <a:rPr lang="fr-FR" altLang="zh-CN" b="0" dirty="0">
                <a:solidFill>
                  <a:srgbClr val="FF0000"/>
                </a:solidFill>
                <a:highlight>
                  <a:srgbClr val="FFFFFF"/>
                </a:highlight>
              </a:rPr>
              <a:t>10</a:t>
            </a:r>
            <a:r>
              <a:rPr lang="fr-FR" altLang="zh-CN" b="1" dirty="0">
                <a:solidFill>
                  <a:srgbClr val="800040"/>
                </a:solidFill>
                <a:highlight>
                  <a:srgbClr val="FFFFFF"/>
                </a:highlight>
              </a:rPr>
              <a:t>]=[?],</a:t>
            </a:r>
            <a:r>
              <a:rPr lang="fr-FR" altLang="zh-CN" b="0" dirty="0">
                <a:solidFill>
                  <a:srgbClr val="000000"/>
                </a:solidFill>
                <a:highlight>
                  <a:srgbClr val="FFFFFF"/>
                </a:highlight>
              </a:rPr>
              <a:t> dd</a:t>
            </a:r>
            <a:r>
              <a:rPr lang="fr-FR" altLang="zh-CN" b="1" dirty="0">
                <a:solidFill>
                  <a:srgbClr val="800040"/>
                </a:solidFill>
                <a:highlight>
                  <a:srgbClr val="FFFFFF"/>
                </a:highlight>
              </a:rPr>
              <a:t>[</a:t>
            </a:r>
            <a:r>
              <a:rPr lang="fr-FR" altLang="zh-CN" b="0" dirty="0">
                <a:solidFill>
                  <a:srgbClr val="FF0000"/>
                </a:solidFill>
                <a:highlight>
                  <a:srgbClr val="FFFFFF"/>
                </a:highlight>
              </a:rPr>
              <a:t>10</a:t>
            </a:r>
            <a:r>
              <a:rPr lang="fr-FR" altLang="zh-CN" b="1" dirty="0">
                <a:solidFill>
                  <a:srgbClr val="800040"/>
                </a:solidFill>
                <a:highlight>
                  <a:srgbClr val="FFFFFF"/>
                </a:highlight>
              </a:rPr>
              <a:t>],</a:t>
            </a:r>
            <a:r>
              <a:rPr lang="fr-FR" altLang="zh-CN" b="0" dirty="0">
                <a:solidFill>
                  <a:srgbClr val="000000"/>
                </a:solidFill>
                <a:highlight>
                  <a:srgbClr val="FFFFFF"/>
                </a:highlight>
              </a:rPr>
              <a:t> xx</a:t>
            </a:r>
            <a:r>
              <a:rPr lang="fr-FR" altLang="zh-CN" b="1" dirty="0">
                <a:solidFill>
                  <a:srgbClr val="800040"/>
                </a:solidFill>
                <a:highlight>
                  <a:srgbClr val="FFFFFF"/>
                </a:highlight>
              </a:rPr>
              <a:t>=</a:t>
            </a:r>
            <a:r>
              <a:rPr lang="fr-FR" altLang="zh-CN" b="0" dirty="0">
                <a:solidFill>
                  <a:srgbClr val="000000"/>
                </a:solidFill>
                <a:highlight>
                  <a:srgbClr val="FFFFFF"/>
                </a:highlight>
              </a:rPr>
              <a:t> </a:t>
            </a:r>
            <a:r>
              <a:rPr lang="fr-FR" altLang="zh-CN" b="1" dirty="0">
                <a:solidFill>
                  <a:srgbClr val="800040"/>
                </a:solidFill>
                <a:highlight>
                  <a:srgbClr val="FFFFFF"/>
                </a:highlight>
              </a:rPr>
              <a:t>?,</a:t>
            </a:r>
            <a:r>
              <a:rPr lang="fr-FR" altLang="zh-CN" b="0" dirty="0">
                <a:solidFill>
                  <a:srgbClr val="000000"/>
                </a:solidFill>
                <a:highlight>
                  <a:srgbClr val="FFFFFF"/>
                </a:highlight>
              </a:rPr>
              <a:t> yy</a:t>
            </a:r>
            <a:r>
              <a:rPr lang="fr-FR" altLang="zh-CN" b="1" dirty="0">
                <a:solidFill>
                  <a:srgbClr val="800040"/>
                </a:solidFill>
                <a:highlight>
                  <a:srgbClr val="FFFFFF"/>
                </a:highlight>
              </a:rPr>
              <a:t>;</a:t>
            </a:r>
            <a:endParaRPr lang="fr-FR" altLang="zh-CN" b="0" dirty="0">
              <a:solidFill>
                <a:srgbClr val="000000"/>
              </a:solidFill>
              <a:highlight>
                <a:srgbClr val="FFFFFF"/>
              </a:highlight>
            </a:endParaRPr>
          </a:p>
          <a:p>
            <a:r>
              <a:rPr lang="en-US" altLang="zh-CN" b="0" dirty="0">
                <a:solidFill>
                  <a:srgbClr val="000000"/>
                </a:solidFill>
                <a:highlight>
                  <a:srgbClr val="FFFFFF"/>
                </a:highlight>
              </a:rPr>
              <a:t>	</a:t>
            </a:r>
            <a:r>
              <a:rPr lang="en-US" altLang="zh-CN" b="0" dirty="0" err="1">
                <a:solidFill>
                  <a:srgbClr val="000000"/>
                </a:solidFill>
                <a:highlight>
                  <a:srgbClr val="FFFFFF"/>
                </a:highlight>
              </a:rPr>
              <a:t>NewtonCoef</a:t>
            </a:r>
            <a:r>
              <a:rPr lang="en-US" altLang="zh-CN" b="1" dirty="0">
                <a:solidFill>
                  <a:srgbClr val="800040"/>
                </a:solidFill>
                <a:highlight>
                  <a:srgbClr val="FFFFFF"/>
                </a:highlight>
              </a:rPr>
              <a:t>(</a:t>
            </a:r>
            <a:r>
              <a:rPr lang="en-US" altLang="zh-CN" b="0" dirty="0">
                <a:solidFill>
                  <a:srgbClr val="000000"/>
                </a:solidFill>
                <a:highlight>
                  <a:srgbClr val="FFFFFF"/>
                </a:highlight>
              </a:rPr>
              <a:t>x</a:t>
            </a:r>
            <a:r>
              <a:rPr lang="en-US" altLang="zh-CN" b="1" dirty="0">
                <a:solidFill>
                  <a:srgbClr val="800040"/>
                </a:solidFill>
                <a:highlight>
                  <a:srgbClr val="FFFFFF"/>
                </a:highlight>
              </a:rPr>
              <a:t>,</a:t>
            </a:r>
            <a:r>
              <a:rPr lang="en-US" altLang="zh-CN" b="0" dirty="0">
                <a:solidFill>
                  <a:srgbClr val="000000"/>
                </a:solidFill>
                <a:highlight>
                  <a:srgbClr val="FFFFFF"/>
                </a:highlight>
              </a:rPr>
              <a:t>y</a:t>
            </a:r>
            <a:r>
              <a:rPr lang="en-US" altLang="zh-CN" b="1" dirty="0">
                <a:solidFill>
                  <a:srgbClr val="800040"/>
                </a:solidFill>
                <a:highlight>
                  <a:srgbClr val="FFFFFF"/>
                </a:highlight>
              </a:rPr>
              <a:t>,</a:t>
            </a:r>
            <a:r>
              <a:rPr lang="en-US" altLang="zh-CN" b="0" dirty="0">
                <a:solidFill>
                  <a:srgbClr val="FF0000"/>
                </a:solidFill>
                <a:highlight>
                  <a:srgbClr val="FFFFFF"/>
                </a:highlight>
              </a:rPr>
              <a:t>10</a:t>
            </a:r>
            <a:r>
              <a:rPr lang="en-US" altLang="zh-CN" b="1" dirty="0">
                <a:solidFill>
                  <a:srgbClr val="800040"/>
                </a:solidFill>
                <a:highlight>
                  <a:srgbClr val="FFFFFF"/>
                </a:highlight>
              </a:rPr>
              <a:t>,</a:t>
            </a:r>
            <a:r>
              <a:rPr lang="en-US" altLang="zh-CN" b="0" dirty="0">
                <a:solidFill>
                  <a:srgbClr val="000000"/>
                </a:solidFill>
                <a:highlight>
                  <a:srgbClr val="FFFFFF"/>
                </a:highlight>
              </a:rPr>
              <a:t>dd</a:t>
            </a:r>
            <a:r>
              <a:rPr lang="en-US" altLang="zh-CN" b="1" dirty="0">
                <a:solidFill>
                  <a:srgbClr val="800040"/>
                </a:solidFill>
                <a:highlight>
                  <a:srgbClr val="FFFFFF"/>
                </a:highlight>
              </a:rPr>
              <a:t>);</a:t>
            </a:r>
            <a:endParaRPr lang="en-US" altLang="zh-CN" b="0" dirty="0">
              <a:solidFill>
                <a:srgbClr val="000000"/>
              </a:solidFill>
              <a:highlight>
                <a:srgbClr val="FFFFFF"/>
              </a:highlight>
            </a:endParaRPr>
          </a:p>
          <a:p>
            <a:r>
              <a:rPr lang="en-US" altLang="zh-CN" b="0" dirty="0">
                <a:solidFill>
                  <a:srgbClr val="000000"/>
                </a:solidFill>
                <a:highlight>
                  <a:srgbClr val="FFFFFF"/>
                </a:highlight>
              </a:rPr>
              <a:t>	</a:t>
            </a:r>
            <a:r>
              <a:rPr lang="en-US" altLang="zh-CN" b="0" dirty="0" err="1">
                <a:solidFill>
                  <a:srgbClr val="000000"/>
                </a:solidFill>
                <a:highlight>
                  <a:srgbClr val="FFFFFF"/>
                </a:highlight>
              </a:rPr>
              <a:t>yy</a:t>
            </a:r>
            <a:r>
              <a:rPr lang="en-US" altLang="zh-CN" b="0" dirty="0">
                <a:solidFill>
                  <a:srgbClr val="000000"/>
                </a:solidFill>
                <a:highlight>
                  <a:srgbClr val="FFFFFF"/>
                </a:highlight>
              </a:rPr>
              <a:t> </a:t>
            </a:r>
            <a:r>
              <a:rPr lang="en-US" altLang="zh-CN" b="1" dirty="0">
                <a:solidFill>
                  <a:srgbClr val="800040"/>
                </a:solidFill>
                <a:highlight>
                  <a:srgbClr val="FFFFFF"/>
                </a:highlight>
              </a:rPr>
              <a:t>=</a:t>
            </a:r>
            <a:r>
              <a:rPr lang="en-US" altLang="zh-CN" b="0" dirty="0">
                <a:solidFill>
                  <a:srgbClr val="000000"/>
                </a:solidFill>
                <a:highlight>
                  <a:srgbClr val="FFFFFF"/>
                </a:highlight>
              </a:rPr>
              <a:t> </a:t>
            </a:r>
            <a:r>
              <a:rPr lang="en-US" altLang="zh-CN" b="0" dirty="0" err="1">
                <a:solidFill>
                  <a:srgbClr val="000000"/>
                </a:solidFill>
                <a:highlight>
                  <a:srgbClr val="FFFFFF"/>
                </a:highlight>
              </a:rPr>
              <a:t>NewtonEva</a:t>
            </a:r>
            <a:r>
              <a:rPr lang="en-US" altLang="zh-CN" b="1" dirty="0">
                <a:solidFill>
                  <a:srgbClr val="800040"/>
                </a:solidFill>
                <a:highlight>
                  <a:srgbClr val="FFFFFF"/>
                </a:highlight>
              </a:rPr>
              <a:t>(</a:t>
            </a:r>
            <a:r>
              <a:rPr lang="en-US" altLang="zh-CN" b="0" dirty="0">
                <a:solidFill>
                  <a:srgbClr val="000000"/>
                </a:solidFill>
                <a:highlight>
                  <a:srgbClr val="FFFFFF"/>
                </a:highlight>
              </a:rPr>
              <a:t>x</a:t>
            </a:r>
            <a:r>
              <a:rPr lang="en-US" altLang="zh-CN" b="1" dirty="0">
                <a:solidFill>
                  <a:srgbClr val="800040"/>
                </a:solidFill>
                <a:highlight>
                  <a:srgbClr val="FFFFFF"/>
                </a:highlight>
              </a:rPr>
              <a:t>,</a:t>
            </a:r>
            <a:r>
              <a:rPr lang="en-US" altLang="zh-CN" b="0" dirty="0">
                <a:solidFill>
                  <a:srgbClr val="000000"/>
                </a:solidFill>
                <a:highlight>
                  <a:srgbClr val="FFFFFF"/>
                </a:highlight>
              </a:rPr>
              <a:t>dd</a:t>
            </a:r>
            <a:r>
              <a:rPr lang="en-US" altLang="zh-CN" b="1" dirty="0">
                <a:solidFill>
                  <a:srgbClr val="800040"/>
                </a:solidFill>
                <a:highlight>
                  <a:srgbClr val="FFFFFF"/>
                </a:highlight>
              </a:rPr>
              <a:t>,</a:t>
            </a:r>
            <a:r>
              <a:rPr lang="en-US" altLang="zh-CN" b="0" dirty="0">
                <a:solidFill>
                  <a:srgbClr val="FF0000"/>
                </a:solidFill>
                <a:highlight>
                  <a:srgbClr val="FFFFFF"/>
                </a:highlight>
              </a:rPr>
              <a:t>10</a:t>
            </a:r>
            <a:r>
              <a:rPr lang="en-US" altLang="zh-CN" b="1" dirty="0">
                <a:solidFill>
                  <a:srgbClr val="800040"/>
                </a:solidFill>
                <a:highlight>
                  <a:srgbClr val="FFFFFF"/>
                </a:highlight>
              </a:rPr>
              <a:t>,</a:t>
            </a:r>
            <a:r>
              <a:rPr lang="en-US" altLang="zh-CN" b="0" dirty="0">
                <a:solidFill>
                  <a:srgbClr val="000000"/>
                </a:solidFill>
                <a:highlight>
                  <a:srgbClr val="FFFFFF"/>
                </a:highlight>
              </a:rPr>
              <a:t>xx</a:t>
            </a:r>
            <a:r>
              <a:rPr lang="en-US" altLang="zh-CN" b="1" dirty="0">
                <a:solidFill>
                  <a:srgbClr val="800040"/>
                </a:solidFill>
                <a:highlight>
                  <a:srgbClr val="FFFFFF"/>
                </a:highlight>
              </a:rPr>
              <a:t>);</a:t>
            </a:r>
            <a:endParaRPr lang="en-US" altLang="zh-CN" b="0" dirty="0">
              <a:solidFill>
                <a:srgbClr val="000000"/>
              </a:solidFill>
              <a:highlight>
                <a:srgbClr val="FFFFFF"/>
              </a:highlight>
            </a:endParaRPr>
          </a:p>
          <a:p>
            <a:r>
              <a:rPr lang="en-US" altLang="zh-CN" b="0" dirty="0">
                <a:solidFill>
                  <a:srgbClr val="000000"/>
                </a:solidFill>
                <a:highlight>
                  <a:srgbClr val="FFFFFF"/>
                </a:highlight>
              </a:rPr>
              <a:t>	</a:t>
            </a:r>
            <a:r>
              <a:rPr lang="en-US" altLang="zh-CN" b="1" dirty="0">
                <a:solidFill>
                  <a:srgbClr val="0000FF"/>
                </a:solidFill>
                <a:highlight>
                  <a:srgbClr val="FFFFFF"/>
                </a:highlight>
              </a:rPr>
              <a:t>return</a:t>
            </a:r>
            <a:r>
              <a:rPr lang="en-US" altLang="zh-CN" b="0" dirty="0">
                <a:solidFill>
                  <a:srgbClr val="000000"/>
                </a:solidFill>
                <a:highlight>
                  <a:srgbClr val="FFFFFF"/>
                </a:highlight>
              </a:rPr>
              <a:t> </a:t>
            </a:r>
            <a:r>
              <a:rPr lang="en-US" altLang="zh-CN" b="0" dirty="0">
                <a:solidFill>
                  <a:srgbClr val="FF0000"/>
                </a:solidFill>
                <a:highlight>
                  <a:srgbClr val="FFFFFF"/>
                </a:highlight>
              </a:rPr>
              <a:t>0</a:t>
            </a:r>
            <a:r>
              <a:rPr lang="en-US" altLang="zh-CN" b="1" dirty="0">
                <a:solidFill>
                  <a:srgbClr val="800040"/>
                </a:solidFill>
                <a:highlight>
                  <a:srgbClr val="FFFFFF"/>
                </a:highlight>
              </a:rPr>
              <a:t>;</a:t>
            </a:r>
            <a:endParaRPr lang="en-US" altLang="zh-CN" b="0" dirty="0">
              <a:solidFill>
                <a:srgbClr val="000000"/>
              </a:solidFill>
              <a:highlight>
                <a:srgbClr val="FFFFFF"/>
              </a:highlight>
            </a:endParaRPr>
          </a:p>
          <a:p>
            <a:r>
              <a:rPr lang="en-US" altLang="zh-CN" b="1" dirty="0">
                <a:solidFill>
                  <a:srgbClr val="800040"/>
                </a:solidFill>
                <a:highlight>
                  <a:srgbClr val="FFFFFF"/>
                </a:highlight>
              </a:rPr>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龙格现象 </a:t>
            </a:r>
            <a:r>
              <a:rPr lang="en-US" altLang="zh-CN" dirty="0"/>
              <a:t>Runge phenomenon</a:t>
            </a:r>
            <a:endParaRPr lang="zh-CN" altLang="en-US" dirty="0"/>
          </a:p>
        </p:txBody>
      </p:sp>
      <p:sp>
        <p:nvSpPr>
          <p:cNvPr id="25603" name="内容占位符 2"/>
          <p:cNvSpPr>
            <a:spLocks noGrp="1"/>
          </p:cNvSpPr>
          <p:nvPr>
            <p:ph idx="1"/>
          </p:nvPr>
        </p:nvSpPr>
        <p:spPr/>
        <p:txBody>
          <a:bodyPr/>
          <a:lstStyle/>
          <a:p>
            <a:r>
              <a:rPr lang="en-US" altLang="zh-CN" dirty="0">
                <a:solidFill>
                  <a:srgbClr val="FF0000"/>
                </a:solidFill>
                <a:latin typeface="宋体" charset="-122"/>
                <a:ea typeface="宋体" charset="-122"/>
              </a:rPr>
              <a:t>※</a:t>
            </a:r>
            <a:r>
              <a:rPr lang="en-US" altLang="zh-CN" dirty="0" err="1">
                <a:solidFill>
                  <a:srgbClr val="FF0000"/>
                </a:solidFill>
              </a:rPr>
              <a:t>Weierstrass</a:t>
            </a:r>
            <a:r>
              <a:rPr lang="en-US" altLang="zh-CN" dirty="0">
                <a:solidFill>
                  <a:srgbClr val="FF0000"/>
                </a:solidFill>
              </a:rPr>
              <a:t> approximation theorem</a:t>
            </a:r>
            <a:endParaRPr lang="zh-CN" altLang="en-US" dirty="0">
              <a:solidFill>
                <a:srgbClr val="FF0000"/>
              </a:solidFill>
            </a:endParaRPr>
          </a:p>
        </p:txBody>
      </p:sp>
      <p:sp>
        <p:nvSpPr>
          <p:cNvPr id="25604" name="矩形 3"/>
          <p:cNvSpPr>
            <a:spLocks noChangeArrowheads="1"/>
          </p:cNvSpPr>
          <p:nvPr/>
        </p:nvSpPr>
        <p:spPr bwMode="auto">
          <a:xfrm>
            <a:off x="590550" y="1612900"/>
            <a:ext cx="7893050" cy="26781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2400" b="0" dirty="0">
                <a:latin typeface="Arial" charset="0"/>
                <a:ea typeface="宋体" charset="-122"/>
              </a:rPr>
              <a:t>      Suppose </a:t>
            </a:r>
            <a:r>
              <a:rPr lang="en-US" altLang="zh-CN" sz="2400" b="0" i="1" dirty="0">
                <a:latin typeface="Arial" charset="0"/>
                <a:ea typeface="宋体" charset="-122"/>
              </a:rPr>
              <a:t>ƒ</a:t>
            </a:r>
            <a:r>
              <a:rPr lang="en-US" altLang="zh-CN" sz="2400" b="0" dirty="0">
                <a:latin typeface="Arial" charset="0"/>
                <a:ea typeface="宋体" charset="-122"/>
              </a:rPr>
              <a:t> is a continuous complex-valued function defined on the real interval [</a:t>
            </a:r>
            <a:r>
              <a:rPr lang="en-US" altLang="zh-CN" sz="2400" b="0" i="1" dirty="0" err="1">
                <a:latin typeface="Arial" charset="0"/>
                <a:ea typeface="宋体" charset="-122"/>
              </a:rPr>
              <a:t>a</a:t>
            </a:r>
            <a:r>
              <a:rPr lang="en-US" altLang="zh-CN" sz="2400" b="0" dirty="0" err="1">
                <a:latin typeface="Arial" charset="0"/>
                <a:ea typeface="宋体" charset="-122"/>
              </a:rPr>
              <a:t>,</a:t>
            </a:r>
            <a:r>
              <a:rPr lang="en-US" altLang="zh-CN" sz="2400" b="0" i="1" dirty="0" err="1">
                <a:latin typeface="Arial" charset="0"/>
                <a:ea typeface="宋体" charset="-122"/>
              </a:rPr>
              <a:t>b</a:t>
            </a:r>
            <a:r>
              <a:rPr lang="en-US" altLang="zh-CN" sz="2400" b="0" dirty="0">
                <a:latin typeface="Arial" charset="0"/>
                <a:ea typeface="宋体" charset="-122"/>
              </a:rPr>
              <a:t>]. </a:t>
            </a:r>
          </a:p>
          <a:p>
            <a:pPr eaLnBrk="1" hangingPunct="1">
              <a:spcBef>
                <a:spcPct val="0"/>
              </a:spcBef>
              <a:buFont typeface="Arial" charset="0"/>
              <a:buNone/>
            </a:pPr>
            <a:r>
              <a:rPr lang="en-US" altLang="zh-CN" sz="2400" b="0" dirty="0">
                <a:latin typeface="Arial" charset="0"/>
                <a:ea typeface="宋体" charset="-122"/>
              </a:rPr>
              <a:t>      For every </a:t>
            </a:r>
            <a:r>
              <a:rPr lang="en-US" altLang="zh-CN" sz="2400" b="0" i="1" dirty="0">
                <a:latin typeface="Times New Roman" pitchFamily="18" charset="0"/>
                <a:ea typeface="宋体" charset="-122"/>
                <a:cs typeface="Times New Roman" pitchFamily="18" charset="0"/>
              </a:rPr>
              <a:t>ε</a:t>
            </a:r>
            <a:r>
              <a:rPr lang="en-US" altLang="zh-CN" sz="2400" b="0" dirty="0">
                <a:latin typeface="Arial" charset="0"/>
                <a:ea typeface="宋体" charset="-122"/>
              </a:rPr>
              <a:t> </a:t>
            </a:r>
            <a:r>
              <a:rPr lang="en-US" altLang="zh-CN" sz="2400" b="0" dirty="0">
                <a:latin typeface="Times New Roman" pitchFamily="18" charset="0"/>
                <a:ea typeface="宋体" charset="-122"/>
              </a:rPr>
              <a:t>&gt;</a:t>
            </a:r>
            <a:r>
              <a:rPr lang="en-US" altLang="zh-CN" sz="2400" b="0" dirty="0">
                <a:latin typeface="Arial" charset="0"/>
                <a:ea typeface="宋体" charset="-122"/>
              </a:rPr>
              <a:t> 0, </a:t>
            </a:r>
            <a:r>
              <a:rPr lang="en-US" altLang="zh-CN" sz="2400" dirty="0">
                <a:latin typeface="Arial" charset="0"/>
                <a:ea typeface="宋体" charset="-122"/>
              </a:rPr>
              <a:t>there exists a polynomial function </a:t>
            </a:r>
            <a:r>
              <a:rPr lang="en-US" altLang="zh-CN" sz="2400" i="1" dirty="0">
                <a:latin typeface="Arial" charset="0"/>
                <a:ea typeface="宋体" charset="-122"/>
              </a:rPr>
              <a:t>p</a:t>
            </a:r>
            <a:r>
              <a:rPr lang="en-US" altLang="zh-CN" sz="2400" dirty="0">
                <a:latin typeface="Arial" charset="0"/>
                <a:ea typeface="宋体" charset="-122"/>
              </a:rPr>
              <a:t> </a:t>
            </a:r>
            <a:r>
              <a:rPr lang="en-US" altLang="zh-CN" sz="2400" b="0" dirty="0">
                <a:latin typeface="Arial" charset="0"/>
                <a:ea typeface="宋体" charset="-122"/>
              </a:rPr>
              <a:t>over </a:t>
            </a:r>
            <a:r>
              <a:rPr lang="en-US" altLang="zh-CN" sz="2400" dirty="0">
                <a:latin typeface="Arial" charset="0"/>
                <a:ea typeface="宋体" charset="-122"/>
              </a:rPr>
              <a:t>C</a:t>
            </a:r>
            <a:r>
              <a:rPr lang="en-US" altLang="zh-CN" sz="2400" b="0" dirty="0">
                <a:latin typeface="Arial" charset="0"/>
                <a:ea typeface="宋体" charset="-122"/>
              </a:rPr>
              <a:t> such that for all </a:t>
            </a:r>
            <a:r>
              <a:rPr lang="en-US" altLang="zh-CN" sz="2400" b="0" i="1" dirty="0">
                <a:latin typeface="Arial" charset="0"/>
                <a:ea typeface="宋体" charset="-122"/>
              </a:rPr>
              <a:t>x</a:t>
            </a:r>
            <a:r>
              <a:rPr lang="en-US" altLang="zh-CN" sz="2400" b="0" dirty="0">
                <a:latin typeface="Arial" charset="0"/>
                <a:ea typeface="宋体" charset="-122"/>
              </a:rPr>
              <a:t> in [</a:t>
            </a:r>
            <a:r>
              <a:rPr lang="en-US" altLang="zh-CN" sz="2400" b="0" i="1" dirty="0" err="1">
                <a:latin typeface="Arial" charset="0"/>
                <a:ea typeface="宋体" charset="-122"/>
              </a:rPr>
              <a:t>a</a:t>
            </a:r>
            <a:r>
              <a:rPr lang="en-US" altLang="zh-CN" sz="2400" b="0" dirty="0" err="1">
                <a:latin typeface="Arial" charset="0"/>
                <a:ea typeface="宋体" charset="-122"/>
              </a:rPr>
              <a:t>,</a:t>
            </a:r>
            <a:r>
              <a:rPr lang="en-US" altLang="zh-CN" sz="2400" b="0" i="1" dirty="0" err="1">
                <a:latin typeface="Arial" charset="0"/>
                <a:ea typeface="宋体" charset="-122"/>
              </a:rPr>
              <a:t>b</a:t>
            </a:r>
            <a:r>
              <a:rPr lang="en-US" altLang="zh-CN" sz="2400" b="0" dirty="0">
                <a:latin typeface="Arial" charset="0"/>
                <a:ea typeface="宋体" charset="-122"/>
              </a:rPr>
              <a:t>], we have | </a:t>
            </a:r>
            <a:r>
              <a:rPr lang="en-US" altLang="zh-CN" sz="2400" b="0" i="1" dirty="0">
                <a:latin typeface="Arial" charset="0"/>
                <a:ea typeface="宋体" charset="-122"/>
              </a:rPr>
              <a:t>ƒ</a:t>
            </a:r>
            <a:r>
              <a:rPr lang="en-US" altLang="zh-CN" sz="2400" b="0" dirty="0">
                <a:latin typeface="Arial" charset="0"/>
                <a:ea typeface="宋体" charset="-122"/>
              </a:rPr>
              <a:t>(</a:t>
            </a:r>
            <a:r>
              <a:rPr lang="en-US" altLang="zh-CN" sz="2400" b="0" i="1" dirty="0">
                <a:latin typeface="Arial" charset="0"/>
                <a:ea typeface="宋体" charset="-122"/>
              </a:rPr>
              <a:t>x</a:t>
            </a:r>
            <a:r>
              <a:rPr lang="en-US" altLang="zh-CN" sz="2400" b="0" dirty="0">
                <a:latin typeface="Arial" charset="0"/>
                <a:ea typeface="宋体" charset="-122"/>
              </a:rPr>
              <a:t>) − </a:t>
            </a:r>
            <a:r>
              <a:rPr lang="en-US" altLang="zh-CN" sz="2400" b="0" i="1" dirty="0">
                <a:latin typeface="Arial" charset="0"/>
                <a:ea typeface="宋体" charset="-122"/>
              </a:rPr>
              <a:t>p</a:t>
            </a:r>
            <a:r>
              <a:rPr lang="en-US" altLang="zh-CN" sz="2400" b="0" dirty="0">
                <a:latin typeface="Arial" charset="0"/>
                <a:ea typeface="宋体" charset="-122"/>
              </a:rPr>
              <a:t>(</a:t>
            </a:r>
            <a:r>
              <a:rPr lang="en-US" altLang="zh-CN" sz="2400" b="0" i="1" dirty="0">
                <a:latin typeface="Arial" charset="0"/>
                <a:ea typeface="宋体" charset="-122"/>
              </a:rPr>
              <a:t>x</a:t>
            </a:r>
            <a:r>
              <a:rPr lang="en-US" altLang="zh-CN" sz="2400" b="0" dirty="0">
                <a:latin typeface="Arial" charset="0"/>
                <a:ea typeface="宋体" charset="-122"/>
              </a:rPr>
              <a:t>) | &lt; </a:t>
            </a:r>
            <a:r>
              <a:rPr lang="en-US" altLang="zh-CN" sz="2400" b="0" i="1" dirty="0">
                <a:latin typeface="Arial" charset="0"/>
                <a:ea typeface="宋体" charset="-122"/>
              </a:rPr>
              <a:t>ε</a:t>
            </a:r>
            <a:r>
              <a:rPr lang="en-US" altLang="zh-CN" sz="2400" b="0" dirty="0">
                <a:latin typeface="Arial" charset="0"/>
                <a:ea typeface="宋体" charset="-122"/>
              </a:rPr>
              <a:t>, or equivalently, the supremum norm || </a:t>
            </a:r>
            <a:r>
              <a:rPr lang="en-US" altLang="zh-CN" sz="2400" b="0" i="1" dirty="0">
                <a:latin typeface="Arial" charset="0"/>
                <a:ea typeface="宋体" charset="-122"/>
              </a:rPr>
              <a:t>ƒ</a:t>
            </a:r>
            <a:r>
              <a:rPr lang="en-US" altLang="zh-CN" sz="2400" b="0" dirty="0">
                <a:latin typeface="Arial" charset="0"/>
                <a:ea typeface="宋体" charset="-122"/>
              </a:rPr>
              <a:t> − </a:t>
            </a:r>
            <a:r>
              <a:rPr lang="en-US" altLang="zh-CN" sz="2400" b="0" i="1" dirty="0">
                <a:latin typeface="Arial" charset="0"/>
                <a:ea typeface="宋体" charset="-122"/>
              </a:rPr>
              <a:t>p</a:t>
            </a:r>
            <a:r>
              <a:rPr lang="en-US" altLang="zh-CN" sz="2400" b="0" dirty="0">
                <a:latin typeface="Arial" charset="0"/>
                <a:ea typeface="宋体" charset="-122"/>
              </a:rPr>
              <a:t> || &lt; </a:t>
            </a:r>
            <a:r>
              <a:rPr lang="en-US" altLang="zh-CN" sz="2400" b="0" i="1" dirty="0">
                <a:latin typeface="Arial" charset="0"/>
                <a:ea typeface="宋体" charset="-122"/>
              </a:rPr>
              <a:t>ε</a:t>
            </a:r>
            <a:r>
              <a:rPr lang="en-US" altLang="zh-CN" sz="2400" b="0" dirty="0">
                <a:latin typeface="Arial" charset="0"/>
                <a:ea typeface="宋体" charset="-122"/>
              </a:rPr>
              <a:t>. </a:t>
            </a:r>
          </a:p>
          <a:p>
            <a:pPr eaLnBrk="1" hangingPunct="1">
              <a:spcBef>
                <a:spcPct val="0"/>
              </a:spcBef>
              <a:buFont typeface="Arial" charset="0"/>
              <a:buNone/>
            </a:pPr>
            <a:r>
              <a:rPr lang="en-US" altLang="zh-CN" sz="2400" b="0" dirty="0">
                <a:latin typeface="Arial" charset="0"/>
                <a:ea typeface="宋体" charset="-122"/>
              </a:rPr>
              <a:t>      If </a:t>
            </a:r>
            <a:r>
              <a:rPr lang="en-US" altLang="zh-CN" sz="2400" b="0" i="1" dirty="0">
                <a:latin typeface="Arial" charset="0"/>
                <a:ea typeface="宋体" charset="-122"/>
              </a:rPr>
              <a:t>ƒ</a:t>
            </a:r>
            <a:r>
              <a:rPr lang="en-US" altLang="zh-CN" sz="2400" b="0" dirty="0">
                <a:latin typeface="Arial" charset="0"/>
                <a:ea typeface="宋体" charset="-122"/>
              </a:rPr>
              <a:t> is real-valued, the polynomial function can be taken over </a:t>
            </a:r>
            <a:r>
              <a:rPr lang="en-US" altLang="zh-CN" sz="2400" dirty="0">
                <a:latin typeface="Arial" charset="0"/>
                <a:ea typeface="宋体" charset="-122"/>
              </a:rPr>
              <a:t>R</a:t>
            </a:r>
            <a:r>
              <a:rPr lang="en-US" altLang="zh-CN" sz="2400" b="0" dirty="0">
                <a:latin typeface="Arial" charset="0"/>
                <a:ea typeface="宋体" charset="-122"/>
              </a:rPr>
              <a:t>.</a:t>
            </a:r>
            <a:endParaRPr lang="zh-CN" altLang="en-US" sz="2400" b="0" dirty="0">
              <a:latin typeface="Arial" charset="0"/>
              <a:ea typeface="宋体"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endParaRPr lang="zh-CN" altLang="en-US"/>
          </a:p>
        </p:txBody>
      </p:sp>
      <p:sp>
        <p:nvSpPr>
          <p:cNvPr id="26627" name="内容占位符 2"/>
          <p:cNvSpPr>
            <a:spLocks noGrp="1"/>
          </p:cNvSpPr>
          <p:nvPr>
            <p:ph idx="1"/>
          </p:nvPr>
        </p:nvSpPr>
        <p:spPr/>
        <p:txBody>
          <a:bodyPr/>
          <a:lstStyle/>
          <a:p>
            <a:r>
              <a:rPr lang="en-US" altLang="zh-CN" dirty="0"/>
              <a:t>Question:</a:t>
            </a:r>
          </a:p>
          <a:p>
            <a:pPr lvl="1"/>
            <a:r>
              <a:rPr lang="en-US" altLang="zh-CN" dirty="0">
                <a:ea typeface="宋体" charset="-122"/>
              </a:rPr>
              <a:t>Rising of interpolation order will decrease the truncation error</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r>
              <a:rPr lang="en-US" altLang="zh-CN" dirty="0"/>
              <a:t>An example</a:t>
            </a:r>
          </a:p>
          <a:p>
            <a:pPr lvl="1"/>
            <a:r>
              <a:rPr lang="en-US" altLang="zh-CN" dirty="0">
                <a:ea typeface="宋体" charset="-122"/>
              </a:rPr>
              <a:t>Lagrangian interpolation</a:t>
            </a:r>
            <a:endParaRPr lang="zh-CN" altLang="en-US" dirty="0">
              <a:ea typeface="宋体" charset="-122"/>
            </a:endParaRPr>
          </a:p>
        </p:txBody>
      </p:sp>
      <p:graphicFrame>
        <p:nvGraphicFramePr>
          <p:cNvPr id="26628" name="对象 1"/>
          <p:cNvGraphicFramePr>
            <a:graphicFrameLocks noChangeAspect="1"/>
          </p:cNvGraphicFramePr>
          <p:nvPr/>
        </p:nvGraphicFramePr>
        <p:xfrm>
          <a:off x="2616200" y="2171700"/>
          <a:ext cx="2471738" cy="1087438"/>
        </p:xfrm>
        <a:graphic>
          <a:graphicData uri="http://schemas.openxmlformats.org/presentationml/2006/ole">
            <mc:AlternateContent xmlns:mc="http://schemas.openxmlformats.org/markup-compatibility/2006">
              <mc:Choice xmlns:v="urn:schemas-microsoft-com:vml" Requires="v">
                <p:oleObj spid="_x0000_s10254" name="Equation" r:id="rId3" imgW="1155700" imgH="508000" progId="Equation.DSMT4">
                  <p:embed/>
                </p:oleObj>
              </mc:Choice>
              <mc:Fallback>
                <p:oleObj name="Equation" r:id="rId3" imgW="1155700" imgH="5080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6200" y="2171700"/>
                        <a:ext cx="2471738"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438" y="4160838"/>
            <a:ext cx="3678237"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6630" name="对象 2"/>
          <p:cNvGraphicFramePr>
            <a:graphicFrameLocks noChangeAspect="1"/>
          </p:cNvGraphicFramePr>
          <p:nvPr>
            <p:extLst>
              <p:ext uri="{D42A27DB-BD31-4B8C-83A1-F6EECF244321}">
                <p14:modId xmlns:p14="http://schemas.microsoft.com/office/powerpoint/2010/main" val="929908457"/>
              </p:ext>
            </p:extLst>
          </p:nvPr>
        </p:nvGraphicFramePr>
        <p:xfrm>
          <a:off x="939800" y="4337024"/>
          <a:ext cx="3562350" cy="2051050"/>
        </p:xfrm>
        <a:graphic>
          <a:graphicData uri="http://schemas.openxmlformats.org/presentationml/2006/ole">
            <mc:AlternateContent xmlns:mc="http://schemas.openxmlformats.org/markup-compatibility/2006">
              <mc:Choice xmlns:v="urn:schemas-microsoft-com:vml" Requires="v">
                <p:oleObj spid="_x0000_s10255" name="Equation" r:id="rId6" imgW="2006600" imgH="1155700" progId="Equation.DSMT4">
                  <p:embed/>
                </p:oleObj>
              </mc:Choice>
              <mc:Fallback>
                <p:oleObj name="Equation" r:id="rId6" imgW="2006600" imgH="11557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9800" y="4337024"/>
                        <a:ext cx="356235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endParaRPr lang="zh-CN" altLang="en-US"/>
          </a:p>
        </p:txBody>
      </p:sp>
      <p:sp>
        <p:nvSpPr>
          <p:cNvPr id="27651" name="内容占位符 2"/>
          <p:cNvSpPr>
            <a:spLocks noGrp="1"/>
          </p:cNvSpPr>
          <p:nvPr>
            <p:ph idx="1"/>
          </p:nvPr>
        </p:nvSpPr>
        <p:spPr/>
        <p:txBody>
          <a:bodyPr/>
          <a:lstStyle/>
          <a:p>
            <a:r>
              <a:rPr lang="en-US" altLang="zh-CN" dirty="0"/>
              <a:t>Error analysis</a:t>
            </a:r>
          </a:p>
          <a:p>
            <a:pPr lvl="1"/>
            <a:r>
              <a:rPr lang="en-US" altLang="zh-CN" dirty="0">
                <a:ea typeface="宋体" charset="-122"/>
              </a:rPr>
              <a:t>Using equidistant interpolation nodes</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dirty="0"/>
          </a:p>
          <a:p>
            <a:r>
              <a:rPr lang="en-US" altLang="zh-CN" b="1" dirty="0" err="1"/>
              <a:t>Runge</a:t>
            </a:r>
            <a:r>
              <a:rPr lang="en-US" altLang="zh-CN" b="1" dirty="0"/>
              <a:t> phenomenon</a:t>
            </a:r>
          </a:p>
          <a:p>
            <a:pPr lvl="1"/>
            <a:r>
              <a:rPr lang="en-US" altLang="zh-CN" dirty="0">
                <a:ea typeface="宋体" charset="-122"/>
              </a:rPr>
              <a:t>A problem of oscillations at the edges of an interval that occurs when using polynomial interpolation with polynomials of high degree</a:t>
            </a:r>
            <a:endParaRPr lang="zh-CN" altLang="en-US" dirty="0">
              <a:ea typeface="宋体" charset="-122"/>
            </a:endParaRPr>
          </a:p>
        </p:txBody>
      </p:sp>
      <p:graphicFrame>
        <p:nvGraphicFramePr>
          <p:cNvPr id="27652" name="对象 3"/>
          <p:cNvGraphicFramePr>
            <a:graphicFrameLocks noChangeAspect="1"/>
          </p:cNvGraphicFramePr>
          <p:nvPr>
            <p:extLst>
              <p:ext uri="{D42A27DB-BD31-4B8C-83A1-F6EECF244321}">
                <p14:modId xmlns:p14="http://schemas.microsoft.com/office/powerpoint/2010/main" val="605370056"/>
              </p:ext>
            </p:extLst>
          </p:nvPr>
        </p:nvGraphicFramePr>
        <p:xfrm>
          <a:off x="1954213" y="1962192"/>
          <a:ext cx="4237037" cy="2608263"/>
        </p:xfrm>
        <a:graphic>
          <a:graphicData uri="http://schemas.openxmlformats.org/presentationml/2006/ole">
            <mc:AlternateContent xmlns:mc="http://schemas.openxmlformats.org/markup-compatibility/2006">
              <mc:Choice xmlns:v="urn:schemas-microsoft-com:vml" Requires="v">
                <p:oleObj spid="_x0000_s11272" name="Equation" r:id="rId3" imgW="2311200" imgH="1422360" progId="Equation.DSMT4">
                  <p:embed/>
                </p:oleObj>
              </mc:Choice>
              <mc:Fallback>
                <p:oleObj name="Equation" r:id="rId3" imgW="2311200" imgH="1422360" progId="Equation.DSMT4">
                  <p:embed/>
                  <p:pic>
                    <p:nvPicPr>
                      <p:cNvPr id="0" name="对象 3"/>
                      <p:cNvPicPr>
                        <a:picLocks noChangeAspect="1" noChangeArrowheads="1"/>
                      </p:cNvPicPr>
                      <p:nvPr/>
                    </p:nvPicPr>
                    <p:blipFill>
                      <a:blip r:embed="rId4"/>
                      <a:srcRect/>
                      <a:stretch>
                        <a:fillRect/>
                      </a:stretch>
                    </p:blipFill>
                    <p:spPr bwMode="auto">
                      <a:xfrm>
                        <a:off x="1954213" y="1962192"/>
                        <a:ext cx="4237037"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endParaRPr lang="zh-CN" altLang="en-US"/>
          </a:p>
        </p:txBody>
      </p:sp>
      <p:sp>
        <p:nvSpPr>
          <p:cNvPr id="28675" name="内容占位符 2"/>
          <p:cNvSpPr>
            <a:spLocks noGrp="1"/>
          </p:cNvSpPr>
          <p:nvPr>
            <p:ph idx="1"/>
          </p:nvPr>
        </p:nvSpPr>
        <p:spPr/>
        <p:txBody>
          <a:bodyPr/>
          <a:lstStyle/>
          <a:p>
            <a:r>
              <a:rPr lang="en-US" altLang="zh-CN" dirty="0"/>
              <a:t>Solutions to the problem of interpolating over many points</a:t>
            </a:r>
          </a:p>
          <a:p>
            <a:pPr lvl="1"/>
            <a:r>
              <a:rPr lang="en-US" altLang="zh-CN" b="1" dirty="0">
                <a:ea typeface="宋体" charset="-122"/>
              </a:rPr>
              <a:t>Use piecewise polynomial interpolation</a:t>
            </a:r>
            <a:r>
              <a:rPr lang="en-US" altLang="zh-CN" dirty="0">
                <a:ea typeface="宋体" charset="-122"/>
              </a:rPr>
              <a:t>.  Restrict ourselves to a string of lower degree polynomials each of which are only applied over one or two subintervals</a:t>
            </a:r>
          </a:p>
          <a:p>
            <a:pPr lvl="1"/>
            <a:r>
              <a:rPr lang="en-US" altLang="zh-CN" b="1" dirty="0">
                <a:ea typeface="宋体" charset="-122"/>
              </a:rPr>
              <a:t>Change interpolation points</a:t>
            </a:r>
            <a:r>
              <a:rPr lang="en-US" altLang="zh-CN" dirty="0">
                <a:ea typeface="宋体" charset="-122"/>
              </a:rPr>
              <a:t>. High degree polynomials are generally unsuitable for interpolation with equidistant nodes. Using the Chebyshev nodes, the maximum error in approximating the Runge function is guaranteed to diminish with increasing polynomial order.</a:t>
            </a:r>
          </a:p>
          <a:p>
            <a:pPr lvl="1"/>
            <a:endParaRPr lang="en-US" altLang="zh-CN" dirty="0">
              <a:ea typeface="宋体" charset="-122"/>
            </a:endParaRPr>
          </a:p>
          <a:p>
            <a:pPr lvl="1"/>
            <a:r>
              <a:rPr lang="en-US" altLang="zh-CN" b="1" dirty="0">
                <a:ea typeface="宋体" charset="-122"/>
              </a:rPr>
              <a:t>Approximation. Smooth the wrinkles in the interpolating polynomial by fitting a lower degree polynomial</a:t>
            </a:r>
            <a:endParaRPr lang="zh-CN" altLang="en-US" b="1" dirty="0">
              <a:ea typeface="宋体"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a:t>Overview</a:t>
            </a:r>
            <a:endParaRPr lang="zh-CN" altLang="en-US"/>
          </a:p>
        </p:txBody>
      </p:sp>
      <p:sp>
        <p:nvSpPr>
          <p:cNvPr id="6147" name="内容占位符 2"/>
          <p:cNvSpPr>
            <a:spLocks noGrp="1"/>
          </p:cNvSpPr>
          <p:nvPr>
            <p:ph idx="1"/>
          </p:nvPr>
        </p:nvSpPr>
        <p:spPr/>
        <p:txBody>
          <a:bodyPr/>
          <a:lstStyle/>
          <a:p>
            <a:r>
              <a:rPr lang="zh-CN" altLang="en-US" dirty="0"/>
              <a:t>什么是插值 What's interpolation ?</a:t>
            </a:r>
            <a:endParaRPr lang="en-US" altLang="zh-CN" dirty="0"/>
          </a:p>
          <a:p>
            <a:endParaRPr lang="zh-CN" altLang="en-US" dirty="0"/>
          </a:p>
          <a:p>
            <a:r>
              <a:rPr lang="zh-CN" altLang="en-US" dirty="0"/>
              <a:t>拉格朗日插值 Lagrangian interpolation</a:t>
            </a:r>
          </a:p>
          <a:p>
            <a:endParaRPr lang="en-US" altLang="zh-CN" dirty="0">
              <a:solidFill>
                <a:schemeClr val="bg1">
                  <a:lumMod val="50000"/>
                </a:schemeClr>
              </a:solidFill>
            </a:endParaRPr>
          </a:p>
          <a:p>
            <a:r>
              <a:rPr lang="zh-CN" altLang="en-US" dirty="0">
                <a:solidFill>
                  <a:schemeClr val="bg1">
                    <a:lumMod val="50000"/>
                  </a:schemeClr>
                </a:solidFill>
              </a:rPr>
              <a:t>多维插值 </a:t>
            </a:r>
            <a:r>
              <a:rPr lang="en-US" altLang="zh-CN" dirty="0">
                <a:solidFill>
                  <a:schemeClr val="bg1">
                    <a:lumMod val="50000"/>
                  </a:schemeClr>
                </a:solidFill>
              </a:rPr>
              <a:t>Interpolations for multi-dimensions </a:t>
            </a:r>
          </a:p>
          <a:p>
            <a:endParaRPr lang="zh-CN" altLang="en-US" dirty="0"/>
          </a:p>
          <a:p>
            <a:r>
              <a:rPr lang="zh-CN" altLang="en-US" dirty="0"/>
              <a:t>曲线拟合  </a:t>
            </a:r>
            <a:r>
              <a:rPr lang="en-US" altLang="zh-CN" dirty="0"/>
              <a:t>Curve fitting</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dirty="0"/>
              <a:t>3. Curve fitting (</a:t>
            </a:r>
            <a:r>
              <a:rPr lang="zh-CN" altLang="en-US" dirty="0"/>
              <a:t>曲线拟合</a:t>
            </a:r>
            <a:r>
              <a:rPr lang="en-US" altLang="zh-CN" dirty="0"/>
              <a:t>/</a:t>
            </a:r>
            <a:r>
              <a:rPr lang="zh-CN" altLang="en-US" dirty="0"/>
              <a:t>函数逼近</a:t>
            </a:r>
            <a:r>
              <a:rPr lang="en-US" altLang="zh-CN" dirty="0"/>
              <a:t>) </a:t>
            </a:r>
            <a:endParaRPr lang="zh-CN" altLang="en-US" dirty="0"/>
          </a:p>
        </p:txBody>
      </p:sp>
      <p:sp>
        <p:nvSpPr>
          <p:cNvPr id="30723" name="内容占位符 2"/>
          <p:cNvSpPr>
            <a:spLocks noGrp="1"/>
          </p:cNvSpPr>
          <p:nvPr>
            <p:ph idx="1"/>
          </p:nvPr>
        </p:nvSpPr>
        <p:spPr/>
        <p:txBody>
          <a:bodyPr/>
          <a:lstStyle/>
          <a:p>
            <a:r>
              <a:rPr lang="en-US" altLang="zh-CN" dirty="0"/>
              <a:t>Curve fitting</a:t>
            </a:r>
          </a:p>
          <a:p>
            <a:pPr lvl="1"/>
            <a:r>
              <a:rPr lang="en-US" altLang="zh-CN" dirty="0">
                <a:ea typeface="宋体" charset="-122"/>
              </a:rPr>
              <a:t>Given a set of tabulated data, find a curve or a function that </a:t>
            </a:r>
            <a:r>
              <a:rPr lang="en-US" altLang="zh-CN" b="1" i="1" u="sng" dirty="0">
                <a:solidFill>
                  <a:srgbClr val="FF0000"/>
                </a:solidFill>
                <a:ea typeface="宋体" charset="-122"/>
              </a:rPr>
              <a:t>best represents the data</a:t>
            </a:r>
            <a:r>
              <a:rPr lang="en-US" altLang="zh-CN" dirty="0">
                <a:ea typeface="宋体" charset="-122"/>
              </a:rPr>
              <a:t>.</a:t>
            </a:r>
          </a:p>
          <a:p>
            <a:pPr lvl="1"/>
            <a:endParaRPr lang="zh-CN" altLang="en-US" dirty="0">
              <a:ea typeface="宋体" charset="-122"/>
            </a:endParaRPr>
          </a:p>
        </p:txBody>
      </p:sp>
      <p:sp>
        <p:nvSpPr>
          <p:cNvPr id="4" name="矩形 3"/>
          <p:cNvSpPr/>
          <p:nvPr/>
        </p:nvSpPr>
        <p:spPr>
          <a:xfrm>
            <a:off x="590550" y="2563813"/>
            <a:ext cx="6216650" cy="42164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342900" indent="-342900">
              <a:buFont typeface="+mj-ea"/>
              <a:buAutoNum type="circleNumDbPlain"/>
              <a:defRPr/>
            </a:pPr>
            <a:r>
              <a:rPr lang="en-US" altLang="zh-CN" sz="2800" dirty="0"/>
              <a:t>The tabulated data</a:t>
            </a:r>
          </a:p>
          <a:p>
            <a:pPr marL="342900" indent="-342900">
              <a:buFont typeface="+mj-ea"/>
              <a:buAutoNum type="circleNumDbPlain"/>
              <a:defRPr/>
            </a:pPr>
            <a:endParaRPr lang="en-US" altLang="zh-CN" sz="2800" dirty="0"/>
          </a:p>
          <a:p>
            <a:pPr marL="342900" indent="-342900">
              <a:buFont typeface="+mj-ea"/>
              <a:buAutoNum type="circleNumDbPlain"/>
              <a:defRPr/>
            </a:pPr>
            <a:endParaRPr lang="en-US" altLang="zh-CN" sz="2800" dirty="0"/>
          </a:p>
          <a:p>
            <a:pPr marL="342900" indent="-342900">
              <a:buFont typeface="+mj-ea"/>
              <a:buAutoNum type="circleNumDbPlain"/>
              <a:defRPr/>
            </a:pPr>
            <a:r>
              <a:rPr lang="en-US" altLang="zh-CN" sz="2800" dirty="0"/>
              <a:t>The form of the function</a:t>
            </a:r>
          </a:p>
          <a:p>
            <a:pPr marL="342900" indent="-342900">
              <a:buFont typeface="+mj-ea"/>
              <a:buAutoNum type="circleNumDbPlain"/>
              <a:defRPr/>
            </a:pPr>
            <a:endParaRPr lang="en-US" altLang="zh-CN" sz="2800" dirty="0"/>
          </a:p>
          <a:p>
            <a:pPr marL="342900" indent="-342900">
              <a:buFont typeface="+mj-ea"/>
              <a:buAutoNum type="circleNumDbPlain"/>
              <a:defRPr/>
            </a:pPr>
            <a:endParaRPr lang="en-US" altLang="zh-CN" sz="2800" dirty="0"/>
          </a:p>
          <a:p>
            <a:pPr marL="342900" indent="-342900">
              <a:buFont typeface="+mj-ea"/>
              <a:buAutoNum type="circleNumDbPlain"/>
              <a:defRPr/>
            </a:pPr>
            <a:r>
              <a:rPr lang="en-US" altLang="zh-CN" sz="2800" dirty="0"/>
              <a:t>The curve fitting criteria</a:t>
            </a:r>
          </a:p>
          <a:p>
            <a:pPr marL="342900" indent="-342900">
              <a:buFont typeface="+mj-ea"/>
              <a:buAutoNum type="circleNumDbPlain"/>
              <a:defRPr/>
            </a:pPr>
            <a:endParaRPr lang="en-US" altLang="zh-CN" sz="2800" dirty="0"/>
          </a:p>
          <a:p>
            <a:pPr marL="342900" indent="-342900">
              <a:buFont typeface="+mj-ea"/>
              <a:buAutoNum type="circleNumDbPlain"/>
              <a:defRPr/>
            </a:pPr>
            <a:endParaRPr lang="en-US" altLang="zh-CN" sz="2800" dirty="0"/>
          </a:p>
          <a:p>
            <a:pPr marL="342900" indent="-342900">
              <a:buFont typeface="+mj-ea"/>
              <a:buAutoNum type="circleNumDbPlain"/>
              <a:defRPr/>
            </a:pPr>
            <a:endParaRPr lang="en-US" altLang="zh-CN" sz="1400" dirty="0"/>
          </a:p>
        </p:txBody>
      </p:sp>
      <p:sp>
        <p:nvSpPr>
          <p:cNvPr id="5" name="TextBox 4"/>
          <p:cNvSpPr txBox="1"/>
          <p:nvPr/>
        </p:nvSpPr>
        <p:spPr>
          <a:xfrm>
            <a:off x="590550" y="2101850"/>
            <a:ext cx="1885950"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400" dirty="0"/>
              <a:t>Components </a:t>
            </a:r>
            <a:endParaRPr lang="zh-CN" altLang="en-US" sz="2400" dirty="0"/>
          </a:p>
        </p:txBody>
      </p:sp>
      <p:graphicFrame>
        <p:nvGraphicFramePr>
          <p:cNvPr id="30726" name="对象 5"/>
          <p:cNvGraphicFramePr>
            <a:graphicFrameLocks noChangeAspect="1"/>
          </p:cNvGraphicFramePr>
          <p:nvPr/>
        </p:nvGraphicFramePr>
        <p:xfrm>
          <a:off x="862013" y="3149600"/>
          <a:ext cx="3849687" cy="517525"/>
        </p:xfrm>
        <a:graphic>
          <a:graphicData uri="http://schemas.openxmlformats.org/presentationml/2006/ole">
            <mc:AlternateContent xmlns:mc="http://schemas.openxmlformats.org/markup-compatibility/2006">
              <mc:Choice xmlns:v="urn:schemas-microsoft-com:vml" Requires="v">
                <p:oleObj spid="_x0000_s12314" name="Equation" r:id="rId3" imgW="1701800" imgH="228600" progId="Equation.DSMT4">
                  <p:embed/>
                </p:oleObj>
              </mc:Choice>
              <mc:Fallback>
                <p:oleObj name="Equation" r:id="rId3" imgW="1701800" imgH="2286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013" y="3149600"/>
                        <a:ext cx="38496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7" name="对象 6"/>
          <p:cNvGraphicFramePr>
            <a:graphicFrameLocks noChangeAspect="1"/>
          </p:cNvGraphicFramePr>
          <p:nvPr>
            <p:extLst>
              <p:ext uri="{D42A27DB-BD31-4B8C-83A1-F6EECF244321}">
                <p14:modId xmlns:p14="http://schemas.microsoft.com/office/powerpoint/2010/main" val="1132437765"/>
              </p:ext>
            </p:extLst>
          </p:nvPr>
        </p:nvGraphicFramePr>
        <p:xfrm>
          <a:off x="939800" y="4406900"/>
          <a:ext cx="4110038" cy="855663"/>
        </p:xfrm>
        <a:graphic>
          <a:graphicData uri="http://schemas.openxmlformats.org/presentationml/2006/ole">
            <mc:AlternateContent xmlns:mc="http://schemas.openxmlformats.org/markup-compatibility/2006">
              <mc:Choice xmlns:v="urn:schemas-microsoft-com:vml" Requires="v">
                <p:oleObj spid="_x0000_s12315" name="Equation" r:id="rId5" imgW="2197100" imgH="457200" progId="Equation.DSMT4">
                  <p:embed/>
                </p:oleObj>
              </mc:Choice>
              <mc:Fallback>
                <p:oleObj name="Equation" r:id="rId5" imgW="2197100" imgH="4572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4406900"/>
                        <a:ext cx="4110038"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28" name="对象 7"/>
          <p:cNvGraphicFramePr>
            <a:graphicFrameLocks noChangeAspect="1"/>
          </p:cNvGraphicFramePr>
          <p:nvPr/>
        </p:nvGraphicFramePr>
        <p:xfrm>
          <a:off x="950913" y="5429250"/>
          <a:ext cx="5716587" cy="1352550"/>
        </p:xfrm>
        <a:graphic>
          <a:graphicData uri="http://schemas.openxmlformats.org/presentationml/2006/ole">
            <mc:AlternateContent xmlns:mc="http://schemas.openxmlformats.org/markup-compatibility/2006">
              <mc:Choice xmlns:v="urn:schemas-microsoft-com:vml" Requires="v">
                <p:oleObj spid="_x0000_s12316" name="Equation" r:id="rId7" imgW="3225800" imgH="762000" progId="Equation.DSMT4">
                  <p:embed/>
                </p:oleObj>
              </mc:Choice>
              <mc:Fallback>
                <p:oleObj name="Equation" r:id="rId7" imgW="3225800" imgH="7620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913" y="5429250"/>
                        <a:ext cx="571658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6807200" y="3219450"/>
            <a:ext cx="2239696" cy="15700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altLang="zh-CN" sz="2400" dirty="0"/>
              <a:t>Work:</a:t>
            </a:r>
          </a:p>
          <a:p>
            <a:pPr>
              <a:defRPr/>
            </a:pPr>
            <a:r>
              <a:rPr lang="en-US" altLang="zh-CN" sz="2400" dirty="0"/>
              <a:t>Find the unknown coefficients</a:t>
            </a:r>
            <a:endParaRPr lang="zh-CN" altLang="en-US" sz="2400" dirty="0"/>
          </a:p>
        </p:txBody>
      </p:sp>
      <p:graphicFrame>
        <p:nvGraphicFramePr>
          <p:cNvPr id="30730" name="对象 9"/>
          <p:cNvGraphicFramePr>
            <a:graphicFrameLocks noChangeAspect="1"/>
          </p:cNvGraphicFramePr>
          <p:nvPr/>
        </p:nvGraphicFramePr>
        <p:xfrm>
          <a:off x="7086600" y="5673725"/>
          <a:ext cx="1187450" cy="930275"/>
        </p:xfrm>
        <a:graphic>
          <a:graphicData uri="http://schemas.openxmlformats.org/presentationml/2006/ole">
            <mc:AlternateContent xmlns:mc="http://schemas.openxmlformats.org/markup-compatibility/2006">
              <mc:Choice xmlns:v="urn:schemas-microsoft-com:vml" Requires="v">
                <p:oleObj spid="_x0000_s12317" name="Equation" r:id="rId9" imgW="291973" imgH="228501" progId="Equation.DSMT4">
                  <p:embed/>
                </p:oleObj>
              </mc:Choice>
              <mc:Fallback>
                <p:oleObj name="Equation" r:id="rId9" imgW="291973" imgH="228501"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86600" y="5673725"/>
                        <a:ext cx="11874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最小二乘拟合</a:t>
            </a:r>
            <a:r>
              <a:rPr lang="en-US" altLang="zh-CN" dirty="0"/>
              <a:t>Least-square curve fitting</a:t>
            </a:r>
            <a:endParaRPr lang="zh-CN" altLang="en-US" dirty="0"/>
          </a:p>
        </p:txBody>
      </p:sp>
      <p:sp>
        <p:nvSpPr>
          <p:cNvPr id="31747" name="内容占位符 2"/>
          <p:cNvSpPr>
            <a:spLocks noGrp="1"/>
          </p:cNvSpPr>
          <p:nvPr>
            <p:ph idx="1"/>
          </p:nvPr>
        </p:nvSpPr>
        <p:spPr/>
        <p:txBody>
          <a:bodyPr/>
          <a:lstStyle/>
          <a:p>
            <a:r>
              <a:rPr lang="en-US" altLang="zh-CN" b="1" dirty="0"/>
              <a:t>Theorem</a:t>
            </a:r>
          </a:p>
          <a:p>
            <a:pPr lvl="1"/>
            <a:r>
              <a:rPr lang="en-US" altLang="zh-CN" dirty="0">
                <a:ea typeface="宋体" charset="-122"/>
              </a:rPr>
              <a:t>Suppose that </a:t>
            </a:r>
            <a:r>
              <a:rPr lang="en-US" altLang="zh-CN" dirty="0">
                <a:solidFill>
                  <a:srgbClr val="0000FF"/>
                </a:solidFill>
                <a:ea typeface="宋体" charset="-122"/>
              </a:rPr>
              <a:t>{</a:t>
            </a:r>
            <a:r>
              <a:rPr lang="en-US" altLang="zh-CN" dirty="0" err="1">
                <a:solidFill>
                  <a:srgbClr val="0000FF"/>
                </a:solidFill>
                <a:ea typeface="宋体" charset="-122"/>
              </a:rPr>
              <a:t>x</a:t>
            </a:r>
            <a:r>
              <a:rPr lang="en-US" altLang="zh-CN" baseline="-25000" dirty="0" err="1">
                <a:solidFill>
                  <a:srgbClr val="0000FF"/>
                </a:solidFill>
                <a:ea typeface="宋体" charset="-122"/>
              </a:rPr>
              <a:t>k</a:t>
            </a:r>
            <a:r>
              <a:rPr lang="en-US" altLang="zh-CN" dirty="0" err="1">
                <a:solidFill>
                  <a:srgbClr val="0000FF"/>
                </a:solidFill>
                <a:ea typeface="宋体" charset="-122"/>
              </a:rPr>
              <a:t>,y</a:t>
            </a:r>
            <a:r>
              <a:rPr lang="en-US" altLang="zh-CN" baseline="-25000" dirty="0" err="1">
                <a:solidFill>
                  <a:srgbClr val="0000FF"/>
                </a:solidFill>
                <a:ea typeface="宋体" charset="-122"/>
              </a:rPr>
              <a:t>k</a:t>
            </a:r>
            <a:r>
              <a:rPr lang="en-US" altLang="zh-CN" dirty="0">
                <a:solidFill>
                  <a:srgbClr val="0000FF"/>
                </a:solidFill>
                <a:ea typeface="宋体" charset="-122"/>
              </a:rPr>
              <a:t>},k=1,…,</a:t>
            </a:r>
            <a:r>
              <a:rPr lang="en-US" altLang="zh-CN" i="1" dirty="0">
                <a:solidFill>
                  <a:srgbClr val="0000FF"/>
                </a:solidFill>
                <a:latin typeface="Times New Roman" pitchFamily="18" charset="0"/>
                <a:ea typeface="宋体" charset="-122"/>
                <a:cs typeface="Times New Roman" pitchFamily="18" charset="0"/>
              </a:rPr>
              <a:t>N</a:t>
            </a:r>
            <a:r>
              <a:rPr lang="en-US" altLang="zh-CN" dirty="0">
                <a:solidFill>
                  <a:srgbClr val="0000FF"/>
                </a:solidFill>
                <a:ea typeface="宋体" charset="-122"/>
              </a:rPr>
              <a:t> </a:t>
            </a:r>
            <a:r>
              <a:rPr lang="en-US" altLang="zh-CN" dirty="0">
                <a:ea typeface="宋体" charset="-122"/>
              </a:rPr>
              <a:t>are </a:t>
            </a:r>
            <a:r>
              <a:rPr lang="en-US" altLang="zh-CN" i="1" dirty="0">
                <a:solidFill>
                  <a:srgbClr val="0000FF"/>
                </a:solidFill>
                <a:latin typeface="Times New Roman" pitchFamily="18" charset="0"/>
                <a:ea typeface="宋体" charset="-122"/>
                <a:cs typeface="Times New Roman" pitchFamily="18" charset="0"/>
              </a:rPr>
              <a:t>N</a:t>
            </a:r>
            <a:r>
              <a:rPr lang="en-US" altLang="zh-CN" dirty="0">
                <a:ea typeface="宋体" charset="-122"/>
              </a:rPr>
              <a:t> points, where the abscissas </a:t>
            </a:r>
            <a:r>
              <a:rPr lang="en-US" altLang="zh-CN" dirty="0">
                <a:solidFill>
                  <a:srgbClr val="0000FF"/>
                </a:solidFill>
                <a:ea typeface="宋体" charset="-122"/>
              </a:rPr>
              <a:t>{</a:t>
            </a:r>
            <a:r>
              <a:rPr lang="en-US" altLang="zh-CN" dirty="0" err="1">
                <a:solidFill>
                  <a:srgbClr val="0000FF"/>
                </a:solidFill>
                <a:ea typeface="宋体" charset="-122"/>
              </a:rPr>
              <a:t>x</a:t>
            </a:r>
            <a:r>
              <a:rPr lang="en-US" altLang="zh-CN" baseline="-25000" dirty="0" err="1">
                <a:solidFill>
                  <a:srgbClr val="0000FF"/>
                </a:solidFill>
                <a:ea typeface="宋体" charset="-122"/>
              </a:rPr>
              <a:t>k</a:t>
            </a:r>
            <a:r>
              <a:rPr lang="en-US" altLang="zh-CN" dirty="0">
                <a:solidFill>
                  <a:srgbClr val="0000FF"/>
                </a:solidFill>
                <a:ea typeface="宋体" charset="-122"/>
              </a:rPr>
              <a:t>} </a:t>
            </a:r>
            <a:r>
              <a:rPr lang="en-US" altLang="zh-CN" dirty="0">
                <a:ea typeface="宋体" charset="-122"/>
              </a:rPr>
              <a:t>are distinct. The coefficients of the least-squares line</a:t>
            </a:r>
          </a:p>
          <a:p>
            <a:pPr lvl="1"/>
            <a:endParaRPr lang="en-US" altLang="zh-CN" dirty="0">
              <a:ea typeface="宋体" charset="-122"/>
            </a:endParaRPr>
          </a:p>
          <a:p>
            <a:pPr lvl="1"/>
            <a:r>
              <a:rPr lang="en-US" altLang="zh-CN" dirty="0">
                <a:ea typeface="宋体" charset="-122"/>
              </a:rPr>
              <a:t>are the solution of the following linear system, known as </a:t>
            </a:r>
            <a:r>
              <a:rPr lang="en-US" altLang="zh-CN" b="1" dirty="0">
                <a:ea typeface="宋体" charset="-122"/>
              </a:rPr>
              <a:t>the normal equations</a:t>
            </a:r>
            <a:r>
              <a:rPr lang="en-US" altLang="zh-CN" dirty="0">
                <a:ea typeface="宋体" charset="-122"/>
              </a:rPr>
              <a:t>: </a:t>
            </a:r>
            <a:endParaRPr lang="zh-CN" altLang="en-US" dirty="0">
              <a:ea typeface="宋体" charset="-122"/>
            </a:endParaRPr>
          </a:p>
        </p:txBody>
      </p:sp>
      <p:sp>
        <p:nvSpPr>
          <p:cNvPr id="31748" name="TextBox 1"/>
          <p:cNvSpPr txBox="1">
            <a:spLocks noChangeArrowheads="1"/>
          </p:cNvSpPr>
          <p:nvPr/>
        </p:nvSpPr>
        <p:spPr bwMode="auto">
          <a:xfrm>
            <a:off x="3244850" y="2384425"/>
            <a:ext cx="2025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b="0" i="1" dirty="0">
                <a:latin typeface="Times New Roman" pitchFamily="18" charset="0"/>
                <a:ea typeface="宋体" charset="-122"/>
                <a:cs typeface="Times New Roman" pitchFamily="18" charset="0"/>
              </a:rPr>
              <a:t>y=Ax + B</a:t>
            </a:r>
            <a:endParaRPr lang="zh-CN" altLang="en-US" b="0" i="1" dirty="0">
              <a:latin typeface="Times New Roman" pitchFamily="18" charset="0"/>
              <a:ea typeface="宋体" charset="-122"/>
              <a:cs typeface="Times New Roman" pitchFamily="18" charset="0"/>
            </a:endParaRPr>
          </a:p>
        </p:txBody>
      </p:sp>
      <p:graphicFrame>
        <p:nvGraphicFramePr>
          <p:cNvPr id="31749" name="对象 2"/>
          <p:cNvGraphicFramePr>
            <a:graphicFrameLocks noChangeAspect="1"/>
          </p:cNvGraphicFramePr>
          <p:nvPr/>
        </p:nvGraphicFramePr>
        <p:xfrm>
          <a:off x="2755900" y="3917950"/>
          <a:ext cx="4319588" cy="1955800"/>
        </p:xfrm>
        <a:graphic>
          <a:graphicData uri="http://schemas.openxmlformats.org/presentationml/2006/ole">
            <mc:AlternateContent xmlns:mc="http://schemas.openxmlformats.org/markup-compatibility/2006">
              <mc:Choice xmlns:v="urn:schemas-microsoft-com:vml" Requires="v">
                <p:oleObj spid="_x0000_s13320" name="Equation" r:id="rId3" imgW="2019300" imgH="914400" progId="Equation.DSMT4">
                  <p:embed/>
                </p:oleObj>
              </mc:Choice>
              <mc:Fallback>
                <p:oleObj name="Equation" r:id="rId3" imgW="2019300" imgH="9144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3917950"/>
                        <a:ext cx="4319588" cy="1955800"/>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endParaRPr lang="zh-CN" altLang="en-US"/>
          </a:p>
        </p:txBody>
      </p:sp>
      <p:sp>
        <p:nvSpPr>
          <p:cNvPr id="32771" name="内容占位符 2"/>
          <p:cNvSpPr>
            <a:spLocks noGrp="1"/>
          </p:cNvSpPr>
          <p:nvPr>
            <p:ph idx="1"/>
          </p:nvPr>
        </p:nvSpPr>
        <p:spPr/>
        <p:txBody>
          <a:bodyPr/>
          <a:lstStyle/>
          <a:p>
            <a:r>
              <a:rPr lang="en-US" altLang="zh-CN" i="1">
                <a:latin typeface="Times New Roman" pitchFamily="18" charset="0"/>
                <a:cs typeface="Times New Roman" pitchFamily="18" charset="0"/>
              </a:rPr>
              <a:t>Proof</a:t>
            </a:r>
          </a:p>
          <a:p>
            <a:pPr lvl="1"/>
            <a:r>
              <a:rPr lang="en-US" altLang="zh-CN">
                <a:latin typeface="Times New Roman" pitchFamily="18" charset="0"/>
                <a:ea typeface="宋体" charset="-122"/>
                <a:cs typeface="Times New Roman" pitchFamily="18" charset="0"/>
              </a:rPr>
              <a:t>The L</a:t>
            </a:r>
            <a:r>
              <a:rPr lang="en-US" altLang="zh-CN" baseline="-25000">
                <a:latin typeface="Times New Roman" pitchFamily="18" charset="0"/>
                <a:ea typeface="宋体" charset="-122"/>
                <a:cs typeface="Times New Roman" pitchFamily="18" charset="0"/>
              </a:rPr>
              <a:t>2</a:t>
            </a:r>
            <a:r>
              <a:rPr lang="en-US" altLang="zh-CN">
                <a:latin typeface="Times New Roman" pitchFamily="18" charset="0"/>
                <a:ea typeface="宋体" charset="-122"/>
                <a:cs typeface="Times New Roman" pitchFamily="18" charset="0"/>
              </a:rPr>
              <a:t> error for the curve fitting would be</a:t>
            </a:r>
          </a:p>
          <a:p>
            <a:pPr lvl="1"/>
            <a:endParaRPr lang="en-US" altLang="zh-CN">
              <a:latin typeface="Times New Roman" pitchFamily="18" charset="0"/>
              <a:ea typeface="宋体" charset="-122"/>
              <a:cs typeface="Times New Roman" pitchFamily="18" charset="0"/>
            </a:endParaRPr>
          </a:p>
          <a:p>
            <a:pPr lvl="1"/>
            <a:endParaRPr lang="en-US" altLang="zh-CN">
              <a:latin typeface="Times New Roman" pitchFamily="18" charset="0"/>
              <a:ea typeface="宋体" charset="-122"/>
              <a:cs typeface="Times New Roman" pitchFamily="18" charset="0"/>
            </a:endParaRPr>
          </a:p>
          <a:p>
            <a:pPr lvl="1"/>
            <a:r>
              <a:rPr lang="en-US" altLang="zh-CN">
                <a:latin typeface="Times New Roman" pitchFamily="18" charset="0"/>
                <a:ea typeface="宋体" charset="-122"/>
                <a:cs typeface="Times New Roman" pitchFamily="18" charset="0"/>
              </a:rPr>
              <a:t>The minimum value of </a:t>
            </a:r>
            <a:r>
              <a:rPr lang="en-US" altLang="zh-CN" i="1">
                <a:latin typeface="Times New Roman" pitchFamily="18" charset="0"/>
                <a:ea typeface="宋体" charset="-122"/>
                <a:cs typeface="Times New Roman" pitchFamily="18" charset="0"/>
              </a:rPr>
              <a:t>E</a:t>
            </a:r>
            <a:r>
              <a:rPr lang="en-US" altLang="zh-CN" i="1" baseline="-25000">
                <a:latin typeface="Times New Roman" pitchFamily="18" charset="0"/>
                <a:ea typeface="宋体" charset="-122"/>
                <a:cs typeface="Times New Roman" pitchFamily="18" charset="0"/>
              </a:rPr>
              <a:t>2</a:t>
            </a:r>
            <a:r>
              <a:rPr lang="en-US" altLang="zh-CN" i="1">
                <a:latin typeface="Times New Roman" pitchFamily="18" charset="0"/>
                <a:ea typeface="宋体" charset="-122"/>
                <a:cs typeface="Times New Roman" pitchFamily="18" charset="0"/>
              </a:rPr>
              <a:t>(A,B)</a:t>
            </a:r>
            <a:r>
              <a:rPr lang="en-US" altLang="zh-CN">
                <a:latin typeface="Times New Roman" pitchFamily="18" charset="0"/>
                <a:ea typeface="宋体" charset="-122"/>
                <a:cs typeface="Times New Roman" pitchFamily="18" charset="0"/>
              </a:rPr>
              <a:t> is determined by setting the partial derivatives to zero,</a:t>
            </a:r>
          </a:p>
          <a:p>
            <a:pPr lvl="1"/>
            <a:endParaRPr lang="en-US" altLang="zh-CN">
              <a:latin typeface="Times New Roman" pitchFamily="18" charset="0"/>
              <a:ea typeface="宋体" charset="-122"/>
              <a:cs typeface="Times New Roman" pitchFamily="18" charset="0"/>
            </a:endParaRPr>
          </a:p>
          <a:p>
            <a:pPr lvl="1"/>
            <a:endParaRPr lang="en-US" altLang="zh-CN">
              <a:latin typeface="Times New Roman" pitchFamily="18" charset="0"/>
              <a:ea typeface="宋体" charset="-122"/>
              <a:cs typeface="Times New Roman" pitchFamily="18" charset="0"/>
            </a:endParaRPr>
          </a:p>
          <a:p>
            <a:pPr lvl="1"/>
            <a:r>
              <a:rPr lang="en-US" altLang="zh-CN">
                <a:latin typeface="Times New Roman" pitchFamily="18" charset="0"/>
                <a:ea typeface="宋体" charset="-122"/>
                <a:cs typeface="Times New Roman" pitchFamily="18" charset="0"/>
              </a:rPr>
              <a:t>Substitute the expression of </a:t>
            </a:r>
            <a:r>
              <a:rPr lang="en-US" altLang="zh-CN" i="1">
                <a:latin typeface="Times New Roman" pitchFamily="18" charset="0"/>
                <a:ea typeface="宋体" charset="-122"/>
                <a:cs typeface="Times New Roman" pitchFamily="18" charset="0"/>
              </a:rPr>
              <a:t>E</a:t>
            </a:r>
            <a:r>
              <a:rPr lang="en-US" altLang="zh-CN" i="1" baseline="-25000">
                <a:latin typeface="Times New Roman" pitchFamily="18" charset="0"/>
                <a:ea typeface="宋体" charset="-122"/>
                <a:cs typeface="Times New Roman" pitchFamily="18" charset="0"/>
              </a:rPr>
              <a:t>2</a:t>
            </a:r>
            <a:r>
              <a:rPr lang="en-US" altLang="zh-CN" i="1">
                <a:latin typeface="Times New Roman" pitchFamily="18" charset="0"/>
                <a:ea typeface="宋体" charset="-122"/>
                <a:cs typeface="Times New Roman" pitchFamily="18" charset="0"/>
              </a:rPr>
              <a:t>(A,B)</a:t>
            </a:r>
            <a:r>
              <a:rPr lang="en-US" altLang="zh-CN">
                <a:latin typeface="Times New Roman" pitchFamily="18" charset="0"/>
                <a:ea typeface="宋体" charset="-122"/>
                <a:cs typeface="Times New Roman" pitchFamily="18" charset="0"/>
              </a:rPr>
              <a:t>, and get</a:t>
            </a:r>
          </a:p>
          <a:p>
            <a:pPr lvl="1"/>
            <a:endParaRPr lang="en-US" altLang="zh-CN">
              <a:latin typeface="Times New Roman" pitchFamily="18" charset="0"/>
              <a:ea typeface="宋体" charset="-122"/>
              <a:cs typeface="Times New Roman" pitchFamily="18" charset="0"/>
            </a:endParaRPr>
          </a:p>
          <a:p>
            <a:pPr lvl="1"/>
            <a:endParaRPr lang="en-US" altLang="zh-CN">
              <a:latin typeface="Times New Roman" pitchFamily="18" charset="0"/>
              <a:ea typeface="宋体" charset="-122"/>
              <a:cs typeface="Times New Roman" pitchFamily="18" charset="0"/>
            </a:endParaRPr>
          </a:p>
          <a:p>
            <a:pPr lvl="1"/>
            <a:endParaRPr lang="en-US" altLang="zh-CN">
              <a:latin typeface="Times New Roman" pitchFamily="18" charset="0"/>
              <a:ea typeface="宋体" charset="-122"/>
              <a:cs typeface="Times New Roman" pitchFamily="18" charset="0"/>
            </a:endParaRPr>
          </a:p>
          <a:p>
            <a:pPr lvl="1"/>
            <a:r>
              <a:rPr lang="en-US" altLang="zh-CN">
                <a:latin typeface="Times New Roman" pitchFamily="18" charset="0"/>
                <a:ea typeface="宋体" charset="-122"/>
                <a:cs typeface="Times New Roman" pitchFamily="18" charset="0"/>
              </a:rPr>
              <a:t>Simplify and we have the normal equations. </a:t>
            </a:r>
            <a:endParaRPr lang="zh-CN" altLang="en-US">
              <a:latin typeface="Times New Roman" pitchFamily="18" charset="0"/>
              <a:ea typeface="宋体" charset="-122"/>
              <a:cs typeface="Times New Roman" pitchFamily="18" charset="0"/>
            </a:endParaRPr>
          </a:p>
        </p:txBody>
      </p:sp>
      <p:graphicFrame>
        <p:nvGraphicFramePr>
          <p:cNvPr id="32772" name="对象 3"/>
          <p:cNvGraphicFramePr>
            <a:graphicFrameLocks noChangeAspect="1"/>
          </p:cNvGraphicFramePr>
          <p:nvPr/>
        </p:nvGraphicFramePr>
        <p:xfrm>
          <a:off x="2336800" y="1892300"/>
          <a:ext cx="3276600" cy="768350"/>
        </p:xfrm>
        <a:graphic>
          <a:graphicData uri="http://schemas.openxmlformats.org/presentationml/2006/ole">
            <mc:AlternateContent xmlns:mc="http://schemas.openxmlformats.org/markup-compatibility/2006">
              <mc:Choice xmlns:v="urn:schemas-microsoft-com:vml" Requires="v">
                <p:oleObj spid="_x0000_s14356" name="Equation" r:id="rId3" imgW="1841500" imgH="431800" progId="Equation.DSMT4">
                  <p:embed/>
                </p:oleObj>
              </mc:Choice>
              <mc:Fallback>
                <p:oleObj name="Equation" r:id="rId3" imgW="1841500" imgH="431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1892300"/>
                        <a:ext cx="3276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3" name="对象 4"/>
          <p:cNvGraphicFramePr>
            <a:graphicFrameLocks noChangeAspect="1"/>
          </p:cNvGraphicFramePr>
          <p:nvPr/>
        </p:nvGraphicFramePr>
        <p:xfrm>
          <a:off x="2336800" y="3498850"/>
          <a:ext cx="1931988" cy="704850"/>
        </p:xfrm>
        <a:graphic>
          <a:graphicData uri="http://schemas.openxmlformats.org/presentationml/2006/ole">
            <mc:AlternateContent xmlns:mc="http://schemas.openxmlformats.org/markup-compatibility/2006">
              <mc:Choice xmlns:v="urn:schemas-microsoft-com:vml" Requires="v">
                <p:oleObj spid="_x0000_s14357" name="Equation" r:id="rId5" imgW="1079032" imgH="393529" progId="Equation.DSMT4">
                  <p:embed/>
                </p:oleObj>
              </mc:Choice>
              <mc:Fallback>
                <p:oleObj name="Equation" r:id="rId5" imgW="1079032" imgH="393529"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800" y="3498850"/>
                        <a:ext cx="19319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对象 5"/>
          <p:cNvGraphicFramePr>
            <a:graphicFrameLocks noChangeAspect="1"/>
          </p:cNvGraphicFramePr>
          <p:nvPr/>
        </p:nvGraphicFramePr>
        <p:xfrm>
          <a:off x="2336800" y="4826000"/>
          <a:ext cx="3143250" cy="1362075"/>
        </p:xfrm>
        <a:graphic>
          <a:graphicData uri="http://schemas.openxmlformats.org/presentationml/2006/ole">
            <mc:AlternateContent xmlns:mc="http://schemas.openxmlformats.org/markup-compatibility/2006">
              <mc:Choice xmlns:v="urn:schemas-microsoft-com:vml" Requires="v">
                <p:oleObj spid="_x0000_s14358" name="Equation" r:id="rId7" imgW="1993900" imgH="863600" progId="Equation.DSMT4">
                  <p:embed/>
                </p:oleObj>
              </mc:Choice>
              <mc:Fallback>
                <p:oleObj name="Equation" r:id="rId7" imgW="1993900" imgH="8636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800" y="4826000"/>
                        <a:ext cx="31432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云形 6"/>
          <p:cNvSpPr/>
          <p:nvPr/>
        </p:nvSpPr>
        <p:spPr bwMode="auto">
          <a:xfrm>
            <a:off x="6248400" y="1403350"/>
            <a:ext cx="2794000" cy="1187450"/>
          </a:xfrm>
          <a:prstGeom prst="cloud">
            <a:avLst/>
          </a:prstGeom>
          <a:solidFill>
            <a:srgbClr val="FFFF00"/>
          </a:solidFill>
          <a:ln w="9525" cap="flat" cmpd="sng" algn="ctr">
            <a:solidFill>
              <a:schemeClr val="tx1"/>
            </a:solidFill>
            <a:prstDash val="solid"/>
            <a:round/>
            <a:headEnd type="none" w="med" len="med"/>
            <a:tailEnd type="none" w="med" len="med"/>
          </a:ln>
          <a:effectLst/>
        </p:spPr>
        <p:txBody>
          <a:bodyPr/>
          <a:lstStyle/>
          <a:p>
            <a:pPr>
              <a:buFont typeface="Arial" pitchFamily="34" charset="0"/>
              <a:buNone/>
              <a:defRPr/>
            </a:pPr>
            <a:r>
              <a:rPr lang="en-US" altLang="zh-CN" dirty="0">
                <a:latin typeface="Arial" pitchFamily="34" charset="0"/>
                <a:ea typeface="宋体" pitchFamily="2" charset="-122"/>
              </a:rPr>
              <a:t>Why to choose L2 instead of  L1 or L</a:t>
            </a:r>
            <a:r>
              <a:rPr lang="en-US" altLang="zh-CN" dirty="0">
                <a:latin typeface="宋体"/>
                <a:ea typeface="宋体"/>
              </a:rPr>
              <a:t>∞</a:t>
            </a:r>
            <a:r>
              <a:rPr lang="en-US" altLang="zh-CN" dirty="0">
                <a:latin typeface="Arial" pitchFamily="34" charset="0"/>
                <a:ea typeface="宋体" pitchFamily="2" charset="-122"/>
              </a:rPr>
              <a:t> ?</a:t>
            </a:r>
            <a:endParaRPr lang="zh-CN" altLang="en-US" dirty="0">
              <a:latin typeface="Arial" pitchFamily="34"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t>Transformations for data linearization</a:t>
            </a:r>
            <a:endParaRPr lang="zh-CN" altLang="en-US"/>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0" y="1941513"/>
            <a:ext cx="5029200" cy="4843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3796" name="对象 3"/>
          <p:cNvGraphicFramePr>
            <a:graphicFrameLocks noChangeAspect="1"/>
          </p:cNvGraphicFramePr>
          <p:nvPr/>
        </p:nvGraphicFramePr>
        <p:xfrm>
          <a:off x="620713" y="844550"/>
          <a:ext cx="7624762" cy="454025"/>
        </p:xfrm>
        <a:graphic>
          <a:graphicData uri="http://schemas.openxmlformats.org/presentationml/2006/ole">
            <mc:AlternateContent xmlns:mc="http://schemas.openxmlformats.org/markup-compatibility/2006">
              <mc:Choice xmlns:v="urn:schemas-microsoft-com:vml" Requires="v">
                <p:oleObj spid="_x0000_s15368" name="Equation" r:id="rId4" imgW="4038600" imgH="241300" progId="Equation.DSMT4">
                  <p:embed/>
                </p:oleObj>
              </mc:Choice>
              <mc:Fallback>
                <p:oleObj name="Equation" r:id="rId4" imgW="4038600" imgH="2413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13" y="844550"/>
                        <a:ext cx="76247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Box 6"/>
          <p:cNvSpPr txBox="1"/>
          <p:nvPr/>
        </p:nvSpPr>
        <p:spPr>
          <a:xfrm>
            <a:off x="3873500" y="1419225"/>
            <a:ext cx="2025650" cy="52387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800" i="1" dirty="0">
                <a:latin typeface="Times New Roman" panose="02020603050405020304" pitchFamily="18" charset="0"/>
                <a:cs typeface="Times New Roman" panose="02020603050405020304" pitchFamily="18" charset="0"/>
              </a:rPr>
              <a:t>Y=AX + B</a:t>
            </a:r>
            <a:endParaRPr lang="zh-CN" altLang="en-US" sz="2800" i="1" dirty="0">
              <a:latin typeface="Times New Roman" panose="02020603050405020304" pitchFamily="18" charset="0"/>
              <a:cs typeface="Times New Roman" panose="02020603050405020304" pitchFamily="18" charset="0"/>
            </a:endParaRPr>
          </a:p>
        </p:txBody>
      </p:sp>
      <p:cxnSp>
        <p:nvCxnSpPr>
          <p:cNvPr id="33798" name="直接箭头连接符 7"/>
          <p:cNvCxnSpPr>
            <a:cxnSpLocks noChangeShapeType="1"/>
            <a:endCxn id="7" idx="3"/>
          </p:cNvCxnSpPr>
          <p:nvPr/>
        </p:nvCxnSpPr>
        <p:spPr bwMode="auto">
          <a:xfrm flipH="1">
            <a:off x="5899150" y="1263650"/>
            <a:ext cx="1257300" cy="4175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9" name="TextBox 10"/>
          <p:cNvSpPr txBox="1">
            <a:spLocks noChangeArrowheads="1"/>
          </p:cNvSpPr>
          <p:nvPr/>
        </p:nvSpPr>
        <p:spPr bwMode="auto">
          <a:xfrm>
            <a:off x="6527800" y="1473200"/>
            <a:ext cx="1117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1800" b="0" dirty="0">
                <a:latin typeface="Arial" charset="0"/>
                <a:ea typeface="宋体" charset="-122"/>
              </a:rPr>
              <a:t>Curve fit</a:t>
            </a:r>
            <a:endParaRPr lang="zh-CN" altLang="en-US" sz="1800" b="0" dirty="0">
              <a:latin typeface="Arial" charset="0"/>
              <a:ea typeface="宋体" charset="-122"/>
            </a:endParaRPr>
          </a:p>
        </p:txBody>
      </p:sp>
      <p:cxnSp>
        <p:nvCxnSpPr>
          <p:cNvPr id="33800" name="直接箭头连接符 12"/>
          <p:cNvCxnSpPr>
            <a:cxnSpLocks noChangeShapeType="1"/>
            <a:stCxn id="7" idx="1"/>
          </p:cNvCxnSpPr>
          <p:nvPr/>
        </p:nvCxnSpPr>
        <p:spPr bwMode="auto">
          <a:xfrm flipH="1" flipV="1">
            <a:off x="1987550" y="1263650"/>
            <a:ext cx="1885950" cy="417513"/>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01" name="TextBox 15"/>
          <p:cNvSpPr txBox="1">
            <a:spLocks noChangeArrowheads="1"/>
          </p:cNvSpPr>
          <p:nvPr/>
        </p:nvSpPr>
        <p:spPr bwMode="auto">
          <a:xfrm>
            <a:off x="1254125" y="1473200"/>
            <a:ext cx="206061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1800" b="0" dirty="0">
                <a:latin typeface="Arial" charset="0"/>
                <a:ea typeface="宋体" charset="-122"/>
              </a:rPr>
              <a:t>x=x(X,Y),y=y(X,Y)</a:t>
            </a:r>
            <a:endParaRPr lang="zh-CN" altLang="en-US" sz="1800" b="0" dirty="0">
              <a:latin typeface="Arial" charset="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线性最小二乘法</a:t>
            </a:r>
            <a:r>
              <a:rPr lang="en-US" altLang="zh-CN" dirty="0"/>
              <a:t>Linear least-square fitting</a:t>
            </a:r>
            <a:endParaRPr lang="zh-CN" altLang="en-US" dirty="0"/>
          </a:p>
        </p:txBody>
      </p:sp>
      <p:sp>
        <p:nvSpPr>
          <p:cNvPr id="34819" name="内容占位符 2"/>
          <p:cNvSpPr>
            <a:spLocks noGrp="1"/>
          </p:cNvSpPr>
          <p:nvPr>
            <p:ph idx="1"/>
          </p:nvPr>
        </p:nvSpPr>
        <p:spPr/>
        <p:txBody>
          <a:bodyPr/>
          <a:lstStyle/>
          <a:p>
            <a:r>
              <a:rPr lang="en-US" altLang="zh-CN"/>
              <a:t>The form of the function</a:t>
            </a:r>
          </a:p>
          <a:p>
            <a:endParaRPr lang="en-US" altLang="zh-CN"/>
          </a:p>
          <a:p>
            <a:pPr lvl="1"/>
            <a:r>
              <a:rPr lang="en-US" altLang="zh-CN">
                <a:ea typeface="宋体" charset="-122"/>
              </a:rPr>
              <a:t>Find the values </a:t>
            </a:r>
            <a:r>
              <a:rPr lang="en-US" altLang="zh-CN" i="1">
                <a:latin typeface="Times New Roman" pitchFamily="18" charset="0"/>
                <a:ea typeface="宋体" charset="-122"/>
                <a:cs typeface="Times New Roman" pitchFamily="18" charset="0"/>
              </a:rPr>
              <a:t>c</a:t>
            </a:r>
            <a:r>
              <a:rPr lang="en-US" altLang="zh-CN" i="1" baseline="-25000">
                <a:latin typeface="Times New Roman" pitchFamily="18" charset="0"/>
                <a:ea typeface="宋体" charset="-122"/>
                <a:cs typeface="Times New Roman" pitchFamily="18" charset="0"/>
              </a:rPr>
              <a:t>j</a:t>
            </a:r>
            <a:r>
              <a:rPr lang="en-US" altLang="zh-CN">
                <a:ea typeface="宋体" charset="-122"/>
              </a:rPr>
              <a:t>.</a:t>
            </a:r>
          </a:p>
          <a:p>
            <a:r>
              <a:rPr lang="en-US" altLang="zh-CN"/>
              <a:t>The L2 error would be</a:t>
            </a:r>
          </a:p>
          <a:p>
            <a:endParaRPr lang="en-US" altLang="zh-CN"/>
          </a:p>
          <a:p>
            <a:endParaRPr lang="en-US" altLang="zh-CN"/>
          </a:p>
          <a:p>
            <a:r>
              <a:rPr lang="en-US" altLang="zh-CN"/>
              <a:t>Minimizing the error would give</a:t>
            </a:r>
          </a:p>
          <a:p>
            <a:endParaRPr lang="en-US" altLang="zh-CN"/>
          </a:p>
          <a:p>
            <a:endParaRPr lang="en-US" altLang="zh-CN"/>
          </a:p>
          <a:p>
            <a:r>
              <a:rPr lang="en-US" altLang="zh-CN"/>
              <a:t>Simplify and get </a:t>
            </a:r>
            <a:r>
              <a:rPr lang="en-US" altLang="zh-CN" b="1"/>
              <a:t>the normal equation</a:t>
            </a:r>
            <a:endParaRPr lang="zh-CN" altLang="en-US" b="1"/>
          </a:p>
        </p:txBody>
      </p:sp>
      <p:graphicFrame>
        <p:nvGraphicFramePr>
          <p:cNvPr id="34820" name="对象 3"/>
          <p:cNvGraphicFramePr>
            <a:graphicFrameLocks noChangeAspect="1"/>
          </p:cNvGraphicFramePr>
          <p:nvPr>
            <p:extLst>
              <p:ext uri="{D42A27DB-BD31-4B8C-83A1-F6EECF244321}">
                <p14:modId xmlns:p14="http://schemas.microsoft.com/office/powerpoint/2010/main" val="949903358"/>
              </p:ext>
            </p:extLst>
          </p:nvPr>
        </p:nvGraphicFramePr>
        <p:xfrm>
          <a:off x="1743075" y="1193801"/>
          <a:ext cx="1990749" cy="792461"/>
        </p:xfrm>
        <a:graphic>
          <a:graphicData uri="http://schemas.openxmlformats.org/presentationml/2006/ole">
            <mc:AlternateContent xmlns:mc="http://schemas.openxmlformats.org/markup-compatibility/2006">
              <mc:Choice xmlns:v="urn:schemas-microsoft-com:vml" Requires="v">
                <p:oleObj spid="_x0000_s16416" name="Equation" r:id="rId3" imgW="1117115" imgH="444307" progId="Equation.DSMT4">
                  <p:embed/>
                </p:oleObj>
              </mc:Choice>
              <mc:Fallback>
                <p:oleObj name="Equation" r:id="rId3" imgW="1117115" imgH="444307"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075" y="1193801"/>
                        <a:ext cx="1990749" cy="792461"/>
                      </a:xfrm>
                      <a:prstGeom prst="rect">
                        <a:avLst/>
                      </a:prstGeom>
                      <a:noFill/>
                      <a:ln>
                        <a:noFill/>
                      </a:ln>
                    </p:spPr>
                  </p:pic>
                </p:oleObj>
              </mc:Fallback>
            </mc:AlternateContent>
          </a:graphicData>
        </a:graphic>
      </p:graphicFrame>
      <p:graphicFrame>
        <p:nvGraphicFramePr>
          <p:cNvPr id="34821" name="对象 4"/>
          <p:cNvGraphicFramePr>
            <a:graphicFrameLocks noChangeAspect="1"/>
          </p:cNvGraphicFramePr>
          <p:nvPr/>
        </p:nvGraphicFramePr>
        <p:xfrm>
          <a:off x="4781550" y="844550"/>
          <a:ext cx="3849688" cy="517525"/>
        </p:xfrm>
        <a:graphic>
          <a:graphicData uri="http://schemas.openxmlformats.org/presentationml/2006/ole">
            <mc:AlternateContent xmlns:mc="http://schemas.openxmlformats.org/markup-compatibility/2006">
              <mc:Choice xmlns:v="urn:schemas-microsoft-com:vml" Requires="v">
                <p:oleObj spid="_x0000_s16417" name="Equation" r:id="rId5" imgW="1701800" imgH="228600" progId="Equation.DSMT4">
                  <p:embed/>
                </p:oleObj>
              </mc:Choice>
              <mc:Fallback>
                <p:oleObj name="Equation" r:id="rId5" imgW="1701800" imgH="228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1550" y="844550"/>
                        <a:ext cx="38496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对象 5"/>
          <p:cNvGraphicFramePr>
            <a:graphicFrameLocks noChangeAspect="1"/>
          </p:cNvGraphicFramePr>
          <p:nvPr>
            <p:extLst>
              <p:ext uri="{D42A27DB-BD31-4B8C-83A1-F6EECF244321}">
                <p14:modId xmlns:p14="http://schemas.microsoft.com/office/powerpoint/2010/main" val="794863451"/>
              </p:ext>
            </p:extLst>
          </p:nvPr>
        </p:nvGraphicFramePr>
        <p:xfrm>
          <a:off x="1743075" y="2800350"/>
          <a:ext cx="6391173" cy="899976"/>
        </p:xfrm>
        <a:graphic>
          <a:graphicData uri="http://schemas.openxmlformats.org/presentationml/2006/ole">
            <mc:AlternateContent xmlns:mc="http://schemas.openxmlformats.org/markup-compatibility/2006">
              <mc:Choice xmlns:v="urn:schemas-microsoft-com:vml" Requires="v">
                <p:oleObj spid="_x0000_s16418" name="Equation" r:id="rId7" imgW="3695400" imgH="520560" progId="Equation.DSMT4">
                  <p:embed/>
                </p:oleObj>
              </mc:Choice>
              <mc:Fallback>
                <p:oleObj name="Equation" r:id="rId7" imgW="3695400" imgH="520560" progId="Equation.DSMT4">
                  <p:embed/>
                  <p:pic>
                    <p:nvPicPr>
                      <p:cNvPr id="0" name="对象 5"/>
                      <p:cNvPicPr>
                        <a:picLocks noChangeAspect="1" noChangeArrowheads="1"/>
                      </p:cNvPicPr>
                      <p:nvPr/>
                    </p:nvPicPr>
                    <p:blipFill>
                      <a:blip r:embed="rId8"/>
                      <a:srcRect/>
                      <a:stretch>
                        <a:fillRect/>
                      </a:stretch>
                    </p:blipFill>
                    <p:spPr bwMode="auto">
                      <a:xfrm>
                        <a:off x="1743075" y="2800350"/>
                        <a:ext cx="6391173" cy="899976"/>
                      </a:xfrm>
                      <a:prstGeom prst="rect">
                        <a:avLst/>
                      </a:prstGeom>
                      <a:noFill/>
                      <a:ln>
                        <a:noFill/>
                      </a:ln>
                    </p:spPr>
                  </p:pic>
                </p:oleObj>
              </mc:Fallback>
            </mc:AlternateContent>
          </a:graphicData>
        </a:graphic>
      </p:graphicFrame>
      <p:graphicFrame>
        <p:nvGraphicFramePr>
          <p:cNvPr id="34823" name="对象 6"/>
          <p:cNvGraphicFramePr>
            <a:graphicFrameLocks noChangeAspect="1"/>
          </p:cNvGraphicFramePr>
          <p:nvPr>
            <p:extLst>
              <p:ext uri="{D42A27DB-BD31-4B8C-83A1-F6EECF244321}">
                <p14:modId xmlns:p14="http://schemas.microsoft.com/office/powerpoint/2010/main" val="178647559"/>
              </p:ext>
            </p:extLst>
          </p:nvPr>
        </p:nvGraphicFramePr>
        <p:xfrm>
          <a:off x="1743075" y="4406900"/>
          <a:ext cx="4505277" cy="788722"/>
        </p:xfrm>
        <a:graphic>
          <a:graphicData uri="http://schemas.openxmlformats.org/presentationml/2006/ole">
            <mc:AlternateContent xmlns:mc="http://schemas.openxmlformats.org/markup-compatibility/2006">
              <mc:Choice xmlns:v="urn:schemas-microsoft-com:vml" Requires="v">
                <p:oleObj spid="_x0000_s16419" name="Equation" r:id="rId9" imgW="2755800" imgH="482400" progId="Equation.DSMT4">
                  <p:embed/>
                </p:oleObj>
              </mc:Choice>
              <mc:Fallback>
                <p:oleObj name="Equation" r:id="rId9" imgW="2755800" imgH="482400" progId="Equation.DSMT4">
                  <p:embed/>
                  <p:pic>
                    <p:nvPicPr>
                      <p:cNvPr id="0" name="对象 6"/>
                      <p:cNvPicPr>
                        <a:picLocks noChangeAspect="1" noChangeArrowheads="1"/>
                      </p:cNvPicPr>
                      <p:nvPr/>
                    </p:nvPicPr>
                    <p:blipFill>
                      <a:blip r:embed="rId10"/>
                      <a:srcRect/>
                      <a:stretch>
                        <a:fillRect/>
                      </a:stretch>
                    </p:blipFill>
                    <p:spPr bwMode="auto">
                      <a:xfrm>
                        <a:off x="1743075" y="4406900"/>
                        <a:ext cx="4505277" cy="788722"/>
                      </a:xfrm>
                      <a:prstGeom prst="rect">
                        <a:avLst/>
                      </a:prstGeom>
                      <a:noFill/>
                      <a:ln>
                        <a:noFill/>
                      </a:ln>
                    </p:spPr>
                  </p:pic>
                </p:oleObj>
              </mc:Fallback>
            </mc:AlternateContent>
          </a:graphicData>
        </a:graphic>
      </p:graphicFrame>
      <p:graphicFrame>
        <p:nvGraphicFramePr>
          <p:cNvPr id="34824" name="对象 7"/>
          <p:cNvGraphicFramePr>
            <a:graphicFrameLocks noChangeAspect="1"/>
          </p:cNvGraphicFramePr>
          <p:nvPr>
            <p:extLst>
              <p:ext uri="{D42A27DB-BD31-4B8C-83A1-F6EECF244321}">
                <p14:modId xmlns:p14="http://schemas.microsoft.com/office/powerpoint/2010/main" val="2546689586"/>
              </p:ext>
            </p:extLst>
          </p:nvPr>
        </p:nvGraphicFramePr>
        <p:xfrm>
          <a:off x="1743075" y="5943600"/>
          <a:ext cx="4994213" cy="758999"/>
        </p:xfrm>
        <a:graphic>
          <a:graphicData uri="http://schemas.openxmlformats.org/presentationml/2006/ole">
            <mc:AlternateContent xmlns:mc="http://schemas.openxmlformats.org/markup-compatibility/2006">
              <mc:Choice xmlns:v="urn:schemas-microsoft-com:vml" Requires="v">
                <p:oleObj spid="_x0000_s16420" name="Equation" r:id="rId11" imgW="3009600" imgH="457200" progId="Equation.DSMT4">
                  <p:embed/>
                </p:oleObj>
              </mc:Choice>
              <mc:Fallback>
                <p:oleObj name="Equation" r:id="rId11" imgW="3009600" imgH="457200" progId="Equation.DSMT4">
                  <p:embed/>
                  <p:pic>
                    <p:nvPicPr>
                      <p:cNvPr id="0" name="对象 7"/>
                      <p:cNvPicPr>
                        <a:picLocks noChangeAspect="1" noChangeArrowheads="1"/>
                      </p:cNvPicPr>
                      <p:nvPr/>
                    </p:nvPicPr>
                    <p:blipFill>
                      <a:blip r:embed="rId12"/>
                      <a:srcRect/>
                      <a:stretch>
                        <a:fillRect/>
                      </a:stretch>
                    </p:blipFill>
                    <p:spPr bwMode="auto">
                      <a:xfrm>
                        <a:off x="1743075" y="5943600"/>
                        <a:ext cx="4994213" cy="758999"/>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endParaRPr lang="zh-CN" altLang="en-US"/>
          </a:p>
        </p:txBody>
      </p:sp>
      <p:sp>
        <p:nvSpPr>
          <p:cNvPr id="35843" name="内容占位符 2"/>
          <p:cNvSpPr>
            <a:spLocks noGrp="1"/>
          </p:cNvSpPr>
          <p:nvPr>
            <p:ph idx="1"/>
          </p:nvPr>
        </p:nvSpPr>
        <p:spPr/>
        <p:txBody>
          <a:bodyPr/>
          <a:lstStyle/>
          <a:p>
            <a:r>
              <a:rPr lang="en-US" altLang="zh-CN"/>
              <a:t>Write in matrix form</a:t>
            </a:r>
            <a:endParaRPr lang="zh-CN" altLang="en-US"/>
          </a:p>
        </p:txBody>
      </p:sp>
      <p:graphicFrame>
        <p:nvGraphicFramePr>
          <p:cNvPr id="35844" name="对象 4"/>
          <p:cNvGraphicFramePr>
            <a:graphicFrameLocks noChangeAspect="1"/>
          </p:cNvGraphicFramePr>
          <p:nvPr>
            <p:extLst>
              <p:ext uri="{D42A27DB-BD31-4B8C-83A1-F6EECF244321}">
                <p14:modId xmlns:p14="http://schemas.microsoft.com/office/powerpoint/2010/main" val="2625437251"/>
              </p:ext>
            </p:extLst>
          </p:nvPr>
        </p:nvGraphicFramePr>
        <p:xfrm>
          <a:off x="1185438" y="2338404"/>
          <a:ext cx="7219844" cy="3117834"/>
        </p:xfrm>
        <a:graphic>
          <a:graphicData uri="http://schemas.openxmlformats.org/presentationml/2006/ole">
            <mc:AlternateContent xmlns:mc="http://schemas.openxmlformats.org/markup-compatibility/2006">
              <mc:Choice xmlns:v="urn:schemas-microsoft-com:vml" Requires="v">
                <p:oleObj spid="_x0000_s17422" name="Equation" r:id="rId3" imgW="3352680" imgH="1447560" progId="Equation.DSMT4">
                  <p:embed/>
                </p:oleObj>
              </mc:Choice>
              <mc:Fallback>
                <p:oleObj name="Equation" r:id="rId3" imgW="3352680" imgH="1447560" progId="Equation.DSMT4">
                  <p:embed/>
                  <p:pic>
                    <p:nvPicPr>
                      <p:cNvPr id="0" name="对象 4"/>
                      <p:cNvPicPr>
                        <a:picLocks noChangeAspect="1" noChangeArrowheads="1"/>
                      </p:cNvPicPr>
                      <p:nvPr/>
                    </p:nvPicPr>
                    <p:blipFill>
                      <a:blip r:embed="rId4"/>
                      <a:srcRect/>
                      <a:stretch>
                        <a:fillRect/>
                      </a:stretch>
                    </p:blipFill>
                    <p:spPr bwMode="auto">
                      <a:xfrm>
                        <a:off x="1185438" y="2338404"/>
                        <a:ext cx="7219844" cy="3117834"/>
                      </a:xfrm>
                      <a:prstGeom prst="rect">
                        <a:avLst/>
                      </a:prstGeom>
                      <a:noFill/>
                      <a:ln>
                        <a:noFill/>
                      </a:ln>
                    </p:spPr>
                  </p:pic>
                </p:oleObj>
              </mc:Fallback>
            </mc:AlternateContent>
          </a:graphicData>
        </a:graphic>
      </p:graphicFrame>
      <p:graphicFrame>
        <p:nvGraphicFramePr>
          <p:cNvPr id="35845" name="对象 5"/>
          <p:cNvGraphicFramePr>
            <a:graphicFrameLocks noChangeAspect="1"/>
          </p:cNvGraphicFramePr>
          <p:nvPr>
            <p:extLst>
              <p:ext uri="{D42A27DB-BD31-4B8C-83A1-F6EECF244321}">
                <p14:modId xmlns:p14="http://schemas.microsoft.com/office/powerpoint/2010/main" val="111800129"/>
              </p:ext>
            </p:extLst>
          </p:nvPr>
        </p:nvGraphicFramePr>
        <p:xfrm>
          <a:off x="1638300" y="1263650"/>
          <a:ext cx="6380163" cy="977900"/>
        </p:xfrm>
        <a:graphic>
          <a:graphicData uri="http://schemas.openxmlformats.org/presentationml/2006/ole">
            <mc:AlternateContent xmlns:mc="http://schemas.openxmlformats.org/markup-compatibility/2006">
              <mc:Choice xmlns:v="urn:schemas-microsoft-com:vml" Requires="v">
                <p:oleObj spid="_x0000_s17423" name="Equation" r:id="rId5" imgW="2984400" imgH="457200" progId="Equation.DSMT4">
                  <p:embed/>
                </p:oleObj>
              </mc:Choice>
              <mc:Fallback>
                <p:oleObj name="Equation" r:id="rId5" imgW="2984400" imgH="457200" progId="Equation.DSMT4">
                  <p:embed/>
                  <p:pic>
                    <p:nvPicPr>
                      <p:cNvPr id="0" name="对象 5"/>
                      <p:cNvPicPr>
                        <a:picLocks noChangeAspect="1" noChangeArrowheads="1"/>
                      </p:cNvPicPr>
                      <p:nvPr/>
                    </p:nvPicPr>
                    <p:blipFill>
                      <a:blip r:embed="rId6"/>
                      <a:srcRect/>
                      <a:stretch>
                        <a:fillRect/>
                      </a:stretch>
                    </p:blipFill>
                    <p:spPr bwMode="auto">
                      <a:xfrm>
                        <a:off x="1638300" y="1263650"/>
                        <a:ext cx="6380163" cy="9779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a:spLocks noChangeArrowheads="1"/>
          </p:cNvSpPr>
          <p:nvPr/>
        </p:nvSpPr>
        <p:spPr bwMode="auto">
          <a:xfrm>
            <a:off x="1358992" y="2386582"/>
            <a:ext cx="4470400" cy="2025650"/>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en-US" sz="1800" b="0">
              <a:latin typeface="Arial" charset="0"/>
              <a:ea typeface="宋体" charset="-122"/>
            </a:endParaRPr>
          </a:p>
        </p:txBody>
      </p:sp>
      <p:sp>
        <p:nvSpPr>
          <p:cNvPr id="8" name="矩形 7"/>
          <p:cNvSpPr>
            <a:spLocks noChangeArrowheads="1"/>
          </p:cNvSpPr>
          <p:nvPr/>
        </p:nvSpPr>
        <p:spPr bwMode="auto">
          <a:xfrm>
            <a:off x="7151159" y="2347419"/>
            <a:ext cx="1117600" cy="2162175"/>
          </a:xfrm>
          <a:prstGeom prst="rect">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en-US" sz="1800" b="0">
              <a:latin typeface="Arial" charset="0"/>
              <a:ea typeface="宋体" charset="-122"/>
            </a:endParaRPr>
          </a:p>
        </p:txBody>
      </p:sp>
      <p:pic>
        <p:nvPicPr>
          <p:cNvPr id="35848" name="Picture 9" descr="http://t3.baidu.com/it/u=3734320550,1371382162&amp;fm=21&amp;gp=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4400" y="5175250"/>
            <a:ext cx="14763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TextBox 8"/>
          <p:cNvSpPr txBox="1">
            <a:spLocks noChangeArrowheads="1"/>
          </p:cNvSpPr>
          <p:nvPr/>
        </p:nvSpPr>
        <p:spPr bwMode="auto">
          <a:xfrm>
            <a:off x="2392363" y="5853113"/>
            <a:ext cx="4872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2400" b="0">
                <a:latin typeface="Arial" charset="0"/>
                <a:ea typeface="宋体" charset="-122"/>
              </a:rPr>
              <a:t>How to solve this linear equations ?</a:t>
            </a:r>
            <a:endParaRPr lang="zh-CN" altLang="en-US" sz="2400" b="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endParaRPr lang="zh-CN" altLang="en-US"/>
          </a:p>
        </p:txBody>
      </p:sp>
      <p:sp>
        <p:nvSpPr>
          <p:cNvPr id="36867" name="内容占位符 2"/>
          <p:cNvSpPr>
            <a:spLocks noGrp="1"/>
          </p:cNvSpPr>
          <p:nvPr>
            <p:ph idx="1"/>
          </p:nvPr>
        </p:nvSpPr>
        <p:spPr/>
        <p:txBody>
          <a:bodyPr/>
          <a:lstStyle/>
          <a:p>
            <a:r>
              <a:rPr lang="en-US" altLang="zh-CN"/>
              <a:t>Review the problem</a:t>
            </a:r>
            <a:endParaRPr lang="zh-CN" altLang="en-US"/>
          </a:p>
        </p:txBody>
      </p:sp>
      <p:graphicFrame>
        <p:nvGraphicFramePr>
          <p:cNvPr id="36868" name="对象 3"/>
          <p:cNvGraphicFramePr>
            <a:graphicFrameLocks noChangeAspect="1"/>
          </p:cNvGraphicFramePr>
          <p:nvPr/>
        </p:nvGraphicFramePr>
        <p:xfrm>
          <a:off x="381000" y="1722438"/>
          <a:ext cx="3473450" cy="728662"/>
        </p:xfrm>
        <a:graphic>
          <a:graphicData uri="http://schemas.openxmlformats.org/presentationml/2006/ole">
            <mc:AlternateContent xmlns:mc="http://schemas.openxmlformats.org/markup-compatibility/2006">
              <mc:Choice xmlns:v="urn:schemas-microsoft-com:vml" Requires="v">
                <p:oleObj spid="_x0000_s18458" name="Equation" r:id="rId3" imgW="2120900" imgH="444500" progId="Equation.DSMT4">
                  <p:embed/>
                </p:oleObj>
              </mc:Choice>
              <mc:Fallback>
                <p:oleObj name="Equation" r:id="rId3" imgW="2120900" imgH="4445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722438"/>
                        <a:ext cx="3473450" cy="72866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对象 4"/>
          <p:cNvGraphicFramePr>
            <a:graphicFrameLocks noChangeAspect="1"/>
          </p:cNvGraphicFramePr>
          <p:nvPr>
            <p:extLst>
              <p:ext uri="{D42A27DB-BD31-4B8C-83A1-F6EECF244321}">
                <p14:modId xmlns:p14="http://schemas.microsoft.com/office/powerpoint/2010/main" val="195301052"/>
              </p:ext>
            </p:extLst>
          </p:nvPr>
        </p:nvGraphicFramePr>
        <p:xfrm>
          <a:off x="381000" y="3525838"/>
          <a:ext cx="2724150" cy="1622425"/>
        </p:xfrm>
        <a:graphic>
          <a:graphicData uri="http://schemas.openxmlformats.org/presentationml/2006/ole">
            <mc:AlternateContent xmlns:mc="http://schemas.openxmlformats.org/markup-compatibility/2006">
              <mc:Choice xmlns:v="urn:schemas-microsoft-com:vml" Requires="v">
                <p:oleObj spid="_x0000_s18459" name="Equation" r:id="rId5" imgW="1536480" imgH="914400" progId="Equation.DSMT4">
                  <p:embed/>
                </p:oleObj>
              </mc:Choice>
              <mc:Fallback>
                <p:oleObj name="Equation" r:id="rId5" imgW="1536480" imgH="914400" progId="Equation.DSMT4">
                  <p:embed/>
                  <p:pic>
                    <p:nvPicPr>
                      <p:cNvPr id="0" name="对象 4"/>
                      <p:cNvPicPr>
                        <a:picLocks noChangeAspect="1" noChangeArrowheads="1"/>
                      </p:cNvPicPr>
                      <p:nvPr/>
                    </p:nvPicPr>
                    <p:blipFill>
                      <a:blip r:embed="rId6"/>
                      <a:srcRect/>
                      <a:stretch>
                        <a:fillRect/>
                      </a:stretch>
                    </p:blipFill>
                    <p:spPr bwMode="auto">
                      <a:xfrm>
                        <a:off x="381000" y="3525838"/>
                        <a:ext cx="2724150" cy="16224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右箭头 5"/>
          <p:cNvSpPr>
            <a:spLocks noChangeArrowheads="1"/>
          </p:cNvSpPr>
          <p:nvPr/>
        </p:nvSpPr>
        <p:spPr bwMode="auto">
          <a:xfrm rot="5400000">
            <a:off x="399256" y="2888457"/>
            <a:ext cx="592137" cy="628650"/>
          </a:xfrm>
          <a:prstGeom prst="rightArrow">
            <a:avLst>
              <a:gd name="adj1" fmla="val 50000"/>
              <a:gd name="adj2" fmla="val 50000"/>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en-US" sz="1800" b="0">
              <a:latin typeface="Arial" charset="0"/>
              <a:ea typeface="宋体" charset="-122"/>
            </a:endParaRPr>
          </a:p>
        </p:txBody>
      </p:sp>
      <p:graphicFrame>
        <p:nvGraphicFramePr>
          <p:cNvPr id="36871" name="对象 6"/>
          <p:cNvGraphicFramePr>
            <a:graphicFrameLocks noChangeAspect="1"/>
          </p:cNvGraphicFramePr>
          <p:nvPr>
            <p:extLst>
              <p:ext uri="{D42A27DB-BD31-4B8C-83A1-F6EECF244321}">
                <p14:modId xmlns:p14="http://schemas.microsoft.com/office/powerpoint/2010/main" val="3633259933"/>
              </p:ext>
            </p:extLst>
          </p:nvPr>
        </p:nvGraphicFramePr>
        <p:xfrm>
          <a:off x="3784600" y="3525838"/>
          <a:ext cx="5302250" cy="1606550"/>
        </p:xfrm>
        <a:graphic>
          <a:graphicData uri="http://schemas.openxmlformats.org/presentationml/2006/ole">
            <mc:AlternateContent xmlns:mc="http://schemas.openxmlformats.org/markup-compatibility/2006">
              <mc:Choice xmlns:v="urn:schemas-microsoft-com:vml" Requires="v">
                <p:oleObj spid="_x0000_s18460" name="Equation" r:id="rId7" imgW="3352680" imgH="1015920" progId="Equation.DSMT4">
                  <p:embed/>
                </p:oleObj>
              </mc:Choice>
              <mc:Fallback>
                <p:oleObj name="Equation" r:id="rId7" imgW="3352680" imgH="1015920" progId="Equation.DSMT4">
                  <p:embed/>
                  <p:pic>
                    <p:nvPicPr>
                      <p:cNvPr id="0" name="对象 6"/>
                      <p:cNvPicPr>
                        <a:picLocks noChangeAspect="1" noChangeArrowheads="1"/>
                      </p:cNvPicPr>
                      <p:nvPr/>
                    </p:nvPicPr>
                    <p:blipFill>
                      <a:blip r:embed="rId8"/>
                      <a:srcRect/>
                      <a:stretch>
                        <a:fillRect/>
                      </a:stretch>
                    </p:blipFill>
                    <p:spPr bwMode="auto">
                      <a:xfrm>
                        <a:off x="3784600" y="3525838"/>
                        <a:ext cx="5302250"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对象 7"/>
          <p:cNvGraphicFramePr>
            <a:graphicFrameLocks noChangeAspect="1"/>
          </p:cNvGraphicFramePr>
          <p:nvPr>
            <p:extLst>
              <p:ext uri="{D42A27DB-BD31-4B8C-83A1-F6EECF244321}">
                <p14:modId xmlns:p14="http://schemas.microsoft.com/office/powerpoint/2010/main" val="1407236629"/>
              </p:ext>
            </p:extLst>
          </p:nvPr>
        </p:nvGraphicFramePr>
        <p:xfrm>
          <a:off x="4103688" y="1543050"/>
          <a:ext cx="4899025" cy="1498600"/>
        </p:xfrm>
        <a:graphic>
          <a:graphicData uri="http://schemas.openxmlformats.org/presentationml/2006/ole">
            <mc:AlternateContent xmlns:mc="http://schemas.openxmlformats.org/markup-compatibility/2006">
              <mc:Choice xmlns:v="urn:schemas-microsoft-com:vml" Requires="v">
                <p:oleObj spid="_x0000_s18461" name="Equation" r:id="rId9" imgW="3073320" imgH="939600" progId="Equation.DSMT4">
                  <p:embed/>
                </p:oleObj>
              </mc:Choice>
              <mc:Fallback>
                <p:oleObj name="Equation" r:id="rId9" imgW="3073320" imgH="939600" progId="Equation.DSMT4">
                  <p:embed/>
                  <p:pic>
                    <p:nvPicPr>
                      <p:cNvPr id="0" name="对象 7"/>
                      <p:cNvPicPr>
                        <a:picLocks noChangeAspect="1" noChangeArrowheads="1"/>
                      </p:cNvPicPr>
                      <p:nvPr/>
                    </p:nvPicPr>
                    <p:blipFill>
                      <a:blip r:embed="rId10"/>
                      <a:srcRect/>
                      <a:stretch>
                        <a:fillRect/>
                      </a:stretch>
                    </p:blipFill>
                    <p:spPr bwMode="auto">
                      <a:xfrm>
                        <a:off x="4103688" y="1543050"/>
                        <a:ext cx="489902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381000" y="2444750"/>
            <a:ext cx="3492500" cy="461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400" dirty="0"/>
              <a:t>Over-determined system</a:t>
            </a:r>
            <a:endParaRPr lang="zh-CN" altLang="en-US" sz="2400" dirty="0"/>
          </a:p>
        </p:txBody>
      </p:sp>
      <p:sp>
        <p:nvSpPr>
          <p:cNvPr id="11" name="TextBox 10"/>
          <p:cNvSpPr txBox="1"/>
          <p:nvPr/>
        </p:nvSpPr>
        <p:spPr>
          <a:xfrm>
            <a:off x="381000" y="5132388"/>
            <a:ext cx="2724150" cy="4619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400" dirty="0"/>
              <a:t>Linear equations</a:t>
            </a:r>
            <a:endParaRPr lang="zh-CN" altLang="en-US" sz="2400" dirty="0"/>
          </a:p>
        </p:txBody>
      </p:sp>
      <p:pic>
        <p:nvPicPr>
          <p:cNvPr id="36875" name="Picture 12" descr="http://e.hiphotos.bdimg.com/album/w%3D2048/sign=413bfb3c42166d2238771294721b0bf7/b7003af33a87e95021ea8f9b11385343faf2b443.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650" y="58737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6" name="TextBox 11"/>
          <p:cNvSpPr txBox="1">
            <a:spLocks noChangeArrowheads="1"/>
          </p:cNvSpPr>
          <p:nvPr/>
        </p:nvSpPr>
        <p:spPr bwMode="auto">
          <a:xfrm>
            <a:off x="1289050" y="5873750"/>
            <a:ext cx="6915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1800" b="0" dirty="0">
                <a:latin typeface="Arial" charset="0"/>
                <a:ea typeface="宋体" charset="-122"/>
              </a:rPr>
              <a:t>Using the normal equations is one way for solving the over-determined system.  The Single Value Decomposition (SVD) is suggested as an alternative more efficient way.</a:t>
            </a:r>
            <a:endParaRPr lang="zh-CN" altLang="en-US" sz="1800" b="0" dirty="0">
              <a:latin typeface="Arial" charset="0"/>
              <a:ea typeface="宋体"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polynomial fitting</a:t>
            </a:r>
            <a:endParaRPr lang="zh-CN" altLang="en-US"/>
          </a:p>
        </p:txBody>
      </p:sp>
      <p:sp>
        <p:nvSpPr>
          <p:cNvPr id="37891" name="内容占位符 2"/>
          <p:cNvSpPr>
            <a:spLocks noGrp="1"/>
          </p:cNvSpPr>
          <p:nvPr>
            <p:ph idx="1"/>
          </p:nvPr>
        </p:nvSpPr>
        <p:spPr/>
        <p:txBody>
          <a:bodyPr/>
          <a:lstStyle/>
          <a:p>
            <a:r>
              <a:rPr lang="en-US" altLang="zh-CN"/>
              <a:t>Common choosing for the basis</a:t>
            </a:r>
          </a:p>
          <a:p>
            <a:endParaRPr lang="en-US" altLang="zh-CN"/>
          </a:p>
          <a:p>
            <a:endParaRPr lang="en-US" altLang="zh-CN"/>
          </a:p>
          <a:p>
            <a:r>
              <a:rPr lang="en-US" altLang="zh-CN"/>
              <a:t>And this would be called polynomial fitting. </a:t>
            </a:r>
            <a:endParaRPr lang="zh-CN" altLang="en-US"/>
          </a:p>
        </p:txBody>
      </p:sp>
      <p:graphicFrame>
        <p:nvGraphicFramePr>
          <p:cNvPr id="37892" name="对象 3"/>
          <p:cNvGraphicFramePr>
            <a:graphicFrameLocks noChangeAspect="1"/>
          </p:cNvGraphicFramePr>
          <p:nvPr>
            <p:extLst>
              <p:ext uri="{D42A27DB-BD31-4B8C-83A1-F6EECF244321}">
                <p14:modId xmlns:p14="http://schemas.microsoft.com/office/powerpoint/2010/main" val="2211569261"/>
              </p:ext>
            </p:extLst>
          </p:nvPr>
        </p:nvGraphicFramePr>
        <p:xfrm>
          <a:off x="1708232" y="1439640"/>
          <a:ext cx="4149725" cy="836613"/>
        </p:xfrm>
        <a:graphic>
          <a:graphicData uri="http://schemas.openxmlformats.org/presentationml/2006/ole">
            <mc:AlternateContent xmlns:mc="http://schemas.openxmlformats.org/markup-compatibility/2006">
              <mc:Choice xmlns:v="urn:schemas-microsoft-com:vml" Requires="v">
                <p:oleObj spid="_x0000_s19464" name="Equation" r:id="rId3" imgW="1257120" imgH="253800" progId="Equation.DSMT4">
                  <p:embed/>
                </p:oleObj>
              </mc:Choice>
              <mc:Fallback>
                <p:oleObj name="Equation" r:id="rId3" imgW="1257120" imgH="253800" progId="Equation.DSMT4">
                  <p:embed/>
                  <p:pic>
                    <p:nvPicPr>
                      <p:cNvPr id="0" name="对象 3"/>
                      <p:cNvPicPr>
                        <a:picLocks noChangeAspect="1" noChangeArrowheads="1"/>
                      </p:cNvPicPr>
                      <p:nvPr/>
                    </p:nvPicPr>
                    <p:blipFill>
                      <a:blip r:embed="rId4"/>
                      <a:srcRect/>
                      <a:stretch>
                        <a:fillRect/>
                      </a:stretch>
                    </p:blipFill>
                    <p:spPr bwMode="auto">
                      <a:xfrm>
                        <a:off x="1708232" y="1439640"/>
                        <a:ext cx="4149725"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云形 5"/>
          <p:cNvSpPr/>
          <p:nvPr/>
        </p:nvSpPr>
        <p:spPr bwMode="auto">
          <a:xfrm>
            <a:off x="1219200" y="3219450"/>
            <a:ext cx="6496050" cy="2165350"/>
          </a:xfrm>
          <a:prstGeom prst="cloud">
            <a:avLst/>
          </a:prstGeom>
          <a:solidFill>
            <a:srgbClr val="FFFF97"/>
          </a:solidFill>
          <a:ln w="9525" cap="flat" cmpd="sng" algn="ctr">
            <a:solidFill>
              <a:schemeClr val="tx1"/>
            </a:solidFill>
            <a:prstDash val="solid"/>
            <a:round/>
            <a:headEnd type="none" w="med" len="med"/>
            <a:tailEnd type="none" w="med" len="med"/>
          </a:ln>
          <a:effectLst/>
        </p:spPr>
        <p:txBody>
          <a:bodyPr/>
          <a:lstStyle/>
          <a:p>
            <a:pPr>
              <a:buFont typeface="Arial" pitchFamily="34" charset="0"/>
              <a:buNone/>
              <a:defRPr/>
            </a:pPr>
            <a:r>
              <a:rPr lang="en-US" altLang="zh-CN" sz="2400" dirty="0">
                <a:latin typeface="Arial" pitchFamily="34" charset="0"/>
                <a:ea typeface="宋体" pitchFamily="2" charset="-122"/>
              </a:rPr>
              <a:t>What are the differences between polynomial interpolation and polynomial fitting ?</a:t>
            </a:r>
            <a:endParaRPr lang="zh-CN" altLang="en-US" sz="2400" dirty="0">
              <a:latin typeface="Arial" pitchFamily="34" charset="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讨论问题：逼近方法的必要性</a:t>
            </a:r>
          </a:p>
        </p:txBody>
      </p:sp>
      <p:sp>
        <p:nvSpPr>
          <p:cNvPr id="38915" name="内容占位符 2"/>
          <p:cNvSpPr>
            <a:spLocks noGrp="1"/>
          </p:cNvSpPr>
          <p:nvPr>
            <p:ph idx="1"/>
          </p:nvPr>
        </p:nvSpPr>
        <p:spPr/>
        <p:txBody>
          <a:bodyPr/>
          <a:lstStyle/>
          <a:p>
            <a:r>
              <a:rPr lang="en-US" altLang="zh-CN" dirty="0"/>
              <a:t>If </a:t>
            </a:r>
            <a:r>
              <a:rPr lang="en-US" altLang="zh-CN" i="1" dirty="0">
                <a:latin typeface="Times New Roman" panose="02020603050405020304" pitchFamily="18" charset="0"/>
                <a:cs typeface="Times New Roman" panose="02020603050405020304" pitchFamily="18" charset="0"/>
              </a:rPr>
              <a:t>M</a:t>
            </a:r>
            <a:r>
              <a:rPr lang="en-US" altLang="zh-CN" dirty="0"/>
              <a:t>&gt;</a:t>
            </a:r>
            <a:r>
              <a:rPr lang="en-US" altLang="zh-CN" i="1" dirty="0">
                <a:latin typeface="Times New Roman" panose="02020603050405020304" pitchFamily="18" charset="0"/>
                <a:cs typeface="Times New Roman" panose="02020603050405020304" pitchFamily="18" charset="0"/>
              </a:rPr>
              <a:t>N</a:t>
            </a:r>
            <a:r>
              <a:rPr lang="en-US" altLang="zh-CN" dirty="0"/>
              <a:t>,</a:t>
            </a:r>
          </a:p>
          <a:p>
            <a:pPr lvl="1"/>
            <a:r>
              <a:rPr lang="en-US" altLang="zh-CN" dirty="0">
                <a:ea typeface="宋体" charset="-122"/>
              </a:rPr>
              <a:t>When equations forming from the interpolation points are ill-conditioned, it’s necessary to use the approximation method.</a:t>
            </a:r>
          </a:p>
          <a:p>
            <a:pPr lvl="1"/>
            <a:endParaRPr lang="en-US" altLang="zh-CN" dirty="0">
              <a:ea typeface="宋体" charset="-122"/>
            </a:endParaRPr>
          </a:p>
          <a:p>
            <a:r>
              <a:rPr lang="en-US" altLang="zh-CN" dirty="0"/>
              <a:t>If </a:t>
            </a:r>
            <a:r>
              <a:rPr lang="en-US" altLang="zh-CN" i="1" dirty="0">
                <a:latin typeface="Times New Roman" panose="02020603050405020304" pitchFamily="18" charset="0"/>
                <a:cs typeface="Times New Roman" panose="02020603050405020304" pitchFamily="18" charset="0"/>
              </a:rPr>
              <a:t>M</a:t>
            </a:r>
            <a:r>
              <a:rPr lang="en-US" altLang="zh-CN" dirty="0"/>
              <a:t>=</a:t>
            </a:r>
            <a:r>
              <a:rPr lang="en-US" altLang="zh-CN" i="1" dirty="0">
                <a:latin typeface="Times New Roman" panose="02020603050405020304" pitchFamily="18" charset="0"/>
                <a:cs typeface="Times New Roman" panose="02020603050405020304" pitchFamily="18" charset="0"/>
              </a:rPr>
              <a:t>N</a:t>
            </a:r>
            <a:r>
              <a:rPr lang="en-US" altLang="zh-CN" dirty="0"/>
              <a:t>,  approximation = interpolation</a:t>
            </a:r>
          </a:p>
          <a:p>
            <a:endParaRPr lang="en-US" altLang="zh-CN" dirty="0"/>
          </a:p>
          <a:p>
            <a:r>
              <a:rPr lang="en-US" altLang="zh-CN" dirty="0"/>
              <a:t>If </a:t>
            </a:r>
            <a:r>
              <a:rPr lang="en-US" altLang="zh-CN" i="1" dirty="0">
                <a:latin typeface="Times New Roman" panose="02020603050405020304" pitchFamily="18" charset="0"/>
                <a:cs typeface="Times New Roman" panose="02020603050405020304" pitchFamily="18" charset="0"/>
              </a:rPr>
              <a:t>M</a:t>
            </a:r>
            <a:r>
              <a:rPr lang="en-US" altLang="zh-CN" dirty="0"/>
              <a:t>&lt;</a:t>
            </a:r>
            <a:r>
              <a:rPr lang="en-US" altLang="zh-CN" i="1" dirty="0">
                <a:latin typeface="Times New Roman" panose="02020603050405020304" pitchFamily="18" charset="0"/>
                <a:cs typeface="Times New Roman" panose="02020603050405020304" pitchFamily="18" charset="0"/>
              </a:rPr>
              <a:t>N</a:t>
            </a:r>
            <a:r>
              <a:rPr lang="en-US" altLang="zh-CN" dirty="0"/>
              <a:t>,  approximation = </a:t>
            </a:r>
            <a:r>
              <a:rPr lang="en-US" altLang="zh-CN" i="1" dirty="0">
                <a:latin typeface="Times New Roman" panose="02020603050405020304" pitchFamily="18" charset="0"/>
                <a:cs typeface="Times New Roman" panose="02020603050405020304" pitchFamily="18" charset="0"/>
              </a:rPr>
              <a:t>M</a:t>
            </a:r>
            <a:r>
              <a:rPr lang="en-US" altLang="zh-CN" dirty="0"/>
              <a:t>-</a:t>
            </a:r>
            <a:r>
              <a:rPr lang="en-US" altLang="zh-CN" dirty="0" err="1"/>
              <a:t>th</a:t>
            </a:r>
            <a:r>
              <a:rPr lang="en-US" altLang="zh-CN" dirty="0"/>
              <a:t> order interpolation</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7AC9-1D81-42F1-B65B-2BAA567D5623}"/>
              </a:ext>
            </a:extLst>
          </p:cNvPr>
          <p:cNvSpPr>
            <a:spLocks noGrp="1"/>
          </p:cNvSpPr>
          <p:nvPr>
            <p:ph type="title"/>
          </p:nvPr>
        </p:nvSpPr>
        <p:spPr/>
        <p:txBody>
          <a:bodyPr/>
          <a:lstStyle/>
          <a:p>
            <a:r>
              <a:rPr lang="en-US" altLang="zh-CN" dirty="0"/>
              <a:t>More</a:t>
            </a:r>
            <a:r>
              <a:rPr lang="zh-CN" altLang="en-US" dirty="0"/>
              <a:t> </a:t>
            </a:r>
            <a:r>
              <a:rPr lang="en-US" altLang="zh-CN" dirty="0"/>
              <a:t>fitting skills …</a:t>
            </a:r>
            <a:endParaRPr lang="zh-CN" altLang="en-US" dirty="0"/>
          </a:p>
        </p:txBody>
      </p:sp>
      <p:sp>
        <p:nvSpPr>
          <p:cNvPr id="3" name="Content Placeholder 2">
            <a:extLst>
              <a:ext uri="{FF2B5EF4-FFF2-40B4-BE49-F238E27FC236}">
                <a16:creationId xmlns:a16="http://schemas.microsoft.com/office/drawing/2014/main" id="{0EF54857-6B90-4E3C-98C2-B740CDEE4AA4}"/>
              </a:ext>
            </a:extLst>
          </p:cNvPr>
          <p:cNvSpPr>
            <a:spLocks noGrp="1"/>
          </p:cNvSpPr>
          <p:nvPr>
            <p:ph idx="1"/>
          </p:nvPr>
        </p:nvSpPr>
        <p:spPr/>
        <p:txBody>
          <a:bodyPr/>
          <a:lstStyle/>
          <a:p>
            <a:r>
              <a:rPr lang="en-US" altLang="zh-CN" dirty="0"/>
              <a:t>Spline interpolation (</a:t>
            </a:r>
            <a:r>
              <a:rPr lang="zh-CN" altLang="en-US" dirty="0"/>
              <a:t>样条插值</a:t>
            </a:r>
            <a:r>
              <a:rPr lang="en-US" altLang="zh-CN" dirty="0"/>
              <a:t>)</a:t>
            </a:r>
            <a:r>
              <a:rPr lang="en-US" altLang="zh-CN" dirty="0">
                <a:solidFill>
                  <a:srgbClr val="FF0000"/>
                </a:solidFill>
                <a:latin typeface="宋体" charset="-122"/>
                <a:ea typeface="宋体" charset="-122"/>
              </a:rPr>
              <a:t> ※</a:t>
            </a:r>
            <a:endParaRPr lang="en-US" altLang="zh-CN" dirty="0"/>
          </a:p>
        </p:txBody>
      </p:sp>
      <p:pic>
        <p:nvPicPr>
          <p:cNvPr id="4" name="Picture 3">
            <a:extLst>
              <a:ext uri="{FF2B5EF4-FFF2-40B4-BE49-F238E27FC236}">
                <a16:creationId xmlns:a16="http://schemas.microsoft.com/office/drawing/2014/main" id="{9B5E7C23-9479-48CD-9A75-CD6268E954FB}"/>
              </a:ext>
            </a:extLst>
          </p:cNvPr>
          <p:cNvPicPr>
            <a:picLocks noChangeAspect="1"/>
          </p:cNvPicPr>
          <p:nvPr/>
        </p:nvPicPr>
        <p:blipFill>
          <a:blip r:embed="rId3"/>
          <a:stretch>
            <a:fillRect/>
          </a:stretch>
        </p:blipFill>
        <p:spPr>
          <a:xfrm>
            <a:off x="939904" y="1333560"/>
            <a:ext cx="6266146" cy="1955744"/>
          </a:xfrm>
          <a:prstGeom prst="rect">
            <a:avLst/>
          </a:prstGeom>
        </p:spPr>
      </p:pic>
      <p:sp>
        <p:nvSpPr>
          <p:cNvPr id="5" name="Rectangle 4">
            <a:extLst>
              <a:ext uri="{FF2B5EF4-FFF2-40B4-BE49-F238E27FC236}">
                <a16:creationId xmlns:a16="http://schemas.microsoft.com/office/drawing/2014/main" id="{4FAB6954-0AC2-4722-9559-797A3DCA1754}"/>
              </a:ext>
            </a:extLst>
          </p:cNvPr>
          <p:cNvSpPr/>
          <p:nvPr/>
        </p:nvSpPr>
        <p:spPr bwMode="auto">
          <a:xfrm>
            <a:off x="1289144" y="2870216"/>
            <a:ext cx="4749664" cy="20954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6" name="TextBox 5">
            <a:extLst>
              <a:ext uri="{FF2B5EF4-FFF2-40B4-BE49-F238E27FC236}">
                <a16:creationId xmlns:a16="http://schemas.microsoft.com/office/drawing/2014/main" id="{74BB1FC1-7735-483D-86FA-A2C64BA1957C}"/>
              </a:ext>
            </a:extLst>
          </p:cNvPr>
          <p:cNvSpPr txBox="1"/>
          <p:nvPr/>
        </p:nvSpPr>
        <p:spPr>
          <a:xfrm>
            <a:off x="4781544" y="3104638"/>
            <a:ext cx="4051184" cy="369332"/>
          </a:xfrm>
          <a:prstGeom prst="rect">
            <a:avLst/>
          </a:prstGeom>
          <a:noFill/>
        </p:spPr>
        <p:txBody>
          <a:bodyPr wrap="square" rtlCol="0">
            <a:spAutoFit/>
          </a:bodyPr>
          <a:lstStyle/>
          <a:p>
            <a:r>
              <a:rPr lang="zh-CN" altLang="en-US" dirty="0"/>
              <a:t>如果少这个，则称</a:t>
            </a:r>
            <a:r>
              <a:rPr lang="en-US" altLang="zh-CN" dirty="0"/>
              <a:t>S(x)</a:t>
            </a:r>
            <a:r>
              <a:rPr lang="zh-CN" altLang="en-US" dirty="0"/>
              <a:t>二次样条函数</a:t>
            </a:r>
          </a:p>
        </p:txBody>
      </p:sp>
      <p:sp>
        <p:nvSpPr>
          <p:cNvPr id="7" name="Rectangle 6">
            <a:extLst>
              <a:ext uri="{FF2B5EF4-FFF2-40B4-BE49-F238E27FC236}">
                <a16:creationId xmlns:a16="http://schemas.microsoft.com/office/drawing/2014/main" id="{F38173CD-8E5C-4F02-9F82-136650149086}"/>
              </a:ext>
            </a:extLst>
          </p:cNvPr>
          <p:cNvSpPr/>
          <p:nvPr/>
        </p:nvSpPr>
        <p:spPr bwMode="auto">
          <a:xfrm>
            <a:off x="5270480" y="1822496"/>
            <a:ext cx="977872" cy="279392"/>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TextBox 7">
            <a:extLst>
              <a:ext uri="{FF2B5EF4-FFF2-40B4-BE49-F238E27FC236}">
                <a16:creationId xmlns:a16="http://schemas.microsoft.com/office/drawing/2014/main" id="{BAD09F8F-66E4-49DF-9F75-75B7B24E5E2F}"/>
              </a:ext>
            </a:extLst>
          </p:cNvPr>
          <p:cNvSpPr txBox="1"/>
          <p:nvPr/>
        </p:nvSpPr>
        <p:spPr>
          <a:xfrm>
            <a:off x="381120" y="3614345"/>
            <a:ext cx="6769024" cy="369332"/>
          </a:xfrm>
          <a:prstGeom prst="rect">
            <a:avLst/>
          </a:prstGeom>
          <a:noFill/>
        </p:spPr>
        <p:txBody>
          <a:bodyPr wrap="square" rtlCol="0">
            <a:spAutoFit/>
          </a:bodyPr>
          <a:lstStyle/>
          <a:p>
            <a:r>
              <a:rPr lang="zh-CN" altLang="en-US" dirty="0"/>
              <a:t>与普通的分段三次</a:t>
            </a:r>
            <a:r>
              <a:rPr lang="en-US" altLang="zh-CN" dirty="0"/>
              <a:t>/</a:t>
            </a:r>
            <a:r>
              <a:rPr lang="zh-CN" altLang="en-US" dirty="0"/>
              <a:t>二次插值有什么异同呢？连接处更光滑了！</a:t>
            </a:r>
          </a:p>
        </p:txBody>
      </p:sp>
      <p:pic>
        <p:nvPicPr>
          <p:cNvPr id="9" name="Picture 8">
            <a:extLst>
              <a:ext uri="{FF2B5EF4-FFF2-40B4-BE49-F238E27FC236}">
                <a16:creationId xmlns:a16="http://schemas.microsoft.com/office/drawing/2014/main" id="{DF9671C0-3FFB-4D58-BF3D-EC490EE51CD6}"/>
              </a:ext>
            </a:extLst>
          </p:cNvPr>
          <p:cNvPicPr>
            <a:picLocks noChangeAspect="1"/>
          </p:cNvPicPr>
          <p:nvPr/>
        </p:nvPicPr>
        <p:blipFill>
          <a:blip r:embed="rId4"/>
          <a:stretch>
            <a:fillRect/>
          </a:stretch>
        </p:blipFill>
        <p:spPr>
          <a:xfrm>
            <a:off x="87084" y="4489798"/>
            <a:ext cx="2551485" cy="1499457"/>
          </a:xfrm>
          <a:prstGeom prst="rect">
            <a:avLst/>
          </a:prstGeom>
        </p:spPr>
      </p:pic>
      <p:pic>
        <p:nvPicPr>
          <p:cNvPr id="10" name="Picture 20">
            <a:extLst>
              <a:ext uri="{FF2B5EF4-FFF2-40B4-BE49-F238E27FC236}">
                <a16:creationId xmlns:a16="http://schemas.microsoft.com/office/drawing/2014/main" id="{AD898FFD-57D8-4435-8F5E-D54D92A3B5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1632" y="4206862"/>
            <a:ext cx="2602167" cy="185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5C5C7215-4361-4646-94C2-763C686923F2}"/>
              </a:ext>
            </a:extLst>
          </p:cNvPr>
          <p:cNvSpPr txBox="1"/>
          <p:nvPr/>
        </p:nvSpPr>
        <p:spPr>
          <a:xfrm>
            <a:off x="457200" y="6157952"/>
            <a:ext cx="1816048" cy="369332"/>
          </a:xfrm>
          <a:prstGeom prst="rect">
            <a:avLst/>
          </a:prstGeom>
          <a:noFill/>
        </p:spPr>
        <p:txBody>
          <a:bodyPr wrap="square" rtlCol="0">
            <a:spAutoFit/>
          </a:bodyPr>
          <a:lstStyle/>
          <a:p>
            <a:r>
              <a:rPr lang="zh-CN" altLang="en-US" dirty="0"/>
              <a:t>分段二次插值</a:t>
            </a:r>
          </a:p>
        </p:txBody>
      </p:sp>
      <p:sp>
        <p:nvSpPr>
          <p:cNvPr id="13" name="TextBox 12">
            <a:extLst>
              <a:ext uri="{FF2B5EF4-FFF2-40B4-BE49-F238E27FC236}">
                <a16:creationId xmlns:a16="http://schemas.microsoft.com/office/drawing/2014/main" id="{DF1C1066-67F2-4C31-A16D-88D47BA390E1}"/>
              </a:ext>
            </a:extLst>
          </p:cNvPr>
          <p:cNvSpPr txBox="1"/>
          <p:nvPr/>
        </p:nvSpPr>
        <p:spPr>
          <a:xfrm>
            <a:off x="3094691" y="6157952"/>
            <a:ext cx="1816048" cy="369332"/>
          </a:xfrm>
          <a:prstGeom prst="rect">
            <a:avLst/>
          </a:prstGeom>
          <a:noFill/>
        </p:spPr>
        <p:txBody>
          <a:bodyPr wrap="square" rtlCol="0">
            <a:spAutoFit/>
          </a:bodyPr>
          <a:lstStyle/>
          <a:p>
            <a:r>
              <a:rPr lang="zh-CN" altLang="en-US" dirty="0"/>
              <a:t>二次样条插值</a:t>
            </a:r>
          </a:p>
        </p:txBody>
      </p:sp>
      <p:graphicFrame>
        <p:nvGraphicFramePr>
          <p:cNvPr id="14" name="Object 13">
            <a:extLst>
              <a:ext uri="{FF2B5EF4-FFF2-40B4-BE49-F238E27FC236}">
                <a16:creationId xmlns:a16="http://schemas.microsoft.com/office/drawing/2014/main" id="{E6E4D320-D551-4972-9D84-4887EC23906F}"/>
              </a:ext>
            </a:extLst>
          </p:cNvPr>
          <p:cNvGraphicFramePr>
            <a:graphicFrameLocks noChangeAspect="1"/>
          </p:cNvGraphicFramePr>
          <p:nvPr>
            <p:extLst>
              <p:ext uri="{D42A27DB-BD31-4B8C-83A1-F6EECF244321}">
                <p14:modId xmlns:p14="http://schemas.microsoft.com/office/powerpoint/2010/main" val="749484429"/>
              </p:ext>
            </p:extLst>
          </p:nvPr>
        </p:nvGraphicFramePr>
        <p:xfrm>
          <a:off x="5204400" y="4214999"/>
          <a:ext cx="2814638" cy="1878013"/>
        </p:xfrm>
        <a:graphic>
          <a:graphicData uri="http://schemas.openxmlformats.org/presentationml/2006/ole">
            <mc:AlternateContent xmlns:mc="http://schemas.openxmlformats.org/markup-compatibility/2006">
              <mc:Choice xmlns:v="urn:schemas-microsoft-com:vml" Requires="v">
                <p:oleObj spid="_x0000_s20488" name="Equation" r:id="rId6" imgW="2552400" imgH="1701720" progId="Equation.DSMT4">
                  <p:embed/>
                </p:oleObj>
              </mc:Choice>
              <mc:Fallback>
                <p:oleObj name="Equation" r:id="rId6" imgW="2552400" imgH="1701720" progId="Equation.DSMT4">
                  <p:embed/>
                  <p:pic>
                    <p:nvPicPr>
                      <p:cNvPr id="0" name=""/>
                      <p:cNvPicPr/>
                      <p:nvPr/>
                    </p:nvPicPr>
                    <p:blipFill>
                      <a:blip r:embed="rId7"/>
                      <a:stretch>
                        <a:fillRect/>
                      </a:stretch>
                    </p:blipFill>
                    <p:spPr>
                      <a:xfrm>
                        <a:off x="5204400" y="4214999"/>
                        <a:ext cx="2814638" cy="1878013"/>
                      </a:xfrm>
                      <a:prstGeom prst="rect">
                        <a:avLst/>
                      </a:prstGeom>
                      <a:ln>
                        <a:solidFill>
                          <a:schemeClr val="accent1"/>
                        </a:solidFill>
                      </a:ln>
                    </p:spPr>
                  </p:pic>
                </p:oleObj>
              </mc:Fallback>
            </mc:AlternateContent>
          </a:graphicData>
        </a:graphic>
      </p:graphicFrame>
      <p:sp>
        <p:nvSpPr>
          <p:cNvPr id="15" name="TextBox 14">
            <a:extLst>
              <a:ext uri="{FF2B5EF4-FFF2-40B4-BE49-F238E27FC236}">
                <a16:creationId xmlns:a16="http://schemas.microsoft.com/office/drawing/2014/main" id="{07ED1A2B-702B-4BE9-BC9E-97205EC941AE}"/>
              </a:ext>
            </a:extLst>
          </p:cNvPr>
          <p:cNvSpPr txBox="1"/>
          <p:nvPr/>
        </p:nvSpPr>
        <p:spPr>
          <a:xfrm>
            <a:off x="8204096" y="4206862"/>
            <a:ext cx="939904" cy="584775"/>
          </a:xfrm>
          <a:prstGeom prst="rect">
            <a:avLst/>
          </a:prstGeom>
          <a:noFill/>
        </p:spPr>
        <p:txBody>
          <a:bodyPr wrap="square" rtlCol="0">
            <a:spAutoFit/>
          </a:bodyPr>
          <a:lstStyle/>
          <a:p>
            <a:r>
              <a:rPr lang="en-US" altLang="zh-CN" sz="1600" dirty="0"/>
              <a:t>2(n+1) </a:t>
            </a:r>
            <a:r>
              <a:rPr lang="en-US" altLang="zh-CN" sz="1600" dirty="0" err="1"/>
              <a:t>equs</a:t>
            </a:r>
            <a:endParaRPr lang="zh-CN" altLang="en-US" sz="1600" dirty="0"/>
          </a:p>
        </p:txBody>
      </p:sp>
      <p:sp>
        <p:nvSpPr>
          <p:cNvPr id="16" name="Rectangle 15">
            <a:extLst>
              <a:ext uri="{FF2B5EF4-FFF2-40B4-BE49-F238E27FC236}">
                <a16:creationId xmlns:a16="http://schemas.microsoft.com/office/drawing/2014/main" id="{F71B0D6A-BAAA-4954-AFB5-92A79A2E99BC}"/>
              </a:ext>
            </a:extLst>
          </p:cNvPr>
          <p:cNvSpPr/>
          <p:nvPr/>
        </p:nvSpPr>
        <p:spPr>
          <a:xfrm>
            <a:off x="7705947" y="4948314"/>
            <a:ext cx="1236236" cy="369332"/>
          </a:xfrm>
          <a:prstGeom prst="rect">
            <a:avLst/>
          </a:prstGeom>
        </p:spPr>
        <p:txBody>
          <a:bodyPr wrap="none">
            <a:spAutoFit/>
          </a:bodyPr>
          <a:lstStyle/>
          <a:p>
            <a:r>
              <a:rPr lang="en-US" altLang="zh-CN" dirty="0"/>
              <a:t>(n-1) </a:t>
            </a:r>
            <a:r>
              <a:rPr lang="en-US" altLang="zh-CN" dirty="0" err="1"/>
              <a:t>equs</a:t>
            </a:r>
            <a:endParaRPr lang="zh-CN" altLang="en-US" dirty="0"/>
          </a:p>
        </p:txBody>
      </p:sp>
      <p:sp>
        <p:nvSpPr>
          <p:cNvPr id="17" name="Rectangle 16">
            <a:extLst>
              <a:ext uri="{FF2B5EF4-FFF2-40B4-BE49-F238E27FC236}">
                <a16:creationId xmlns:a16="http://schemas.microsoft.com/office/drawing/2014/main" id="{8C331C63-3B37-42D3-A9E0-9A249B4606FE}"/>
              </a:ext>
            </a:extLst>
          </p:cNvPr>
          <p:cNvSpPr/>
          <p:nvPr/>
        </p:nvSpPr>
        <p:spPr>
          <a:xfrm>
            <a:off x="6636332" y="5723680"/>
            <a:ext cx="2518638" cy="369332"/>
          </a:xfrm>
          <a:prstGeom prst="rect">
            <a:avLst/>
          </a:prstGeom>
        </p:spPr>
        <p:txBody>
          <a:bodyPr wrap="none">
            <a:spAutoFit/>
          </a:bodyPr>
          <a:lstStyle/>
          <a:p>
            <a:r>
              <a:rPr lang="en-US" altLang="zh-CN" dirty="0"/>
              <a:t>2-end-node derivatives</a:t>
            </a:r>
            <a:endParaRPr lang="zh-CN" altLang="en-US" dirty="0"/>
          </a:p>
        </p:txBody>
      </p:sp>
      <p:sp>
        <p:nvSpPr>
          <p:cNvPr id="18" name="TextBox 17">
            <a:extLst>
              <a:ext uri="{FF2B5EF4-FFF2-40B4-BE49-F238E27FC236}">
                <a16:creationId xmlns:a16="http://schemas.microsoft.com/office/drawing/2014/main" id="{FB71217F-7C69-4747-925F-CEBED3464D75}"/>
              </a:ext>
            </a:extLst>
          </p:cNvPr>
          <p:cNvSpPr txBox="1"/>
          <p:nvPr/>
        </p:nvSpPr>
        <p:spPr>
          <a:xfrm>
            <a:off x="5410176" y="6342618"/>
            <a:ext cx="3003464" cy="369332"/>
          </a:xfrm>
          <a:prstGeom prst="rect">
            <a:avLst/>
          </a:prstGeom>
          <a:noFill/>
        </p:spPr>
        <p:txBody>
          <a:bodyPr wrap="square" rtlCol="0">
            <a:spAutoFit/>
          </a:bodyPr>
          <a:lstStyle/>
          <a:p>
            <a:r>
              <a:rPr lang="en-US" altLang="zh-CN" dirty="0"/>
              <a:t>3(n+1) unknows and </a:t>
            </a:r>
            <a:r>
              <a:rPr lang="en-US" altLang="zh-CN" dirty="0" err="1"/>
              <a:t>equs</a:t>
            </a:r>
            <a:endParaRPr lang="zh-CN" altLang="en-US" dirty="0"/>
          </a:p>
        </p:txBody>
      </p:sp>
    </p:spTree>
    <p:extLst>
      <p:ext uri="{BB962C8B-B14F-4D97-AF65-F5344CB8AC3E}">
        <p14:creationId xmlns:p14="http://schemas.microsoft.com/office/powerpoint/2010/main" val="96759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a:t>0. What's interpolation?</a:t>
            </a:r>
            <a:endParaRPr lang="zh-CN" altLang="en-US"/>
          </a:p>
        </p:txBody>
      </p:sp>
      <p:sp>
        <p:nvSpPr>
          <p:cNvPr id="7171" name="内容占位符 2"/>
          <p:cNvSpPr>
            <a:spLocks noGrp="1"/>
          </p:cNvSpPr>
          <p:nvPr>
            <p:ph idx="1"/>
          </p:nvPr>
        </p:nvSpPr>
        <p:spPr/>
        <p:txBody>
          <a:bodyPr/>
          <a:lstStyle/>
          <a:p>
            <a:r>
              <a:rPr lang="en-US" altLang="zh-CN"/>
              <a:t>For some scattered points, as shown in the table, find the values </a:t>
            </a:r>
          </a:p>
          <a:p>
            <a:endParaRPr lang="en-US" altLang="zh-CN"/>
          </a:p>
          <a:p>
            <a:endParaRPr lang="en-US" altLang="zh-CN"/>
          </a:p>
          <a:p>
            <a:endParaRPr lang="en-US" altLang="zh-CN"/>
          </a:p>
          <a:p>
            <a:r>
              <a:rPr lang="en-US" altLang="zh-CN"/>
              <a:t>A brave try is</a:t>
            </a:r>
            <a:endParaRPr lang="zh-CN" altLang="en-US"/>
          </a:p>
        </p:txBody>
      </p:sp>
      <p:graphicFrame>
        <p:nvGraphicFramePr>
          <p:cNvPr id="4" name="Group 4"/>
          <p:cNvGraphicFramePr>
            <a:graphicFrameLocks noGrp="1"/>
          </p:cNvGraphicFramePr>
          <p:nvPr/>
        </p:nvGraphicFramePr>
        <p:xfrm>
          <a:off x="6457950" y="1333500"/>
          <a:ext cx="2584450" cy="2724152"/>
        </p:xfrm>
        <a:graphic>
          <a:graphicData uri="http://schemas.openxmlformats.org/drawingml/2006/table">
            <a:tbl>
              <a:tblPr/>
              <a:tblGrid>
                <a:gridCol w="1292225">
                  <a:extLst>
                    <a:ext uri="{9D8B030D-6E8A-4147-A177-3AD203B41FA5}">
                      <a16:colId xmlns:a16="http://schemas.microsoft.com/office/drawing/2014/main" val="20000"/>
                    </a:ext>
                  </a:extLst>
                </a:gridCol>
                <a:gridCol w="1292225">
                  <a:extLst>
                    <a:ext uri="{9D8B030D-6E8A-4147-A177-3AD203B41FA5}">
                      <a16:colId xmlns:a16="http://schemas.microsoft.com/office/drawing/2014/main" val="20001"/>
                    </a:ext>
                  </a:extLst>
                </a:gridCol>
              </a:tblGrid>
              <a:tr h="388938">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1" i="0" u="none" strike="noStrike" cap="none" normalizeH="0" baseline="0" dirty="0">
                          <a:ln>
                            <a:noFill/>
                          </a:ln>
                          <a:solidFill>
                            <a:srgbClr val="FFFFFF"/>
                          </a:solidFill>
                          <a:effectLst/>
                          <a:latin typeface="Calibri" pitchFamily="34" charset="0"/>
                          <a:ea typeface="宋体" pitchFamily="2" charset="-122"/>
                        </a:rPr>
                        <a:t>x</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en-US" altLang="zh-CN" sz="1800" b="1" i="0" u="none" strike="noStrike" cap="none" normalizeH="0" baseline="0" dirty="0">
                          <a:ln>
                            <a:noFill/>
                          </a:ln>
                          <a:solidFill>
                            <a:srgbClr val="FFFFFF"/>
                          </a:solidFill>
                          <a:effectLst/>
                          <a:latin typeface="Calibri" pitchFamily="34" charset="0"/>
                          <a:ea typeface="宋体" pitchFamily="2" charset="-122"/>
                        </a:rPr>
                        <a:t>y(x)</a:t>
                      </a:r>
                      <a:endParaRPr kumimoji="0" lang="zh-CN" altLang="zh-CN" sz="1800" b="1" i="0" u="none" strike="noStrike" cap="none" normalizeH="0" baseline="0" dirty="0">
                        <a:ln>
                          <a:noFill/>
                        </a:ln>
                        <a:solidFill>
                          <a:srgbClr val="FFFFFF"/>
                        </a:solidFill>
                        <a:effectLst/>
                        <a:latin typeface="Calibri" pitchFamily="34" charset="0"/>
                        <a:ea typeface="宋体" pitchFamily="2" charset="-122"/>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0"/>
                  </a:ext>
                </a:extLst>
              </a:tr>
              <a:tr h="388938">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0.0000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0525">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0.1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0.0998</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87350">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0.2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0.1987</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0525">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0.3</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0.2955</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88938">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a:ln>
                            <a:noFill/>
                          </a:ln>
                          <a:solidFill>
                            <a:srgbClr val="000000"/>
                          </a:solidFill>
                          <a:effectLst/>
                          <a:latin typeface="Calibri" pitchFamily="34" charset="0"/>
                          <a:ea typeface="宋体" pitchFamily="2" charset="-122"/>
                        </a:rPr>
                        <a:t>0.3894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88938">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en-US" sz="1800" b="0" i="0" u="none" strike="noStrike" cap="none" normalizeH="0" baseline="0" dirty="0">
                          <a:ln>
                            <a:noFill/>
                          </a:ln>
                          <a:solidFill>
                            <a:srgbClr val="000000"/>
                          </a:solidFill>
                          <a:effectLst/>
                          <a:latin typeface="Calibri" pitchFamily="34" charset="0"/>
                          <a:ea typeface="宋体" pitchFamily="2" charset="-122"/>
                        </a:rPr>
                        <a:t>0.5 </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defTabSz="912813" eaLnBrk="0" hangingPunct="0">
                        <a:lnSpc>
                          <a:spcPct val="90000"/>
                        </a:lnSpc>
                        <a:spcBef>
                          <a:spcPct val="20000"/>
                        </a:spcBef>
                        <a:defRPr sz="2100">
                          <a:solidFill>
                            <a:schemeClr val="bg1"/>
                          </a:solidFill>
                          <a:latin typeface="微软雅黑" pitchFamily="34" charset="-122"/>
                          <a:ea typeface="微软雅黑" pitchFamily="34" charset="-122"/>
                        </a:defRPr>
                      </a:lvl1pPr>
                      <a:lvl2pPr indent="-166688" defTabSz="912813" eaLnBrk="0" hangingPunct="0">
                        <a:lnSpc>
                          <a:spcPct val="90000"/>
                        </a:lnSpc>
                        <a:spcBef>
                          <a:spcPct val="20000"/>
                        </a:spcBef>
                        <a:defRPr>
                          <a:solidFill>
                            <a:schemeClr val="bg1"/>
                          </a:solidFill>
                          <a:latin typeface="微软雅黑" pitchFamily="34" charset="-122"/>
                          <a:ea typeface="微软雅黑" pitchFamily="34" charset="-122"/>
                        </a:defRPr>
                      </a:lvl2pPr>
                      <a:lvl3pPr indent="-393700" defTabSz="912813" eaLnBrk="0" hangingPunct="0">
                        <a:lnSpc>
                          <a:spcPct val="90000"/>
                        </a:lnSpc>
                        <a:spcBef>
                          <a:spcPct val="20000"/>
                        </a:spcBef>
                        <a:defRPr>
                          <a:solidFill>
                            <a:schemeClr val="bg1"/>
                          </a:solidFill>
                          <a:latin typeface="微软雅黑" pitchFamily="34" charset="-122"/>
                          <a:ea typeface="微软雅黑" pitchFamily="34" charset="-122"/>
                        </a:defRPr>
                      </a:lvl3pPr>
                      <a:lvl4pPr indent="-658813" defTabSz="912813" eaLnBrk="0" hangingPunct="0">
                        <a:lnSpc>
                          <a:spcPct val="90000"/>
                        </a:lnSpc>
                        <a:spcBef>
                          <a:spcPct val="20000"/>
                        </a:spcBef>
                        <a:defRPr>
                          <a:solidFill>
                            <a:schemeClr val="bg1"/>
                          </a:solidFill>
                          <a:latin typeface="微软雅黑" pitchFamily="34" charset="-122"/>
                          <a:ea typeface="微软雅黑" pitchFamily="34" charset="-122"/>
                        </a:defRPr>
                      </a:lvl4pPr>
                      <a:lvl5pPr indent="-873125" defTabSz="912813" eaLnBrk="0" hangingPunct="0">
                        <a:lnSpc>
                          <a:spcPct val="90000"/>
                        </a:lnSpc>
                        <a:spcBef>
                          <a:spcPct val="20000"/>
                        </a:spcBef>
                        <a:defRPr>
                          <a:solidFill>
                            <a:schemeClr val="bg1"/>
                          </a:solidFill>
                          <a:latin typeface="微软雅黑" pitchFamily="34" charset="-122"/>
                          <a:ea typeface="微软雅黑" pitchFamily="34" charset="-122"/>
                        </a:defRPr>
                      </a:lvl5pPr>
                      <a:lvl6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6pPr>
                      <a:lvl7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7pPr>
                      <a:lvl8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8pPr>
                      <a:lvl9pPr indent="-873125" defTabSz="912813" eaLnBrk="0" fontAlgn="base" hangingPunct="0">
                        <a:lnSpc>
                          <a:spcPct val="90000"/>
                        </a:lnSpc>
                        <a:spcBef>
                          <a:spcPct val="20000"/>
                        </a:spcBef>
                        <a:spcAft>
                          <a:spcPct val="0"/>
                        </a:spcAft>
                        <a:buFont typeface="Arial" pitchFamily="34" charset="0"/>
                        <a:defRPr>
                          <a:solidFill>
                            <a:schemeClr val="bg1"/>
                          </a:solidFill>
                          <a:latin typeface="微软雅黑" pitchFamily="34" charset="-122"/>
                          <a:ea typeface="微软雅黑" pitchFamily="34" charset="-122"/>
                        </a:defRPr>
                      </a:lvl9pPr>
                    </a:lstStyle>
                    <a:p>
                      <a:pPr marL="0" marR="0" lvl="0" indent="0" algn="l" defTabSz="912813" rtl="0" eaLnBrk="0" fontAlgn="base" latinLnBrk="0" hangingPunct="0">
                        <a:lnSpc>
                          <a:spcPct val="90000"/>
                        </a:lnSpc>
                        <a:spcBef>
                          <a:spcPct val="20000"/>
                        </a:spcBef>
                        <a:spcAft>
                          <a:spcPct val="0"/>
                        </a:spcAft>
                        <a:buClrTx/>
                        <a:buSzTx/>
                        <a:buFont typeface="Arial" pitchFamily="34" charset="0"/>
                        <a:buNone/>
                        <a:tabLst/>
                      </a:pPr>
                      <a:r>
                        <a:rPr kumimoji="0" lang="zh-CN" altLang="zh-CN" sz="1800" b="0" i="0" u="none" strike="noStrike" cap="none" normalizeH="0" baseline="0" dirty="0">
                          <a:ln>
                            <a:noFill/>
                          </a:ln>
                          <a:solidFill>
                            <a:srgbClr val="000000"/>
                          </a:solidFill>
                          <a:effectLst/>
                          <a:latin typeface="Calibri" pitchFamily="34" charset="0"/>
                          <a:ea typeface="宋体" pitchFamily="2" charset="-122"/>
                        </a:rPr>
                        <a:t>0.4794</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7198" name="TextBox 4"/>
          <p:cNvSpPr txBox="1">
            <a:spLocks noChangeArrowheads="1"/>
          </p:cNvSpPr>
          <p:nvPr/>
        </p:nvSpPr>
        <p:spPr bwMode="auto">
          <a:xfrm>
            <a:off x="6457950" y="405765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1800" b="0">
                <a:latin typeface="Arial" charset="0"/>
                <a:ea typeface="宋体" charset="-122"/>
              </a:rPr>
              <a:t>(   In fact, y(x)=sin(x)  )</a:t>
            </a:r>
            <a:endParaRPr lang="zh-CN" altLang="en-US" sz="1800" b="0">
              <a:latin typeface="Arial" charset="0"/>
              <a:ea typeface="宋体" charset="-122"/>
            </a:endParaRPr>
          </a:p>
        </p:txBody>
      </p:sp>
      <p:sp>
        <p:nvSpPr>
          <p:cNvPr id="6" name="TextBox 5"/>
          <p:cNvSpPr txBox="1"/>
          <p:nvPr/>
        </p:nvSpPr>
        <p:spPr>
          <a:xfrm>
            <a:off x="1778000" y="2032000"/>
            <a:ext cx="4470400" cy="954088"/>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defRPr/>
            </a:pPr>
            <a:r>
              <a:rPr lang="en-US" altLang="zh-CN" sz="2800" dirty="0"/>
              <a:t>y(0.25)= ? (inter-</a:t>
            </a:r>
            <a:r>
              <a:rPr lang="en-US" altLang="zh-CN" sz="2800" dirty="0" err="1"/>
              <a:t>polation</a:t>
            </a:r>
            <a:r>
              <a:rPr lang="en-US" altLang="zh-CN" sz="2800" dirty="0"/>
              <a:t>)</a:t>
            </a:r>
          </a:p>
          <a:p>
            <a:pPr>
              <a:defRPr/>
            </a:pPr>
            <a:r>
              <a:rPr lang="en-US" altLang="zh-CN" sz="2800" dirty="0"/>
              <a:t>y(0.60)= ? (extra-</a:t>
            </a:r>
            <a:r>
              <a:rPr lang="en-US" altLang="zh-CN" sz="2800" dirty="0" err="1"/>
              <a:t>polation</a:t>
            </a:r>
            <a:r>
              <a:rPr lang="en-US" altLang="zh-CN" sz="2800" dirty="0"/>
              <a:t>)</a:t>
            </a:r>
            <a:endParaRPr lang="zh-CN" altLang="en-US" sz="2800" dirty="0"/>
          </a:p>
        </p:txBody>
      </p:sp>
      <p:sp>
        <p:nvSpPr>
          <p:cNvPr id="7" name="TextBox 6"/>
          <p:cNvSpPr txBox="1"/>
          <p:nvPr/>
        </p:nvSpPr>
        <p:spPr>
          <a:xfrm>
            <a:off x="660400" y="4756150"/>
            <a:ext cx="8312150"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sz="2400" dirty="0"/>
              <a:t>y(0.25) = 0.5*( y(0.2) + y(0.3) ) = 0.2421,      </a:t>
            </a:r>
            <a:r>
              <a:rPr lang="en-US" altLang="zh-CN" sz="2400" dirty="0" err="1"/>
              <a:t>cf</a:t>
            </a:r>
            <a:r>
              <a:rPr lang="en-US" altLang="zh-CN" sz="2400" dirty="0"/>
              <a:t>,  sin(0.25)=0.2474</a:t>
            </a:r>
          </a:p>
          <a:p>
            <a:pPr>
              <a:defRPr/>
            </a:pPr>
            <a:r>
              <a:rPr lang="en-US" altLang="zh-CN" sz="2400" dirty="0"/>
              <a:t>y(0.60) =   2*y(0.5) – y(0.4)       = 0.5694,      </a:t>
            </a:r>
            <a:r>
              <a:rPr lang="en-US" altLang="zh-CN" sz="2400" dirty="0" err="1"/>
              <a:t>cf</a:t>
            </a:r>
            <a:r>
              <a:rPr lang="en-US" altLang="zh-CN" sz="2400" dirty="0"/>
              <a:t>,  sin(0.60)= 0.5646</a:t>
            </a:r>
            <a:endParaRPr lang="zh-CN" altLang="en-US" sz="2400" dirty="0"/>
          </a:p>
        </p:txBody>
      </p:sp>
      <p:sp>
        <p:nvSpPr>
          <p:cNvPr id="7201" name="TextBox 7"/>
          <p:cNvSpPr txBox="1">
            <a:spLocks noChangeArrowheads="1"/>
          </p:cNvSpPr>
          <p:nvPr/>
        </p:nvSpPr>
        <p:spPr bwMode="auto">
          <a:xfrm>
            <a:off x="2746375" y="5713413"/>
            <a:ext cx="349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r>
              <a:rPr lang="en-US" altLang="zh-CN" sz="1800" b="0">
                <a:latin typeface="Arial" charset="0"/>
                <a:ea typeface="宋体" charset="-122"/>
              </a:rPr>
              <a:t>Not exactly, but comparable!</a:t>
            </a:r>
            <a:endParaRPr lang="zh-CN" altLang="en-US" sz="1800" b="0">
              <a:latin typeface="Arial" charset="0"/>
              <a:ea typeface="宋体" charset="-122"/>
            </a:endParaRPr>
          </a:p>
        </p:txBody>
      </p:sp>
      <p:sp>
        <p:nvSpPr>
          <p:cNvPr id="2" name="文本框 1">
            <a:extLst>
              <a:ext uri="{FF2B5EF4-FFF2-40B4-BE49-F238E27FC236}">
                <a16:creationId xmlns:a16="http://schemas.microsoft.com/office/drawing/2014/main" id="{1BCCE9A2-6C9F-47D8-89B4-BCF230E5F0FA}"/>
              </a:ext>
            </a:extLst>
          </p:cNvPr>
          <p:cNvSpPr txBox="1"/>
          <p:nvPr/>
        </p:nvSpPr>
        <p:spPr>
          <a:xfrm>
            <a:off x="1009752" y="6292768"/>
            <a:ext cx="3981336"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en-US" dirty="0"/>
              <a:t>想一想：   具体来说，插值有什么用？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B79B-9029-4C40-B6D3-27A0CCB79A18}"/>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2238C95C-57C1-4E15-811C-CC25AB006C55}"/>
              </a:ext>
            </a:extLst>
          </p:cNvPr>
          <p:cNvSpPr>
            <a:spLocks noGrp="1"/>
          </p:cNvSpPr>
          <p:nvPr>
            <p:ph idx="1"/>
          </p:nvPr>
        </p:nvSpPr>
        <p:spPr/>
        <p:txBody>
          <a:bodyPr/>
          <a:lstStyle/>
          <a:p>
            <a:r>
              <a:rPr lang="en-US" altLang="zh-CN" dirty="0"/>
              <a:t>Fourier Series and Trigonometric polynomials</a:t>
            </a:r>
            <a:r>
              <a:rPr lang="en-US" altLang="zh-CN" dirty="0">
                <a:solidFill>
                  <a:srgbClr val="FF0000"/>
                </a:solidFill>
                <a:latin typeface="宋体" charset="-122"/>
                <a:ea typeface="宋体" charset="-122"/>
              </a:rPr>
              <a:t> ※</a:t>
            </a:r>
            <a:endParaRPr lang="zh-CN" altLang="en-US" dirty="0"/>
          </a:p>
          <a:p>
            <a:endParaRPr lang="zh-CN" altLang="en-US" dirty="0"/>
          </a:p>
        </p:txBody>
      </p:sp>
      <p:pic>
        <p:nvPicPr>
          <p:cNvPr id="4" name="Picture 3">
            <a:extLst>
              <a:ext uri="{FF2B5EF4-FFF2-40B4-BE49-F238E27FC236}">
                <a16:creationId xmlns:a16="http://schemas.microsoft.com/office/drawing/2014/main" id="{A7768E2B-7209-42B1-A23B-C8381D146BC4}"/>
              </a:ext>
            </a:extLst>
          </p:cNvPr>
          <p:cNvPicPr>
            <a:picLocks noChangeAspect="1"/>
          </p:cNvPicPr>
          <p:nvPr/>
        </p:nvPicPr>
        <p:blipFill>
          <a:blip r:embed="rId2"/>
          <a:stretch>
            <a:fillRect/>
          </a:stretch>
        </p:blipFill>
        <p:spPr>
          <a:xfrm>
            <a:off x="730360" y="1333560"/>
            <a:ext cx="7365920" cy="2842601"/>
          </a:xfrm>
          <a:prstGeom prst="rect">
            <a:avLst/>
          </a:prstGeom>
        </p:spPr>
      </p:pic>
      <p:pic>
        <p:nvPicPr>
          <p:cNvPr id="5" name="Picture 4">
            <a:extLst>
              <a:ext uri="{FF2B5EF4-FFF2-40B4-BE49-F238E27FC236}">
                <a16:creationId xmlns:a16="http://schemas.microsoft.com/office/drawing/2014/main" id="{266D241B-78F1-4877-8C49-7EE9F91D55B0}"/>
              </a:ext>
            </a:extLst>
          </p:cNvPr>
          <p:cNvPicPr>
            <a:picLocks noChangeAspect="1"/>
          </p:cNvPicPr>
          <p:nvPr/>
        </p:nvPicPr>
        <p:blipFill>
          <a:blip r:embed="rId3"/>
          <a:stretch>
            <a:fillRect/>
          </a:stretch>
        </p:blipFill>
        <p:spPr>
          <a:xfrm>
            <a:off x="730360" y="4616416"/>
            <a:ext cx="5153611" cy="1257264"/>
          </a:xfrm>
          <a:prstGeom prst="rect">
            <a:avLst/>
          </a:prstGeom>
        </p:spPr>
      </p:pic>
    </p:spTree>
    <p:extLst>
      <p:ext uri="{BB962C8B-B14F-4D97-AF65-F5344CB8AC3E}">
        <p14:creationId xmlns:p14="http://schemas.microsoft.com/office/powerpoint/2010/main" val="261278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50A06A-2DD6-4B41-943D-BC24AD514747}"/>
              </a:ext>
            </a:extLst>
          </p:cNvPr>
          <p:cNvPicPr>
            <a:picLocks noChangeAspect="1"/>
          </p:cNvPicPr>
          <p:nvPr/>
        </p:nvPicPr>
        <p:blipFill>
          <a:blip r:embed="rId2"/>
          <a:stretch>
            <a:fillRect/>
          </a:stretch>
        </p:blipFill>
        <p:spPr>
          <a:xfrm>
            <a:off x="0" y="1263712"/>
            <a:ext cx="9144000" cy="4863079"/>
          </a:xfrm>
          <a:prstGeom prst="rect">
            <a:avLst/>
          </a:prstGeom>
        </p:spPr>
      </p:pic>
      <p:sp>
        <p:nvSpPr>
          <p:cNvPr id="2" name="Title 1">
            <a:extLst>
              <a:ext uri="{FF2B5EF4-FFF2-40B4-BE49-F238E27FC236}">
                <a16:creationId xmlns:a16="http://schemas.microsoft.com/office/drawing/2014/main" id="{615BAD42-E066-4C69-BAA5-827952143C9C}"/>
              </a:ext>
            </a:extLst>
          </p:cNvPr>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19327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插值定义</a:t>
            </a:r>
            <a:r>
              <a:rPr lang="en-US" altLang="zh-CN" sz="2400" dirty="0"/>
              <a:t>General definition of interpolation</a:t>
            </a:r>
            <a:endParaRPr lang="zh-CN" altLang="en-US" dirty="0"/>
          </a:p>
        </p:txBody>
      </p:sp>
      <p:sp>
        <p:nvSpPr>
          <p:cNvPr id="8195" name="内容占位符 2"/>
          <p:cNvSpPr>
            <a:spLocks noGrp="1"/>
          </p:cNvSpPr>
          <p:nvPr>
            <p:ph idx="1"/>
          </p:nvPr>
        </p:nvSpPr>
        <p:spPr/>
        <p:txBody>
          <a:bodyPr/>
          <a:lstStyle/>
          <a:p>
            <a:r>
              <a:rPr lang="en-US" altLang="zh-CN"/>
              <a:t>Given n points,</a:t>
            </a:r>
          </a:p>
          <a:p>
            <a:endParaRPr lang="en-US" altLang="zh-CN"/>
          </a:p>
          <a:p>
            <a:r>
              <a:rPr lang="en-US" altLang="zh-CN"/>
              <a:t>find a smooth function,</a:t>
            </a:r>
          </a:p>
          <a:p>
            <a:endParaRPr lang="en-US" altLang="zh-CN"/>
          </a:p>
          <a:p>
            <a:r>
              <a:rPr lang="en-US" altLang="zh-CN"/>
              <a:t>satisfying </a:t>
            </a:r>
            <a:endParaRPr lang="zh-CN" altLang="en-US"/>
          </a:p>
        </p:txBody>
      </p:sp>
      <p:graphicFrame>
        <p:nvGraphicFramePr>
          <p:cNvPr id="8196" name="对象 3"/>
          <p:cNvGraphicFramePr>
            <a:graphicFrameLocks noChangeAspect="1"/>
          </p:cNvGraphicFramePr>
          <p:nvPr/>
        </p:nvGraphicFramePr>
        <p:xfrm>
          <a:off x="2476500" y="1263650"/>
          <a:ext cx="4191000" cy="571500"/>
        </p:xfrm>
        <a:graphic>
          <a:graphicData uri="http://schemas.openxmlformats.org/presentationml/2006/ole">
            <mc:AlternateContent xmlns:mc="http://schemas.openxmlformats.org/markup-compatibility/2006">
              <mc:Choice xmlns:v="urn:schemas-microsoft-com:vml" Requires="v">
                <p:oleObj spid="_x0000_s1044" name="Equation" r:id="rId3" imgW="1676400" imgH="228600" progId="Equation.DSMT4">
                  <p:embed/>
                </p:oleObj>
              </mc:Choice>
              <mc:Fallback>
                <p:oleObj name="Equation" r:id="rId3" imgW="16764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0" y="1263650"/>
                        <a:ext cx="4191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对象 4"/>
          <p:cNvGraphicFramePr>
            <a:graphicFrameLocks noChangeAspect="1"/>
          </p:cNvGraphicFramePr>
          <p:nvPr/>
        </p:nvGraphicFramePr>
        <p:xfrm>
          <a:off x="2476500" y="2451100"/>
          <a:ext cx="1471613" cy="534988"/>
        </p:xfrm>
        <a:graphic>
          <a:graphicData uri="http://schemas.openxmlformats.org/presentationml/2006/ole">
            <mc:AlternateContent xmlns:mc="http://schemas.openxmlformats.org/markup-compatibility/2006">
              <mc:Choice xmlns:v="urn:schemas-microsoft-com:vml" Requires="v">
                <p:oleObj spid="_x0000_s1045" name="Equation" r:id="rId5" imgW="558558" imgH="203112" progId="Equation.DSMT4">
                  <p:embed/>
                </p:oleObj>
              </mc:Choice>
              <mc:Fallback>
                <p:oleObj name="Equation" r:id="rId5" imgW="558558" imgH="203112"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0" y="2451100"/>
                        <a:ext cx="147161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8" name="对象 5"/>
          <p:cNvGraphicFramePr>
            <a:graphicFrameLocks noChangeAspect="1"/>
          </p:cNvGraphicFramePr>
          <p:nvPr/>
        </p:nvGraphicFramePr>
        <p:xfrm>
          <a:off x="2476500" y="3498850"/>
          <a:ext cx="3446463" cy="558800"/>
        </p:xfrm>
        <a:graphic>
          <a:graphicData uri="http://schemas.openxmlformats.org/presentationml/2006/ole">
            <mc:AlternateContent xmlns:mc="http://schemas.openxmlformats.org/markup-compatibility/2006">
              <mc:Choice xmlns:v="urn:schemas-microsoft-com:vml" Requires="v">
                <p:oleObj spid="_x0000_s1046" name="Equation" r:id="rId7" imgW="1409700" imgH="228600" progId="Equation.DSMT4">
                  <p:embed/>
                </p:oleObj>
              </mc:Choice>
              <mc:Fallback>
                <p:oleObj name="Equation" r:id="rId7" imgW="1409700" imgH="2286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6500" y="3498850"/>
                        <a:ext cx="34464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9" name="圆角矩形 6"/>
          <p:cNvSpPr>
            <a:spLocks noChangeArrowheads="1"/>
          </p:cNvSpPr>
          <p:nvPr/>
        </p:nvSpPr>
        <p:spPr bwMode="auto">
          <a:xfrm>
            <a:off x="311150" y="914400"/>
            <a:ext cx="7194550" cy="3143250"/>
          </a:xfrm>
          <a:prstGeom prst="roundRect">
            <a:avLst>
              <a:gd name="adj"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en-US" sz="1800" b="0">
              <a:latin typeface="Arial" charset="0"/>
              <a:ea typeface="宋体" charset="-122"/>
            </a:endParaRPr>
          </a:p>
        </p:txBody>
      </p:sp>
      <p:pic>
        <p:nvPicPr>
          <p:cNvPr id="8200" name="图片 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725738" y="4057650"/>
            <a:ext cx="3633787"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椭圆 8"/>
          <p:cNvSpPr>
            <a:spLocks noChangeArrowheads="1"/>
          </p:cNvSpPr>
          <p:nvPr/>
        </p:nvSpPr>
        <p:spPr bwMode="auto">
          <a:xfrm>
            <a:off x="1847850" y="2381250"/>
            <a:ext cx="3352800" cy="768350"/>
          </a:xfrm>
          <a:prstGeom prst="ellipse">
            <a:avLst/>
          </a:prstGeom>
          <a:noFill/>
          <a:ln w="952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2800" b="1">
                <a:solidFill>
                  <a:schemeClr val="tx1"/>
                </a:solidFill>
                <a:latin typeface="Calibri" pitchFamily="34" charset="0"/>
                <a:ea typeface="幼圆" pitchFamily="49" charset="-122"/>
                <a:sym typeface="Calibri" pitchFamily="34" charset="0"/>
              </a:defRPr>
            </a:lvl1pPr>
            <a:lvl2pPr marL="742950" indent="-285750" eaLnBrk="0" hangingPunct="0">
              <a:spcBef>
                <a:spcPct val="20000"/>
              </a:spcBef>
              <a:buChar char="–"/>
              <a:defRPr sz="2400">
                <a:solidFill>
                  <a:schemeClr val="tx1"/>
                </a:solidFill>
                <a:latin typeface="Calibri" pitchFamily="34" charset="0"/>
                <a:ea typeface="宋体" charset="-122"/>
                <a:sym typeface="Calibri" pitchFamily="34" charset="0"/>
              </a:defRPr>
            </a:lvl2pPr>
            <a:lvl3pPr marL="1143000" indent="-228600" eaLnBrk="0" hangingPunct="0">
              <a:spcBef>
                <a:spcPct val="20000"/>
              </a:spcBef>
              <a:buChar char="•"/>
              <a:defRPr sz="2000">
                <a:solidFill>
                  <a:schemeClr val="tx1"/>
                </a:solidFill>
                <a:latin typeface="Calibri" pitchFamily="34" charset="0"/>
                <a:ea typeface="宋体" charset="-122"/>
                <a:sym typeface="Calibri" pitchFamily="34" charset="0"/>
              </a:defRPr>
            </a:lvl3pPr>
            <a:lvl4pPr marL="1600200" indent="-228600" eaLnBrk="0" hangingPunct="0">
              <a:spcBef>
                <a:spcPct val="20000"/>
              </a:spcBef>
              <a:buChar char="–"/>
              <a:defRPr>
                <a:solidFill>
                  <a:schemeClr val="tx1"/>
                </a:solidFill>
                <a:latin typeface="Calibri" pitchFamily="34" charset="0"/>
                <a:ea typeface="宋体" charset="-122"/>
                <a:sym typeface="Calibri" pitchFamily="34" charset="0"/>
              </a:defRPr>
            </a:lvl4pPr>
            <a:lvl5pPr marL="2057400" indent="-228600" eaLnBrk="0" hangingPunct="0">
              <a:spcBef>
                <a:spcPct val="20000"/>
              </a:spcBef>
              <a:buChar char="»"/>
              <a:defRPr>
                <a:solidFill>
                  <a:schemeClr val="tx1"/>
                </a:solidFill>
                <a:latin typeface="Calibri" pitchFamily="34" charset="0"/>
                <a:ea typeface="宋体" charset="-122"/>
                <a:sym typeface="Calibri" pitchFamily="34" charset="0"/>
              </a:defRPr>
            </a:lvl5pPr>
            <a:lvl6pPr marL="25146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6pPr>
            <a:lvl7pPr marL="29718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7pPr>
            <a:lvl8pPr marL="34290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8pPr>
            <a:lvl9pPr marL="3886200" indent="-228600" eaLnBrk="0" fontAlgn="base" hangingPunct="0">
              <a:spcBef>
                <a:spcPct val="20000"/>
              </a:spcBef>
              <a:spcAft>
                <a:spcPct val="0"/>
              </a:spcAft>
              <a:buFont typeface="Arial" charset="0"/>
              <a:buChar char="»"/>
              <a:defRPr>
                <a:solidFill>
                  <a:schemeClr val="tx1"/>
                </a:solidFill>
                <a:latin typeface="Calibri" pitchFamily="34" charset="0"/>
                <a:ea typeface="宋体" charset="-122"/>
                <a:sym typeface="Calibri" pitchFamily="34" charset="0"/>
              </a:defRPr>
            </a:lvl9pPr>
          </a:lstStyle>
          <a:p>
            <a:pPr eaLnBrk="1" hangingPunct="1">
              <a:spcBef>
                <a:spcPct val="0"/>
              </a:spcBef>
              <a:buFont typeface="Arial" charset="0"/>
              <a:buNone/>
            </a:pPr>
            <a:endParaRPr lang="zh-CN" altLang="en-US" sz="1800" b="0">
              <a:latin typeface="Arial" charset="0"/>
              <a:ea typeface="宋体" charset="-122"/>
            </a:endParaRPr>
          </a:p>
        </p:txBody>
      </p:sp>
      <p:sp>
        <p:nvSpPr>
          <p:cNvPr id="10" name="云形 9"/>
          <p:cNvSpPr/>
          <p:nvPr/>
        </p:nvSpPr>
        <p:spPr bwMode="auto">
          <a:xfrm>
            <a:off x="5619750" y="2300288"/>
            <a:ext cx="2514600" cy="1198562"/>
          </a:xfrm>
          <a:prstGeom prst="cloud">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 typeface="Arial" pitchFamily="34" charset="0"/>
              <a:buNone/>
              <a:defRPr/>
            </a:pPr>
            <a:r>
              <a:rPr lang="en-US" altLang="zh-CN" sz="2400" b="1" dirty="0">
                <a:solidFill>
                  <a:srgbClr val="FFFF00"/>
                </a:solidFill>
                <a:latin typeface="Arial" pitchFamily="34" charset="0"/>
                <a:ea typeface="宋体" pitchFamily="2" charset="-122"/>
              </a:rPr>
              <a:t>How to construct</a:t>
            </a:r>
            <a:r>
              <a:rPr lang="zh-CN" altLang="en-US" sz="2400" b="1" dirty="0">
                <a:solidFill>
                  <a:srgbClr val="FFFF00"/>
                </a:solidFill>
                <a:latin typeface="Arial" pitchFamily="34"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t>1. </a:t>
            </a:r>
            <a:r>
              <a:rPr lang="zh-CN" altLang="en-US" dirty="0"/>
              <a:t>多项式插值</a:t>
            </a:r>
            <a:r>
              <a:rPr lang="en-US" altLang="zh-CN" sz="2800" dirty="0">
                <a:solidFill>
                  <a:schemeClr val="tx1"/>
                </a:solidFill>
              </a:rPr>
              <a:t>Interpolation with polynomials</a:t>
            </a:r>
            <a:endParaRPr lang="zh-CN" altLang="en-US" dirty="0">
              <a:solidFill>
                <a:schemeClr val="tx1"/>
              </a:solidFill>
            </a:endParaRPr>
          </a:p>
        </p:txBody>
      </p:sp>
      <p:sp>
        <p:nvSpPr>
          <p:cNvPr id="9219" name="内容占位符 2"/>
          <p:cNvSpPr>
            <a:spLocks noGrp="1"/>
          </p:cNvSpPr>
          <p:nvPr>
            <p:ph idx="1"/>
          </p:nvPr>
        </p:nvSpPr>
        <p:spPr/>
        <p:txBody>
          <a:bodyPr/>
          <a:lstStyle/>
          <a:p>
            <a:r>
              <a:rPr lang="en-US" altLang="zh-CN" dirty="0"/>
              <a:t>N-</a:t>
            </a:r>
            <a:r>
              <a:rPr lang="en-US" altLang="zh-CN" dirty="0" err="1"/>
              <a:t>th</a:t>
            </a:r>
            <a:r>
              <a:rPr lang="en-US" altLang="zh-CN" dirty="0"/>
              <a:t> order polynomial interpolation</a:t>
            </a:r>
          </a:p>
          <a:p>
            <a:pPr lvl="1"/>
            <a:r>
              <a:rPr lang="en-US" altLang="zh-CN" dirty="0">
                <a:ea typeface="宋体" charset="-122"/>
              </a:rPr>
              <a:t>Assume  function                        , and at  n+1 different points  </a:t>
            </a:r>
            <a:r>
              <a:rPr lang="en-US" altLang="zh-CN" i="1" dirty="0">
                <a:latin typeface="Times New Roman" pitchFamily="18" charset="0"/>
                <a:ea typeface="宋体" charset="-122"/>
                <a:cs typeface="Times New Roman" pitchFamily="18" charset="0"/>
              </a:rPr>
              <a:t>x</a:t>
            </a:r>
            <a:r>
              <a:rPr lang="en-US" altLang="zh-CN" i="1" baseline="-25000" dirty="0">
                <a:latin typeface="Times New Roman" pitchFamily="18" charset="0"/>
                <a:ea typeface="宋体" charset="-122"/>
                <a:cs typeface="Times New Roman" pitchFamily="18" charset="0"/>
              </a:rPr>
              <a:t>0</a:t>
            </a:r>
            <a:r>
              <a:rPr lang="en-US" altLang="zh-CN" i="1" dirty="0">
                <a:latin typeface="Times New Roman" pitchFamily="18" charset="0"/>
                <a:ea typeface="宋体" charset="-122"/>
                <a:cs typeface="Times New Roman" pitchFamily="18" charset="0"/>
              </a:rPr>
              <a:t>,x</a:t>
            </a:r>
            <a:r>
              <a:rPr lang="en-US" altLang="zh-CN" i="1" baseline="-25000" dirty="0">
                <a:latin typeface="Times New Roman" pitchFamily="18" charset="0"/>
                <a:ea typeface="宋体" charset="-122"/>
                <a:cs typeface="Times New Roman" pitchFamily="18" charset="0"/>
              </a:rPr>
              <a:t>1</a:t>
            </a:r>
            <a:r>
              <a:rPr lang="en-US" altLang="zh-CN" i="1" dirty="0">
                <a:latin typeface="Times New Roman" pitchFamily="18" charset="0"/>
                <a:ea typeface="宋体" charset="-122"/>
                <a:cs typeface="Times New Roman" pitchFamily="18" charset="0"/>
              </a:rPr>
              <a:t>,…,</a:t>
            </a:r>
            <a:r>
              <a:rPr lang="en-US" altLang="zh-CN" i="1" dirty="0" err="1">
                <a:latin typeface="Times New Roman" pitchFamily="18" charset="0"/>
                <a:ea typeface="宋体" charset="-122"/>
                <a:cs typeface="Times New Roman" pitchFamily="18" charset="0"/>
              </a:rPr>
              <a:t>x</a:t>
            </a:r>
            <a:r>
              <a:rPr lang="en-US" altLang="zh-CN" i="1" baseline="-25000" dirty="0" err="1">
                <a:latin typeface="Times New Roman" pitchFamily="18" charset="0"/>
                <a:ea typeface="宋体" charset="-122"/>
                <a:cs typeface="Times New Roman" pitchFamily="18" charset="0"/>
              </a:rPr>
              <a:t>n</a:t>
            </a:r>
            <a:r>
              <a:rPr lang="en-US" altLang="zh-CN" i="1" baseline="-25000" dirty="0">
                <a:latin typeface="Times New Roman" pitchFamily="18" charset="0"/>
                <a:ea typeface="宋体" charset="-122"/>
                <a:cs typeface="Times New Roman" pitchFamily="18" charset="0"/>
              </a:rPr>
              <a:t> </a:t>
            </a:r>
            <a:r>
              <a:rPr lang="en-US" altLang="zh-CN" i="1" dirty="0">
                <a:latin typeface="Times New Roman" pitchFamily="18" charset="0"/>
                <a:ea typeface="宋体" charset="-122"/>
                <a:cs typeface="Times New Roman" pitchFamily="18" charset="0"/>
              </a:rPr>
              <a:t> </a:t>
            </a:r>
            <a:r>
              <a:rPr lang="en-US" altLang="zh-CN" dirty="0">
                <a:ea typeface="宋体" charset="-122"/>
              </a:rPr>
              <a:t>with values  </a:t>
            </a:r>
            <a:r>
              <a:rPr lang="en-US" altLang="zh-CN" i="1" dirty="0" err="1">
                <a:latin typeface="Times New Roman" pitchFamily="18" charset="0"/>
                <a:ea typeface="宋体" charset="-122"/>
                <a:cs typeface="Times New Roman" pitchFamily="18" charset="0"/>
              </a:rPr>
              <a:t>y</a:t>
            </a:r>
            <a:r>
              <a:rPr lang="en-US" altLang="zh-CN" i="1" baseline="-25000" dirty="0" err="1">
                <a:latin typeface="Times New Roman" pitchFamily="18" charset="0"/>
                <a:ea typeface="宋体" charset="-122"/>
                <a:cs typeface="Times New Roman" pitchFamily="18" charset="0"/>
              </a:rPr>
              <a:t>k</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k=0,1,…,n</a:t>
            </a:r>
            <a:r>
              <a:rPr lang="en-US" altLang="zh-CN" dirty="0">
                <a:latin typeface="Times New Roman" pitchFamily="18" charset="0"/>
                <a:ea typeface="宋体" charset="-122"/>
                <a:cs typeface="Times New Roman" pitchFamily="18" charset="0"/>
              </a:rPr>
              <a:t>)</a:t>
            </a:r>
            <a:r>
              <a:rPr lang="en-US" altLang="zh-CN" dirty="0">
                <a:ea typeface="宋体" charset="-122"/>
              </a:rPr>
              <a:t>,   if there exists a polynomial of order &lt;=n  </a:t>
            </a:r>
          </a:p>
          <a:p>
            <a:pPr lvl="1"/>
            <a:endParaRPr lang="en-US" altLang="zh-CN" dirty="0">
              <a:ea typeface="宋体" charset="-122"/>
            </a:endParaRPr>
          </a:p>
          <a:p>
            <a:pPr lvl="1"/>
            <a:endParaRPr lang="en-US" altLang="zh-CN" dirty="0">
              <a:ea typeface="宋体" charset="-122"/>
            </a:endParaRPr>
          </a:p>
          <a:p>
            <a:pPr lvl="1"/>
            <a:r>
              <a:rPr lang="en-US" altLang="zh-CN" dirty="0">
                <a:ea typeface="宋体" charset="-122"/>
              </a:rPr>
              <a:t>satisfying</a:t>
            </a:r>
          </a:p>
          <a:p>
            <a:pPr lvl="1"/>
            <a:endParaRPr lang="en-US" altLang="zh-CN" dirty="0">
              <a:ea typeface="宋体" charset="-122"/>
            </a:endParaRPr>
          </a:p>
          <a:p>
            <a:pPr lvl="1"/>
            <a:endParaRPr lang="en-US" altLang="zh-CN" dirty="0">
              <a:ea typeface="宋体" charset="-122"/>
            </a:endParaRPr>
          </a:p>
          <a:p>
            <a:pPr lvl="1"/>
            <a:r>
              <a:rPr lang="en-US" altLang="zh-CN" i="1" dirty="0" err="1">
                <a:latin typeface="Times New Roman" pitchFamily="18" charset="0"/>
                <a:ea typeface="宋体" charset="-122"/>
                <a:cs typeface="Times New Roman" pitchFamily="18" charset="0"/>
              </a:rPr>
              <a:t>P</a:t>
            </a:r>
            <a:r>
              <a:rPr lang="en-US" altLang="zh-CN" i="1" baseline="-25000" dirty="0" err="1">
                <a:latin typeface="Times New Roman" pitchFamily="18" charset="0"/>
                <a:ea typeface="宋体" charset="-122"/>
                <a:cs typeface="Times New Roman" pitchFamily="18" charset="0"/>
              </a:rPr>
              <a:t>n</a:t>
            </a:r>
            <a:r>
              <a:rPr lang="en-US" altLang="zh-CN" i="1" dirty="0">
                <a:latin typeface="Times New Roman" pitchFamily="18" charset="0"/>
                <a:ea typeface="宋体" charset="-122"/>
                <a:cs typeface="Times New Roman" pitchFamily="18" charset="0"/>
              </a:rPr>
              <a:t>(x) </a:t>
            </a:r>
            <a:r>
              <a:rPr lang="en-US" altLang="zh-CN" dirty="0">
                <a:ea typeface="宋体" charset="-122"/>
              </a:rPr>
              <a:t>is called the n-</a:t>
            </a:r>
            <a:r>
              <a:rPr lang="en-US" altLang="zh-CN" dirty="0" err="1">
                <a:ea typeface="宋体" charset="-122"/>
              </a:rPr>
              <a:t>th</a:t>
            </a:r>
            <a:r>
              <a:rPr lang="en-US" altLang="zh-CN" dirty="0">
                <a:ea typeface="宋体" charset="-122"/>
              </a:rPr>
              <a:t> order polynomial interpolation.</a:t>
            </a:r>
            <a:endParaRPr lang="zh-CN" altLang="en-US" dirty="0">
              <a:ea typeface="宋体" charset="-122"/>
            </a:endParaRPr>
          </a:p>
        </p:txBody>
      </p:sp>
      <p:graphicFrame>
        <p:nvGraphicFramePr>
          <p:cNvPr id="9220" name="对象 1"/>
          <p:cNvGraphicFramePr>
            <a:graphicFrameLocks noChangeAspect="1"/>
          </p:cNvGraphicFramePr>
          <p:nvPr/>
        </p:nvGraphicFramePr>
        <p:xfrm>
          <a:off x="3533775" y="1403350"/>
          <a:ext cx="1527175" cy="349250"/>
        </p:xfrm>
        <a:graphic>
          <a:graphicData uri="http://schemas.openxmlformats.org/presentationml/2006/ole">
            <mc:AlternateContent xmlns:mc="http://schemas.openxmlformats.org/markup-compatibility/2006">
              <mc:Choice xmlns:v="urn:schemas-microsoft-com:vml" Requires="v">
                <p:oleObj spid="_x0000_s2068" name="Equation" r:id="rId3" imgW="888614" imgH="203112" progId="Equation.DSMT4">
                  <p:embed/>
                </p:oleObj>
              </mc:Choice>
              <mc:Fallback>
                <p:oleObj name="Equation" r:id="rId3" imgW="888614" imgH="203112"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3775" y="1403350"/>
                        <a:ext cx="15271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1" name="对象 2"/>
          <p:cNvGraphicFramePr>
            <a:graphicFrameLocks noChangeAspect="1"/>
          </p:cNvGraphicFramePr>
          <p:nvPr/>
        </p:nvGraphicFramePr>
        <p:xfrm>
          <a:off x="2406650" y="2660650"/>
          <a:ext cx="3673475" cy="525463"/>
        </p:xfrm>
        <a:graphic>
          <a:graphicData uri="http://schemas.openxmlformats.org/presentationml/2006/ole">
            <mc:AlternateContent xmlns:mc="http://schemas.openxmlformats.org/markup-compatibility/2006">
              <mc:Choice xmlns:v="urn:schemas-microsoft-com:vml" Requires="v">
                <p:oleObj spid="_x0000_s2069" name="Equation" r:id="rId5" imgW="1688367" imgH="241195" progId="Equation.DSMT4">
                  <p:embed/>
                </p:oleObj>
              </mc:Choice>
              <mc:Fallback>
                <p:oleObj name="Equation" r:id="rId5" imgW="1688367" imgH="241195"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6650" y="2660650"/>
                        <a:ext cx="36734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对象 3"/>
          <p:cNvGraphicFramePr>
            <a:graphicFrameLocks noChangeAspect="1"/>
          </p:cNvGraphicFramePr>
          <p:nvPr/>
        </p:nvGraphicFramePr>
        <p:xfrm>
          <a:off x="2336800" y="3917950"/>
          <a:ext cx="4667250" cy="498475"/>
        </p:xfrm>
        <a:graphic>
          <a:graphicData uri="http://schemas.openxmlformats.org/presentationml/2006/ole">
            <mc:AlternateContent xmlns:mc="http://schemas.openxmlformats.org/markup-compatibility/2006">
              <mc:Choice xmlns:v="urn:schemas-microsoft-com:vml" Requires="v">
                <p:oleObj spid="_x0000_s2070" name="Equation" r:id="rId7" imgW="2146300" imgH="228600" progId="Equation.DSMT4">
                  <p:embed/>
                </p:oleObj>
              </mc:Choice>
              <mc:Fallback>
                <p:oleObj name="Equation" r:id="rId7" imgW="2146300" imgH="2286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800" y="3917950"/>
                        <a:ext cx="46672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defRPr/>
            </a:pPr>
            <a:r>
              <a:rPr lang="en-US" altLang="zh-CN" dirty="0"/>
              <a:t>Uniqueness</a:t>
            </a:r>
          </a:p>
          <a:p>
            <a:pPr lvl="1">
              <a:defRPr/>
            </a:pPr>
            <a:r>
              <a:rPr lang="en-US" altLang="zh-CN" dirty="0"/>
              <a:t>According to the n-</a:t>
            </a:r>
            <a:r>
              <a:rPr lang="en-US" altLang="zh-CN" dirty="0" err="1"/>
              <a:t>th</a:t>
            </a:r>
            <a:r>
              <a:rPr lang="en-US" altLang="zh-CN" dirty="0"/>
              <a:t> order polynomial definition, we have the equations</a:t>
            </a:r>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endParaRPr lang="en-US" altLang="zh-CN" dirty="0"/>
          </a:p>
          <a:p>
            <a:pPr lvl="1">
              <a:defRPr/>
            </a:pPr>
            <a:r>
              <a:rPr lang="en-US" altLang="zh-CN" dirty="0"/>
              <a:t>And the coefficients </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 a</a:t>
            </a:r>
            <a:r>
              <a:rPr lang="en-US" altLang="zh-CN" i="1"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,…,a</a:t>
            </a:r>
            <a:r>
              <a:rPr lang="en-US" altLang="zh-CN" i="1" baseline="-25000" dirty="0">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 </a:t>
            </a:r>
            <a:r>
              <a:rPr lang="en-US" altLang="zh-CN" dirty="0"/>
              <a:t>are the solution.  Since the (n+1)</a:t>
            </a:r>
            <a:r>
              <a:rPr lang="en-US" altLang="zh-CN" dirty="0" err="1"/>
              <a:t>th</a:t>
            </a:r>
            <a:r>
              <a:rPr lang="en-US" altLang="zh-CN" dirty="0"/>
              <a:t> order </a:t>
            </a:r>
            <a:r>
              <a:rPr lang="en-US" altLang="zh-CN" dirty="0" err="1"/>
              <a:t>Vandermonde</a:t>
            </a:r>
            <a:r>
              <a:rPr lang="en-US" altLang="zh-CN" dirty="0"/>
              <a:t> determinant </a:t>
            </a:r>
          </a:p>
          <a:p>
            <a:pPr lvl="1">
              <a:defRPr/>
            </a:pPr>
            <a:endParaRPr lang="en-US" altLang="zh-CN" dirty="0"/>
          </a:p>
          <a:p>
            <a:pPr lvl="1">
              <a:defRPr/>
            </a:pPr>
            <a:endParaRPr lang="en-US" altLang="zh-CN" dirty="0"/>
          </a:p>
          <a:p>
            <a:pPr lvl="1">
              <a:defRPr/>
            </a:pPr>
            <a:r>
              <a:rPr lang="en-US" altLang="zh-CN" i="1" dirty="0">
                <a:latin typeface="Times New Roman" panose="02020603050405020304" pitchFamily="18" charset="0"/>
                <a:cs typeface="Times New Roman" panose="02020603050405020304" pitchFamily="18" charset="0"/>
              </a:rPr>
              <a:t>D</a:t>
            </a:r>
            <a:r>
              <a:rPr lang="en-US" altLang="zh-CN" dirty="0">
                <a:latin typeface="宋体"/>
                <a:ea typeface="宋体"/>
              </a:rPr>
              <a:t>≠0,</a:t>
            </a:r>
            <a:r>
              <a:rPr lang="en-US" altLang="zh-CN" dirty="0">
                <a:latin typeface="+mj-lt"/>
                <a:ea typeface="宋体"/>
              </a:rPr>
              <a:t>the coefficients are unique.</a:t>
            </a:r>
            <a:endParaRPr lang="zh-CN" altLang="en-US" dirty="0"/>
          </a:p>
        </p:txBody>
      </p:sp>
      <p:graphicFrame>
        <p:nvGraphicFramePr>
          <p:cNvPr id="10244" name="对象 3"/>
          <p:cNvGraphicFramePr>
            <a:graphicFrameLocks noChangeAspect="1"/>
          </p:cNvGraphicFramePr>
          <p:nvPr>
            <p:extLst>
              <p:ext uri="{D42A27DB-BD31-4B8C-83A1-F6EECF244321}">
                <p14:modId xmlns:p14="http://schemas.microsoft.com/office/powerpoint/2010/main" val="2233426409"/>
              </p:ext>
            </p:extLst>
          </p:nvPr>
        </p:nvGraphicFramePr>
        <p:xfrm>
          <a:off x="2209800" y="2171700"/>
          <a:ext cx="3817938" cy="1816100"/>
        </p:xfrm>
        <a:graphic>
          <a:graphicData uri="http://schemas.openxmlformats.org/presentationml/2006/ole">
            <mc:AlternateContent xmlns:mc="http://schemas.openxmlformats.org/markup-compatibility/2006">
              <mc:Choice xmlns:v="urn:schemas-microsoft-com:vml" Requires="v">
                <p:oleObj spid="_x0000_s3086" name="Equation" r:id="rId3" imgW="2082600" imgH="990360" progId="Equation.DSMT4">
                  <p:embed/>
                </p:oleObj>
              </mc:Choice>
              <mc:Fallback>
                <p:oleObj name="Equation" r:id="rId3" imgW="2082600" imgH="990360" progId="Equation.DSMT4">
                  <p:embed/>
                  <p:pic>
                    <p:nvPicPr>
                      <p:cNvPr id="0" name="对象 3"/>
                      <p:cNvPicPr>
                        <a:picLocks noChangeAspect="1" noChangeArrowheads="1"/>
                      </p:cNvPicPr>
                      <p:nvPr/>
                    </p:nvPicPr>
                    <p:blipFill>
                      <a:blip r:embed="rId4"/>
                      <a:srcRect/>
                      <a:stretch>
                        <a:fillRect/>
                      </a:stretch>
                    </p:blipFill>
                    <p:spPr bwMode="auto">
                      <a:xfrm>
                        <a:off x="2209800" y="2171700"/>
                        <a:ext cx="38179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5" name="对象 4"/>
          <p:cNvGraphicFramePr>
            <a:graphicFrameLocks noChangeAspect="1"/>
          </p:cNvGraphicFramePr>
          <p:nvPr/>
        </p:nvGraphicFramePr>
        <p:xfrm>
          <a:off x="2519363" y="5314950"/>
          <a:ext cx="2640012" cy="842963"/>
        </p:xfrm>
        <a:graphic>
          <a:graphicData uri="http://schemas.openxmlformats.org/presentationml/2006/ole">
            <mc:AlternateContent xmlns:mc="http://schemas.openxmlformats.org/markup-compatibility/2006">
              <mc:Choice xmlns:v="urn:schemas-microsoft-com:vml" Requires="v">
                <p:oleObj spid="_x0000_s3087" name="Equation" r:id="rId5" imgW="1193800" imgH="381000" progId="Equation.DSMT4">
                  <p:embed/>
                </p:oleObj>
              </mc:Choice>
              <mc:Fallback>
                <p:oleObj name="Equation" r:id="rId5" imgW="1193800" imgH="3810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363" y="5314950"/>
                        <a:ext cx="2640012" cy="84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b="1" dirty="0"/>
              <a:t>插值的截断误差</a:t>
            </a:r>
            <a:endParaRPr lang="zh-CN" altLang="en-US" dirty="0"/>
          </a:p>
        </p:txBody>
      </p:sp>
      <p:sp>
        <p:nvSpPr>
          <p:cNvPr id="11267" name="内容占位符 2"/>
          <p:cNvSpPr>
            <a:spLocks noGrp="1"/>
          </p:cNvSpPr>
          <p:nvPr>
            <p:ph idx="1"/>
          </p:nvPr>
        </p:nvSpPr>
        <p:spPr/>
        <p:txBody>
          <a:bodyPr/>
          <a:lstStyle/>
          <a:p>
            <a:r>
              <a:rPr lang="en-US" altLang="zh-CN" dirty="0"/>
              <a:t>Accuracy</a:t>
            </a:r>
          </a:p>
          <a:p>
            <a:pPr lvl="1"/>
            <a:r>
              <a:rPr lang="en-US" altLang="zh-CN" dirty="0">
                <a:ea typeface="宋体" charset="-122"/>
              </a:rPr>
              <a:t>Note the truncation error term</a:t>
            </a:r>
          </a:p>
          <a:p>
            <a:pPr lvl="1"/>
            <a:endParaRPr lang="en-US" altLang="zh-CN" dirty="0">
              <a:ea typeface="宋体" charset="-122"/>
            </a:endParaRPr>
          </a:p>
          <a:p>
            <a:pPr lvl="1"/>
            <a:endParaRPr lang="en-US" altLang="zh-CN" dirty="0">
              <a:ea typeface="宋体" charset="-122"/>
            </a:endParaRPr>
          </a:p>
          <a:p>
            <a:r>
              <a:rPr lang="en-US" altLang="zh-CN" b="1" dirty="0"/>
              <a:t>Theorem</a:t>
            </a:r>
            <a:endParaRPr lang="en-US" altLang="zh-CN" dirty="0"/>
          </a:p>
          <a:p>
            <a:pPr lvl="1"/>
            <a:r>
              <a:rPr lang="en-US" altLang="zh-CN" dirty="0">
                <a:ea typeface="宋体" charset="-122"/>
              </a:rPr>
              <a:t>Assume that                          , </a:t>
            </a:r>
            <a:r>
              <a:rPr lang="en-US" altLang="zh-CN" i="1" dirty="0" err="1">
                <a:latin typeface="Times New Roman" pitchFamily="18" charset="0"/>
                <a:ea typeface="宋体" charset="-122"/>
                <a:cs typeface="Times New Roman" pitchFamily="18" charset="0"/>
              </a:rPr>
              <a:t>P</a:t>
            </a:r>
            <a:r>
              <a:rPr lang="en-US" altLang="zh-CN" i="1" baseline="-25000" dirty="0" err="1">
                <a:latin typeface="Times New Roman" pitchFamily="18" charset="0"/>
                <a:ea typeface="宋体" charset="-122"/>
                <a:cs typeface="Times New Roman" pitchFamily="18" charset="0"/>
              </a:rPr>
              <a:t>n</a:t>
            </a:r>
            <a:r>
              <a:rPr lang="en-US" altLang="zh-CN" dirty="0">
                <a:ea typeface="宋体" charset="-122"/>
              </a:rPr>
              <a:t>(x) is the nth order interpolation polynomial at n+1 points </a:t>
            </a:r>
            <a:r>
              <a:rPr lang="en-US" altLang="zh-CN" i="1" dirty="0" err="1">
                <a:latin typeface="Times New Roman" pitchFamily="18" charset="0"/>
                <a:ea typeface="宋体" charset="-122"/>
                <a:cs typeface="Times New Roman" pitchFamily="18" charset="0"/>
              </a:rPr>
              <a:t>x</a:t>
            </a:r>
            <a:r>
              <a:rPr lang="en-US" altLang="zh-CN" i="1" baseline="-25000" dirty="0" err="1">
                <a:latin typeface="Times New Roman" pitchFamily="18" charset="0"/>
                <a:ea typeface="宋体" charset="-122"/>
                <a:cs typeface="Times New Roman" pitchFamily="18" charset="0"/>
              </a:rPr>
              <a:t>k</a:t>
            </a:r>
            <a:r>
              <a:rPr lang="en-US" altLang="zh-CN" dirty="0">
                <a:latin typeface="Times New Roman" pitchFamily="18" charset="0"/>
                <a:ea typeface="宋体" charset="-122"/>
                <a:cs typeface="Times New Roman" pitchFamily="18" charset="0"/>
              </a:rPr>
              <a:t>(</a:t>
            </a:r>
            <a:r>
              <a:rPr lang="en-US" altLang="zh-CN" i="1" dirty="0">
                <a:latin typeface="Times New Roman" pitchFamily="18" charset="0"/>
                <a:ea typeface="宋体" charset="-122"/>
                <a:cs typeface="Times New Roman" pitchFamily="18" charset="0"/>
              </a:rPr>
              <a:t>k=0,1,…,n</a:t>
            </a:r>
            <a:r>
              <a:rPr lang="en-US" altLang="zh-CN" dirty="0">
                <a:latin typeface="Times New Roman" pitchFamily="18" charset="0"/>
                <a:ea typeface="宋体" charset="-122"/>
                <a:cs typeface="Times New Roman" pitchFamily="18" charset="0"/>
              </a:rPr>
              <a:t>)</a:t>
            </a:r>
            <a:r>
              <a:rPr lang="en-US" altLang="zh-CN" dirty="0">
                <a:ea typeface="宋体" charset="-122"/>
              </a:rPr>
              <a:t>, we have the following truncation terms for all </a:t>
            </a:r>
          </a:p>
          <a:p>
            <a:pPr lvl="1"/>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pPr lvl="1"/>
            <a:r>
              <a:rPr lang="en-US" altLang="zh-CN" i="1" dirty="0">
                <a:ea typeface="宋体" charset="-122"/>
              </a:rPr>
              <a:t>Proof</a:t>
            </a:r>
            <a:r>
              <a:rPr lang="en-US" altLang="zh-CN" dirty="0">
                <a:ea typeface="宋体" charset="-122"/>
              </a:rPr>
              <a:t>:</a:t>
            </a:r>
            <a:endParaRPr lang="zh-CN" altLang="en-US" dirty="0">
              <a:ea typeface="宋体" charset="-122"/>
            </a:endParaRPr>
          </a:p>
        </p:txBody>
      </p:sp>
      <p:graphicFrame>
        <p:nvGraphicFramePr>
          <p:cNvPr id="11268" name="对象 3"/>
          <p:cNvGraphicFramePr>
            <a:graphicFrameLocks noChangeAspect="1"/>
          </p:cNvGraphicFramePr>
          <p:nvPr>
            <p:extLst>
              <p:ext uri="{D42A27DB-BD31-4B8C-83A1-F6EECF244321}">
                <p14:modId xmlns:p14="http://schemas.microsoft.com/office/powerpoint/2010/main" val="1110218946"/>
              </p:ext>
            </p:extLst>
          </p:nvPr>
        </p:nvGraphicFramePr>
        <p:xfrm>
          <a:off x="2203450" y="1752600"/>
          <a:ext cx="2824163" cy="488950"/>
        </p:xfrm>
        <a:graphic>
          <a:graphicData uri="http://schemas.openxmlformats.org/presentationml/2006/ole">
            <mc:AlternateContent xmlns:mc="http://schemas.openxmlformats.org/markup-compatibility/2006">
              <mc:Choice xmlns:v="urn:schemas-microsoft-com:vml" Requires="v">
                <p:oleObj spid="_x0000_s4122" name="Equation" r:id="rId3" imgW="1320480" imgH="228600" progId="Equation.DSMT4">
                  <p:embed/>
                </p:oleObj>
              </mc:Choice>
              <mc:Fallback>
                <p:oleObj name="Equation" r:id="rId3" imgW="1320480" imgH="228600" progId="Equation.DSMT4">
                  <p:embed/>
                  <p:pic>
                    <p:nvPicPr>
                      <p:cNvPr id="0" name="对象 3"/>
                      <p:cNvPicPr>
                        <a:picLocks noChangeAspect="1" noChangeArrowheads="1"/>
                      </p:cNvPicPr>
                      <p:nvPr/>
                    </p:nvPicPr>
                    <p:blipFill>
                      <a:blip r:embed="rId4"/>
                      <a:srcRect/>
                      <a:stretch>
                        <a:fillRect/>
                      </a:stretch>
                    </p:blipFill>
                    <p:spPr bwMode="auto">
                      <a:xfrm>
                        <a:off x="2203450" y="1752600"/>
                        <a:ext cx="28241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对象 4"/>
          <p:cNvGraphicFramePr>
            <a:graphicFrameLocks noChangeAspect="1"/>
          </p:cNvGraphicFramePr>
          <p:nvPr/>
        </p:nvGraphicFramePr>
        <p:xfrm>
          <a:off x="3035300" y="3219450"/>
          <a:ext cx="1527175" cy="349250"/>
        </p:xfrm>
        <a:graphic>
          <a:graphicData uri="http://schemas.openxmlformats.org/presentationml/2006/ole">
            <mc:AlternateContent xmlns:mc="http://schemas.openxmlformats.org/markup-compatibility/2006">
              <mc:Choice xmlns:v="urn:schemas-microsoft-com:vml" Requires="v">
                <p:oleObj spid="_x0000_s4123" name="Equation" r:id="rId5" imgW="888614" imgH="203112" progId="Equation.DSMT4">
                  <p:embed/>
                </p:oleObj>
              </mc:Choice>
              <mc:Fallback>
                <p:oleObj name="Equation" r:id="rId5" imgW="888614" imgH="203112"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5300" y="3219450"/>
                        <a:ext cx="15271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0" name="对象 5"/>
          <p:cNvGraphicFramePr>
            <a:graphicFrameLocks noChangeAspect="1"/>
          </p:cNvGraphicFramePr>
          <p:nvPr/>
        </p:nvGraphicFramePr>
        <p:xfrm>
          <a:off x="6597650" y="3987800"/>
          <a:ext cx="982663" cy="349250"/>
        </p:xfrm>
        <a:graphic>
          <a:graphicData uri="http://schemas.openxmlformats.org/presentationml/2006/ole">
            <mc:AlternateContent xmlns:mc="http://schemas.openxmlformats.org/markup-compatibility/2006">
              <mc:Choice xmlns:v="urn:schemas-microsoft-com:vml" Requires="v">
                <p:oleObj spid="_x0000_s4124" name="Equation" r:id="rId7" imgW="571252" imgH="203112" progId="Equation.DSMT4">
                  <p:embed/>
                </p:oleObj>
              </mc:Choice>
              <mc:Fallback>
                <p:oleObj name="Equation" r:id="rId7" imgW="571252" imgH="203112"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7650" y="3987800"/>
                        <a:ext cx="9826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1" name="对象 6"/>
          <p:cNvGraphicFramePr>
            <a:graphicFrameLocks noChangeAspect="1"/>
          </p:cNvGraphicFramePr>
          <p:nvPr/>
        </p:nvGraphicFramePr>
        <p:xfrm>
          <a:off x="1633538" y="4476750"/>
          <a:ext cx="5572125" cy="908050"/>
        </p:xfrm>
        <a:graphic>
          <a:graphicData uri="http://schemas.openxmlformats.org/presentationml/2006/ole">
            <mc:AlternateContent xmlns:mc="http://schemas.openxmlformats.org/markup-compatibility/2006">
              <mc:Choice xmlns:v="urn:schemas-microsoft-com:vml" Requires="v">
                <p:oleObj spid="_x0000_s4125" name="Equation" r:id="rId9" imgW="2806700" imgH="457200" progId="Equation.DSMT4">
                  <p:embed/>
                </p:oleObj>
              </mc:Choice>
              <mc:Fallback>
                <p:oleObj name="Equation" r:id="rId9" imgW="2806700" imgH="457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3538" y="4476750"/>
                        <a:ext cx="557212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i="1" dirty="0"/>
              <a:t>Proof </a:t>
            </a:r>
            <a:r>
              <a:rPr lang="en-US" altLang="zh-CN" dirty="0">
                <a:solidFill>
                  <a:srgbClr val="FF0000"/>
                </a:solidFill>
                <a:latin typeface="宋体" charset="-122"/>
                <a:ea typeface="宋体" charset="-122"/>
              </a:rPr>
              <a:t>※</a:t>
            </a:r>
            <a:endParaRPr lang="en-US" altLang="zh-CN" i="1" dirty="0"/>
          </a:p>
          <a:p>
            <a:pPr lvl="1"/>
            <a:r>
              <a:rPr lang="en-US" altLang="zh-CN" dirty="0"/>
              <a:t>If x</a:t>
            </a:r>
            <a:r>
              <a:rPr lang="en-US" altLang="zh-CN" i="1" dirty="0">
                <a:latin typeface="Times New Roman" panose="02020603050405020304" pitchFamily="18" charset="0"/>
                <a:cs typeface="Times New Roman" panose="02020603050405020304" pitchFamily="18" charset="0"/>
              </a:rPr>
              <a:t>=x</a:t>
            </a:r>
            <a:r>
              <a:rPr lang="en-US" altLang="zh-CN" i="1" baseline="-25000" dirty="0">
                <a:latin typeface="Times New Roman" panose="02020603050405020304" pitchFamily="18" charset="0"/>
                <a:cs typeface="Times New Roman" panose="02020603050405020304" pitchFamily="18" charset="0"/>
              </a:rPr>
              <a:t>0</a:t>
            </a:r>
            <a:r>
              <a:rPr lang="en-US" altLang="zh-CN" i="1" dirty="0">
                <a:latin typeface="Times New Roman" panose="02020603050405020304" pitchFamily="18" charset="0"/>
                <a:cs typeface="Times New Roman" panose="02020603050405020304" pitchFamily="18" charset="0"/>
              </a:rPr>
              <a:t> or x</a:t>
            </a:r>
            <a:r>
              <a:rPr lang="en-US" altLang="zh-CN" baseline="-25000"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,…or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n</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both right and left are 0.</a:t>
            </a:r>
            <a:endParaRPr lang="en-US" altLang="zh-CN" dirty="0"/>
          </a:p>
          <a:p>
            <a:pPr lvl="1"/>
            <a:r>
              <a:rPr lang="en-US" altLang="zh-CN" dirty="0"/>
              <a:t>For any other fixed  </a:t>
            </a:r>
            <a:r>
              <a:rPr lang="en-US" altLang="zh-CN" i="1" dirty="0">
                <a:latin typeface="Times New Roman" panose="02020603050405020304" pitchFamily="18" charset="0"/>
                <a:cs typeface="Times New Roman" panose="02020603050405020304" pitchFamily="18" charset="0"/>
              </a:rPr>
              <a:t>x</a:t>
            </a:r>
            <a:r>
              <a:rPr lang="en-US" altLang="zh-CN" dirty="0"/>
              <a:t>∈[</a:t>
            </a:r>
            <a:r>
              <a:rPr lang="en-US" altLang="zh-CN" i="1" dirty="0" err="1">
                <a:latin typeface="Times New Roman" panose="02020603050405020304" pitchFamily="18" charset="0"/>
                <a:cs typeface="Times New Roman" panose="02020603050405020304" pitchFamily="18" charset="0"/>
              </a:rPr>
              <a:t>a,b</a:t>
            </a:r>
            <a:r>
              <a:rPr lang="en-US" altLang="zh-CN" dirty="0"/>
              <a:t>],  define an auxiliary function</a:t>
            </a:r>
          </a:p>
          <a:p>
            <a:pPr lvl="1"/>
            <a:endParaRPr lang="en-US" altLang="zh-CN" dirty="0"/>
          </a:p>
          <a:p>
            <a:pPr lvl="1"/>
            <a:endParaRPr lang="en-US" altLang="zh-CN" dirty="0"/>
          </a:p>
          <a:p>
            <a:pPr lvl="1"/>
            <a:r>
              <a:rPr lang="en-US" altLang="zh-CN" dirty="0"/>
              <a:t>Obviously, G∈C</a:t>
            </a:r>
            <a:r>
              <a:rPr lang="en-US" altLang="zh-CN" baseline="30000" dirty="0"/>
              <a:t>(n+1)</a:t>
            </a:r>
            <a:r>
              <a:rPr lang="en-US" altLang="zh-CN" dirty="0"/>
              <a:t>[</a:t>
            </a:r>
            <a:r>
              <a:rPr lang="en-US" altLang="zh-CN" i="1" dirty="0" err="1">
                <a:latin typeface="Times New Roman" panose="02020603050405020304" pitchFamily="18" charset="0"/>
                <a:cs typeface="Times New Roman" panose="02020603050405020304" pitchFamily="18" charset="0"/>
              </a:rPr>
              <a:t>a,b</a:t>
            </a:r>
            <a:r>
              <a:rPr lang="en-US" altLang="zh-CN" dirty="0"/>
              <a:t>]. </a:t>
            </a:r>
            <a:endParaRPr lang="zh-CN" altLang="en-US" dirty="0"/>
          </a:p>
          <a:p>
            <a:pPr lvl="1"/>
            <a:r>
              <a:rPr lang="en-US" altLang="zh-CN" dirty="0"/>
              <a:t>if </a:t>
            </a:r>
            <a:r>
              <a:rPr lang="en-US" altLang="zh-CN" sz="2800" i="1" dirty="0">
                <a:latin typeface="Times New Roman" panose="02020603050405020304" pitchFamily="18" charset="0"/>
                <a:cs typeface="Times New Roman" panose="02020603050405020304" pitchFamily="18" charset="0"/>
              </a:rPr>
              <a:t>t=x</a:t>
            </a:r>
            <a:r>
              <a:rPr lang="en-US" altLang="zh-CN" sz="2800" i="1" baseline="-25000" dirty="0">
                <a:latin typeface="Times New Roman" panose="02020603050405020304" pitchFamily="18" charset="0"/>
                <a:cs typeface="Times New Roman" panose="02020603050405020304" pitchFamily="18" charset="0"/>
              </a:rPr>
              <a:t>0</a:t>
            </a:r>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i="1"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x</a:t>
            </a:r>
            <a:r>
              <a:rPr lang="en-US" altLang="zh-CN" sz="2800" i="1" baseline="-25000" dirty="0" err="1">
                <a:latin typeface="Times New Roman" panose="02020603050405020304" pitchFamily="18" charset="0"/>
                <a:cs typeface="Times New Roman" panose="02020603050405020304" pitchFamily="18" charset="0"/>
              </a:rPr>
              <a:t>n</a:t>
            </a:r>
            <a:r>
              <a:rPr lang="en-US" altLang="zh-CN" sz="2800" i="1" dirty="0">
                <a:latin typeface="Times New Roman" panose="02020603050405020304" pitchFamily="18" charset="0"/>
                <a:cs typeface="Times New Roman" panose="02020603050405020304" pitchFamily="18" charset="0"/>
              </a:rPr>
              <a:t> </a:t>
            </a:r>
            <a:r>
              <a:rPr lang="en-US" altLang="zh-CN" dirty="0"/>
              <a:t>and </a:t>
            </a:r>
            <a:r>
              <a:rPr lang="en-US" altLang="zh-CN" sz="2800" i="1" dirty="0">
                <a:latin typeface="Times New Roman" panose="02020603050405020304" pitchFamily="18" charset="0"/>
                <a:cs typeface="Times New Roman" panose="02020603050405020304" pitchFamily="18" charset="0"/>
              </a:rPr>
              <a:t>x</a:t>
            </a:r>
            <a:r>
              <a:rPr lang="en-US" altLang="zh-CN" dirty="0"/>
              <a:t>, G(t)=0. G(t) has n+2 different roots.</a:t>
            </a:r>
          </a:p>
          <a:p>
            <a:pPr lvl="1"/>
            <a:r>
              <a:rPr lang="en-US" altLang="zh-CN" dirty="0"/>
              <a:t>According to </a:t>
            </a:r>
            <a:r>
              <a:rPr lang="en-US" altLang="zh-CN" b="1" dirty="0" err="1"/>
              <a:t>Rolle</a:t>
            </a:r>
            <a:r>
              <a:rPr lang="en-US" altLang="zh-CN" b="1" dirty="0"/>
              <a:t> theory</a:t>
            </a:r>
            <a:r>
              <a:rPr lang="en-US" altLang="zh-CN" dirty="0"/>
              <a:t>, G’(t) has n+1 different roots, … G</a:t>
            </a:r>
            <a:r>
              <a:rPr lang="en-US" altLang="zh-CN" baseline="30000" dirty="0"/>
              <a:t>(n+1)</a:t>
            </a:r>
            <a:r>
              <a:rPr lang="en-US" altLang="zh-CN" dirty="0"/>
              <a:t>(t) has one root, and assume </a:t>
            </a:r>
            <a:r>
              <a:rPr lang="el-GR" altLang="zh-CN" i="1" dirty="0">
                <a:latin typeface="Times New Roman" panose="02020603050405020304" pitchFamily="18" charset="0"/>
                <a:cs typeface="Times New Roman" panose="02020603050405020304" pitchFamily="18" charset="0"/>
              </a:rPr>
              <a:t>ξ </a:t>
            </a:r>
            <a:r>
              <a:rPr lang="en-US" altLang="zh-CN" i="1" dirty="0">
                <a:latin typeface="Times New Roman" panose="02020603050405020304" pitchFamily="18" charset="0"/>
                <a:cs typeface="Times New Roman" panose="02020603050405020304" pitchFamily="18" charset="0"/>
              </a:rPr>
              <a:t>=</a:t>
            </a:r>
            <a:r>
              <a:rPr lang="el-GR" altLang="zh-CN" i="1" dirty="0">
                <a:latin typeface="Times New Roman" panose="02020603050405020304" pitchFamily="18" charset="0"/>
                <a:cs typeface="Times New Roman" panose="02020603050405020304" pitchFamily="18" charset="0"/>
              </a:rPr>
              <a:t> ξ </a:t>
            </a:r>
            <a:r>
              <a:rPr lang="en-US" altLang="zh-CN" i="1" dirty="0">
                <a:latin typeface="Times New Roman" panose="02020603050405020304" pitchFamily="18" charset="0"/>
                <a:cs typeface="Times New Roman" panose="02020603050405020304" pitchFamily="18" charset="0"/>
              </a:rPr>
              <a:t>(x) </a:t>
            </a:r>
            <a:r>
              <a:rPr lang="en-US" altLang="zh-CN" dirty="0"/>
              <a:t>is the root,</a:t>
            </a:r>
          </a:p>
          <a:p>
            <a:pPr lvl="1"/>
            <a:endParaRPr lang="en-US" altLang="zh-CN" dirty="0"/>
          </a:p>
          <a:p>
            <a:pPr lvl="1"/>
            <a:endParaRPr lang="en-US" altLang="zh-CN" dirty="0"/>
          </a:p>
          <a:p>
            <a:pPr lvl="1"/>
            <a:r>
              <a:rPr lang="en-US" altLang="zh-CN" dirty="0"/>
              <a:t>So we have</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156982658"/>
              </p:ext>
            </p:extLst>
          </p:nvPr>
        </p:nvGraphicFramePr>
        <p:xfrm>
          <a:off x="2089150" y="2241550"/>
          <a:ext cx="3903663" cy="941388"/>
        </p:xfrm>
        <a:graphic>
          <a:graphicData uri="http://schemas.openxmlformats.org/presentationml/2006/ole">
            <mc:AlternateContent xmlns:mc="http://schemas.openxmlformats.org/markup-compatibility/2006">
              <mc:Choice xmlns:v="urn:schemas-microsoft-com:vml" Requires="v">
                <p:oleObj spid="_x0000_s5146" name="Equation" r:id="rId3" imgW="1790640" imgH="431640" progId="Equation.DSMT4">
                  <p:embed/>
                </p:oleObj>
              </mc:Choice>
              <mc:Fallback>
                <p:oleObj name="Equation" r:id="rId3" imgW="1790640" imgH="431640" progId="Equation.DSMT4">
                  <p:embed/>
                  <p:pic>
                    <p:nvPicPr>
                      <p:cNvPr id="0" name=""/>
                      <p:cNvPicPr/>
                      <p:nvPr/>
                    </p:nvPicPr>
                    <p:blipFill>
                      <a:blip r:embed="rId4"/>
                      <a:stretch>
                        <a:fillRect/>
                      </a:stretch>
                    </p:blipFill>
                    <p:spPr>
                      <a:xfrm>
                        <a:off x="2089150" y="2241550"/>
                        <a:ext cx="3903663" cy="94138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1282350"/>
              </p:ext>
            </p:extLst>
          </p:nvPr>
        </p:nvGraphicFramePr>
        <p:xfrm>
          <a:off x="2340039" y="4864554"/>
          <a:ext cx="1304925" cy="373063"/>
        </p:xfrm>
        <a:graphic>
          <a:graphicData uri="http://schemas.openxmlformats.org/presentationml/2006/ole">
            <mc:AlternateContent xmlns:mc="http://schemas.openxmlformats.org/markup-compatibility/2006">
              <mc:Choice xmlns:v="urn:schemas-microsoft-com:vml" Requires="v">
                <p:oleObj spid="_x0000_s5147" name="Equation" r:id="rId5" imgW="799920" imgH="228600" progId="Equation.DSMT4">
                  <p:embed/>
                </p:oleObj>
              </mc:Choice>
              <mc:Fallback>
                <p:oleObj name="Equation" r:id="rId5" imgW="799920" imgH="228600" progId="Equation.DSMT4">
                  <p:embed/>
                  <p:pic>
                    <p:nvPicPr>
                      <p:cNvPr id="0" name=""/>
                      <p:cNvPicPr/>
                      <p:nvPr/>
                    </p:nvPicPr>
                    <p:blipFill>
                      <a:blip r:embed="rId6"/>
                      <a:stretch>
                        <a:fillRect/>
                      </a:stretch>
                    </p:blipFill>
                    <p:spPr>
                      <a:xfrm>
                        <a:off x="2340039" y="4864554"/>
                        <a:ext cx="1304925" cy="3730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81113271"/>
              </p:ext>
            </p:extLst>
          </p:nvPr>
        </p:nvGraphicFramePr>
        <p:xfrm>
          <a:off x="2340039" y="6066128"/>
          <a:ext cx="4587813" cy="728627"/>
        </p:xfrm>
        <a:graphic>
          <a:graphicData uri="http://schemas.openxmlformats.org/presentationml/2006/ole">
            <mc:AlternateContent xmlns:mc="http://schemas.openxmlformats.org/markup-compatibility/2006">
              <mc:Choice xmlns:v="urn:schemas-microsoft-com:vml" Requires="v">
                <p:oleObj spid="_x0000_s5148" name="Equation" r:id="rId7" imgW="2882880" imgH="457200" progId="Equation.DSMT4">
                  <p:embed/>
                </p:oleObj>
              </mc:Choice>
              <mc:Fallback>
                <p:oleObj name="Equation" r:id="rId7" imgW="2882880" imgH="457200" progId="Equation.DSMT4">
                  <p:embed/>
                  <p:pic>
                    <p:nvPicPr>
                      <p:cNvPr id="0" name="对象 6"/>
                      <p:cNvPicPr>
                        <a:picLocks noChangeAspect="1" noChangeArrowheads="1"/>
                      </p:cNvPicPr>
                      <p:nvPr/>
                    </p:nvPicPr>
                    <p:blipFill>
                      <a:blip r:embed="rId8"/>
                      <a:srcRect/>
                      <a:stretch>
                        <a:fillRect/>
                      </a:stretch>
                    </p:blipFill>
                    <p:spPr bwMode="auto">
                      <a:xfrm>
                        <a:off x="2340039" y="6066128"/>
                        <a:ext cx="4587813" cy="728627"/>
                      </a:xfrm>
                      <a:prstGeom prst="rect">
                        <a:avLst/>
                      </a:prstGeom>
                      <a:noFill/>
                      <a:ln>
                        <a:noFill/>
                      </a:ln>
                    </p:spPr>
                  </p:pic>
                </p:oleObj>
              </mc:Fallback>
            </mc:AlternateContent>
          </a:graphicData>
        </a:graphic>
      </p:graphicFrame>
      <p:graphicFrame>
        <p:nvGraphicFramePr>
          <p:cNvPr id="7" name="Object 6">
            <a:extLst>
              <a:ext uri="{FF2B5EF4-FFF2-40B4-BE49-F238E27FC236}">
                <a16:creationId xmlns:a16="http://schemas.microsoft.com/office/drawing/2014/main" id="{06AA93AE-2435-48EE-A699-C1458525823C}"/>
              </a:ext>
            </a:extLst>
          </p:cNvPr>
          <p:cNvGraphicFramePr>
            <a:graphicFrameLocks noChangeAspect="1"/>
          </p:cNvGraphicFramePr>
          <p:nvPr>
            <p:extLst>
              <p:ext uri="{D42A27DB-BD31-4B8C-83A1-F6EECF244321}">
                <p14:modId xmlns:p14="http://schemas.microsoft.com/office/powerpoint/2010/main" val="470082583"/>
              </p:ext>
            </p:extLst>
          </p:nvPr>
        </p:nvGraphicFramePr>
        <p:xfrm>
          <a:off x="2317750" y="5365750"/>
          <a:ext cx="4768850" cy="520700"/>
        </p:xfrm>
        <a:graphic>
          <a:graphicData uri="http://schemas.openxmlformats.org/presentationml/2006/ole">
            <mc:AlternateContent xmlns:mc="http://schemas.openxmlformats.org/markup-compatibility/2006">
              <mc:Choice xmlns:v="urn:schemas-microsoft-com:vml" Requires="v">
                <p:oleObj spid="_x0000_s5149" name="Equation" r:id="rId9" imgW="3949560" imgH="431640" progId="Equation.DSMT4">
                  <p:embed/>
                </p:oleObj>
              </mc:Choice>
              <mc:Fallback>
                <p:oleObj name="Equation" r:id="rId9" imgW="3949560" imgH="431640" progId="Equation.DSMT4">
                  <p:embed/>
                  <p:pic>
                    <p:nvPicPr>
                      <p:cNvPr id="0" name=""/>
                      <p:cNvPicPr/>
                      <p:nvPr/>
                    </p:nvPicPr>
                    <p:blipFill>
                      <a:blip r:embed="rId10"/>
                      <a:stretch>
                        <a:fillRect/>
                      </a:stretch>
                    </p:blipFill>
                    <p:spPr>
                      <a:xfrm>
                        <a:off x="2317750" y="5365750"/>
                        <a:ext cx="4768850" cy="52070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F597DC4C-98DC-49E4-B77C-573F3502D09E}"/>
              </a:ext>
            </a:extLst>
          </p:cNvPr>
          <p:cNvSpPr txBox="1"/>
          <p:nvPr/>
        </p:nvSpPr>
        <p:spPr>
          <a:xfrm>
            <a:off x="1428840" y="5389528"/>
            <a:ext cx="977933" cy="369332"/>
          </a:xfrm>
          <a:prstGeom prst="rect">
            <a:avLst/>
          </a:prstGeom>
          <a:noFill/>
        </p:spPr>
        <p:txBody>
          <a:bodyPr wrap="square" rtlCol="0">
            <a:spAutoFit/>
          </a:bodyPr>
          <a:lstStyle/>
          <a:p>
            <a:r>
              <a:rPr lang="en-US" altLang="zh-CN" dirty="0"/>
              <a:t>since</a:t>
            </a:r>
            <a:endParaRPr lang="zh-CN" altLang="en-US" dirty="0"/>
          </a:p>
        </p:txBody>
      </p:sp>
    </p:spTree>
    <p:extLst>
      <p:ext uri="{BB962C8B-B14F-4D97-AF65-F5344CB8AC3E}">
        <p14:creationId xmlns:p14="http://schemas.microsoft.com/office/powerpoint/2010/main" val="302162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i="1">
                <a:latin typeface="Times New Roman" pitchFamily="18" charset="0"/>
                <a:cs typeface="Times New Roman" pitchFamily="18" charset="0"/>
              </a:rPr>
              <a:t>a</a:t>
            </a:r>
            <a:r>
              <a:rPr lang="en-US" altLang="zh-CN" i="1" baseline="-25000">
                <a:latin typeface="Times New Roman" pitchFamily="18" charset="0"/>
                <a:cs typeface="Times New Roman" pitchFamily="18" charset="0"/>
              </a:rPr>
              <a:t>0</a:t>
            </a:r>
            <a:r>
              <a:rPr lang="en-US" altLang="zh-CN" i="1">
                <a:latin typeface="Times New Roman" pitchFamily="18" charset="0"/>
                <a:cs typeface="Times New Roman" pitchFamily="18" charset="0"/>
              </a:rPr>
              <a:t>, a</a:t>
            </a:r>
            <a:r>
              <a:rPr lang="en-US" altLang="zh-CN" i="1" baseline="-25000">
                <a:latin typeface="Times New Roman" pitchFamily="18" charset="0"/>
                <a:cs typeface="Times New Roman" pitchFamily="18" charset="0"/>
              </a:rPr>
              <a:t>1</a:t>
            </a:r>
            <a:r>
              <a:rPr lang="en-US" altLang="zh-CN" i="1">
                <a:latin typeface="Times New Roman" pitchFamily="18" charset="0"/>
                <a:cs typeface="Times New Roman" pitchFamily="18" charset="0"/>
              </a:rPr>
              <a:t>,…,a</a:t>
            </a:r>
            <a:r>
              <a:rPr lang="en-US" altLang="zh-CN" i="1" baseline="-25000">
                <a:latin typeface="Times New Roman" pitchFamily="18" charset="0"/>
                <a:cs typeface="Times New Roman" pitchFamily="18" charset="0"/>
              </a:rPr>
              <a:t>n </a:t>
            </a:r>
            <a:r>
              <a:rPr lang="en-US" altLang="zh-CN" b="1">
                <a:latin typeface="Times New Roman" pitchFamily="18" charset="0"/>
                <a:cs typeface="Times New Roman" pitchFamily="18" charset="0"/>
              </a:rPr>
              <a:t>?</a:t>
            </a:r>
            <a:endParaRPr lang="zh-CN" altLang="en-US" b="1"/>
          </a:p>
        </p:txBody>
      </p:sp>
      <p:sp>
        <p:nvSpPr>
          <p:cNvPr id="12291" name="内容占位符 2"/>
          <p:cNvSpPr>
            <a:spLocks noGrp="1"/>
          </p:cNvSpPr>
          <p:nvPr>
            <p:ph idx="1"/>
          </p:nvPr>
        </p:nvSpPr>
        <p:spPr/>
        <p:txBody>
          <a:bodyPr/>
          <a:lstStyle/>
          <a:p>
            <a:r>
              <a:rPr lang="en-US" altLang="zh-CN" dirty="0"/>
              <a:t>Solved by solving linear equation?</a:t>
            </a:r>
          </a:p>
          <a:p>
            <a:pPr lvl="1"/>
            <a:r>
              <a:rPr lang="en-US" altLang="zh-CN" dirty="0">
                <a:ea typeface="宋体" charset="-122"/>
              </a:rPr>
              <a:t>Too expensive</a:t>
            </a:r>
          </a:p>
          <a:p>
            <a:r>
              <a:rPr lang="en-US" altLang="zh-CN" dirty="0"/>
              <a:t>Others methods as long as satisfying conditions</a:t>
            </a:r>
            <a:endParaRPr lang="zh-CN" altLang="en-US" dirty="0"/>
          </a:p>
        </p:txBody>
      </p:sp>
      <p:graphicFrame>
        <p:nvGraphicFramePr>
          <p:cNvPr id="12292" name="对象 3"/>
          <p:cNvGraphicFramePr>
            <a:graphicFrameLocks noChangeAspect="1"/>
          </p:cNvGraphicFramePr>
          <p:nvPr/>
        </p:nvGraphicFramePr>
        <p:xfrm>
          <a:off x="1917700" y="2451100"/>
          <a:ext cx="4667250" cy="498475"/>
        </p:xfrm>
        <a:graphic>
          <a:graphicData uri="http://schemas.openxmlformats.org/presentationml/2006/ole">
            <mc:AlternateContent xmlns:mc="http://schemas.openxmlformats.org/markup-compatibility/2006">
              <mc:Choice xmlns:v="urn:schemas-microsoft-com:vml" Requires="v">
                <p:oleObj spid="_x0000_s6152" name="Equation" r:id="rId3" imgW="2146300" imgH="228600" progId="Equation.DSMT4">
                  <p:embed/>
                </p:oleObj>
              </mc:Choice>
              <mc:Fallback>
                <p:oleObj name="Equation" r:id="rId3" imgW="21463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700" y="2451100"/>
                        <a:ext cx="46672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第3讲-函数">
  <a:themeElements>
    <a:clrScheme name="第3讲-函数 1">
      <a:dk1>
        <a:srgbClr val="2C2C2C"/>
      </a:dk1>
      <a:lt1>
        <a:srgbClr val="FFFFFF"/>
      </a:lt1>
      <a:dk2>
        <a:srgbClr val="1F497D"/>
      </a:dk2>
      <a:lt2>
        <a:srgbClr val="EEECE1"/>
      </a:lt2>
      <a:accent1>
        <a:srgbClr val="4F81BD"/>
      </a:accent1>
      <a:accent2>
        <a:srgbClr val="C0504D"/>
      </a:accent2>
      <a:accent3>
        <a:srgbClr val="FFFFFF"/>
      </a:accent3>
      <a:accent4>
        <a:srgbClr val="242424"/>
      </a:accent4>
      <a:accent5>
        <a:srgbClr val="B2C1DB"/>
      </a:accent5>
      <a:accent6>
        <a:srgbClr val="AE4845"/>
      </a:accent6>
      <a:hlink>
        <a:srgbClr val="0000FF"/>
      </a:hlink>
      <a:folHlink>
        <a:srgbClr val="800080"/>
      </a:folHlink>
    </a:clrScheme>
    <a:fontScheme name="第3讲-函数">
      <a:majorFont>
        <a:latin typeface="Calibri"/>
        <a:ea typeface="黑体"/>
        <a:cs typeface=""/>
      </a:majorFont>
      <a:minorFont>
        <a:latin typeface="Calibri"/>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第3讲-函数 1">
        <a:dk1>
          <a:srgbClr val="2C2C2C"/>
        </a:dk1>
        <a:lt1>
          <a:srgbClr val="FFFFFF"/>
        </a:lt1>
        <a:dk2>
          <a:srgbClr val="1F497D"/>
        </a:dk2>
        <a:lt2>
          <a:srgbClr val="EEECE1"/>
        </a:lt2>
        <a:accent1>
          <a:srgbClr val="4F81BD"/>
        </a:accent1>
        <a:accent2>
          <a:srgbClr val="C0504D"/>
        </a:accent2>
        <a:accent3>
          <a:srgbClr val="FFFFFF"/>
        </a:accent3>
        <a:accent4>
          <a:srgbClr val="242424"/>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3072</TotalTime>
  <Pages>0</Pages>
  <Words>1687</Words>
  <Characters>0</Characters>
  <Application>Microsoft Office PowerPoint</Application>
  <DocSecurity>0</DocSecurity>
  <PresentationFormat>全屏显示(4:3)</PresentationFormat>
  <Lines>0</Lines>
  <Paragraphs>288</Paragraphs>
  <Slides>31</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1" baseType="lpstr">
      <vt:lpstr>华文细黑</vt:lpstr>
      <vt:lpstr>宋体</vt:lpstr>
      <vt:lpstr>Arial</vt:lpstr>
      <vt:lpstr>Calibri</vt:lpstr>
      <vt:lpstr>Times New Roman</vt:lpstr>
      <vt:lpstr>Verdana</vt:lpstr>
      <vt:lpstr>Wingdings</vt:lpstr>
      <vt:lpstr>第3讲-函数</vt:lpstr>
      <vt:lpstr>自定义设计方案</vt:lpstr>
      <vt:lpstr>Equation</vt:lpstr>
      <vt:lpstr>1. 插值  与  逼近/曲线拟合 Numerical Interpolation and approximation</vt:lpstr>
      <vt:lpstr>Overview</vt:lpstr>
      <vt:lpstr>0. What's interpolation?</vt:lpstr>
      <vt:lpstr>插值定义General definition of interpolation</vt:lpstr>
      <vt:lpstr>1. 多项式插值Interpolation with polynomials</vt:lpstr>
      <vt:lpstr>PowerPoint 演示文稿</vt:lpstr>
      <vt:lpstr>插值的截断误差</vt:lpstr>
      <vt:lpstr>PowerPoint 演示文稿</vt:lpstr>
      <vt:lpstr>a0, a1,…,an ?</vt:lpstr>
      <vt:lpstr>2. 拉格朗日插值Lagrangian interpolation</vt:lpstr>
      <vt:lpstr>PowerPoint 演示文稿</vt:lpstr>
      <vt:lpstr>PowerPoint 演示文稿</vt:lpstr>
      <vt:lpstr>编程Implementation</vt:lpstr>
      <vt:lpstr>PowerPoint 演示文稿</vt:lpstr>
      <vt:lpstr>Efficient implementation</vt:lpstr>
      <vt:lpstr>龙格现象 Runge phenomenon</vt:lpstr>
      <vt:lpstr>PowerPoint 演示文稿</vt:lpstr>
      <vt:lpstr>PowerPoint 演示文稿</vt:lpstr>
      <vt:lpstr>PowerPoint 演示文稿</vt:lpstr>
      <vt:lpstr>3. Curve fitting (曲线拟合/函数逼近) </vt:lpstr>
      <vt:lpstr>最小二乘拟合Least-square curve fitting</vt:lpstr>
      <vt:lpstr>PowerPoint 演示文稿</vt:lpstr>
      <vt:lpstr>Transformations for data linearization</vt:lpstr>
      <vt:lpstr>线性最小二乘法Linear least-square fitting</vt:lpstr>
      <vt:lpstr>PowerPoint 演示文稿</vt:lpstr>
      <vt:lpstr>PowerPoint 演示文稿</vt:lpstr>
      <vt:lpstr>polynomial fitting</vt:lpstr>
      <vt:lpstr>讨论问题：逼近方法的必要性</vt:lpstr>
      <vt:lpstr>More fitting skills …</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第三讲、函数</dc:title>
  <dc:creator>tlt-lwa</dc:creator>
  <cp:lastModifiedBy>Yahui Wang</cp:lastModifiedBy>
  <cp:revision>302</cp:revision>
  <dcterms:created xsi:type="dcterms:W3CDTF">1900-01-01T00:00:00Z</dcterms:created>
  <dcterms:modified xsi:type="dcterms:W3CDTF">2023-10-29T08:45:53Z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