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5" r:id="rId2"/>
  </p:sldMasterIdLst>
  <p:notesMasterIdLst>
    <p:notesMasterId r:id="rId48"/>
  </p:notesMasterIdLst>
  <p:sldIdLst>
    <p:sldId id="256" r:id="rId3"/>
    <p:sldId id="287" r:id="rId4"/>
    <p:sldId id="288" r:id="rId5"/>
    <p:sldId id="289" r:id="rId6"/>
    <p:sldId id="299" r:id="rId7"/>
    <p:sldId id="310" r:id="rId8"/>
    <p:sldId id="320" r:id="rId9"/>
    <p:sldId id="293" r:id="rId10"/>
    <p:sldId id="297" r:id="rId11"/>
    <p:sldId id="298" r:id="rId12"/>
    <p:sldId id="300" r:id="rId13"/>
    <p:sldId id="318" r:id="rId14"/>
    <p:sldId id="321" r:id="rId15"/>
    <p:sldId id="322" r:id="rId16"/>
    <p:sldId id="294" r:id="rId17"/>
    <p:sldId id="313" r:id="rId18"/>
    <p:sldId id="301" r:id="rId19"/>
    <p:sldId id="324" r:id="rId20"/>
    <p:sldId id="347" r:id="rId21"/>
    <p:sldId id="319" r:id="rId22"/>
    <p:sldId id="317" r:id="rId23"/>
    <p:sldId id="304" r:id="rId24"/>
    <p:sldId id="346" r:id="rId25"/>
    <p:sldId id="305" r:id="rId26"/>
    <p:sldId id="311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4" r:id="rId46"/>
    <p:sldId id="345" r:id="rId4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F81BD"/>
    <a:srgbClr val="FFFFFF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55" autoAdjust="0"/>
    <p:restoredTop sz="94756" autoAdjust="0"/>
  </p:normalViewPr>
  <p:slideViewPr>
    <p:cSldViewPr>
      <p:cViewPr varScale="1">
        <p:scale>
          <a:sx n="198" d="100"/>
          <a:sy n="198" d="100"/>
        </p:scale>
        <p:origin x="1036" y="116"/>
      </p:cViewPr>
      <p:guideLst>
        <p:guide orient="horz" pos="228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69848" cy="6984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F5638E7-4D16-4F03-92FF-41E61C832BE8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3072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7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EE563A8-E6A0-4971-9A24-3FF550770E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2786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5226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1738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350"/>
            <a:ext cx="2057400" cy="6705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350"/>
            <a:ext cx="6019800" cy="6705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54339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xh.sysu.edu.cn/admin/edit/UploadFile/2008625103329125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20700"/>
            <a:ext cx="2187575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182688"/>
            <a:ext cx="4738688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zh-CN" noProof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zh-CN" noProof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5FD38C9-26B1-4EB6-8DFA-C025C099790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50811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F305E-89DF-41FD-9640-5E1ACD56A5FD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8969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0DAC9-A00E-46CA-B390-5DEB1463D777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7333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4AAD8-CCE2-4EC0-8B36-BA0047F63E1B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6661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EF57A-5570-42AD-96F7-6DD2E31ED35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9785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922AF-7C89-4F4B-9F3C-4ADE82729CBD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0371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43687-4C75-4853-9ABF-0FC9B572A21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64880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69EF4-CAF9-46D9-ACDB-5B1E917A1C9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755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6"/>
          <p:cNvSpPr>
            <a:spLocks noChangeShapeType="1"/>
          </p:cNvSpPr>
          <p:nvPr userDrawn="1"/>
        </p:nvSpPr>
        <p:spPr bwMode="auto">
          <a:xfrm>
            <a:off x="107950" y="765175"/>
            <a:ext cx="8928100" cy="0"/>
          </a:xfrm>
          <a:prstGeom prst="line">
            <a:avLst/>
          </a:prstGeom>
          <a:noFill/>
          <a:ln w="38100">
            <a:solidFill>
              <a:srgbClr val="00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C59DF4D-1A68-423B-84C5-C404C0D8C5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248" y="-2876"/>
            <a:ext cx="1009752" cy="100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5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DB5F7-0FE3-4293-B212-47649AE1F31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1270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371D3-0A5D-4821-AF6F-D4907CF34937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35319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12942-5160-4AC7-9771-94745831E8F6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572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382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6"/>
          <p:cNvSpPr>
            <a:spLocks noChangeShapeType="1"/>
          </p:cNvSpPr>
          <p:nvPr userDrawn="1"/>
        </p:nvSpPr>
        <p:spPr bwMode="auto">
          <a:xfrm>
            <a:off x="107950" y="765175"/>
            <a:ext cx="8928100" cy="0"/>
          </a:xfrm>
          <a:prstGeom prst="line">
            <a:avLst/>
          </a:prstGeom>
          <a:noFill/>
          <a:ln w="38100">
            <a:solidFill>
              <a:srgbClr val="00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0"/>
            <a:ext cx="1008062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276"/>
            <a:ext cx="8229600" cy="6985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44550"/>
            <a:ext cx="40386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550"/>
            <a:ext cx="40386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5749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6025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4569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89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499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240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6350"/>
            <a:ext cx="82296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44550"/>
            <a:ext cx="82296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21" r:id="rId2"/>
    <p:sldLayoutId id="2147484103" r:id="rId3"/>
    <p:sldLayoutId id="2147484122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</p:sldLayoutIdLst>
  <p:hf hdr="0" ftr="0" dt="0"/>
  <p:txStyles>
    <p:titleStyle>
      <a:lvl1pPr marL="914400" indent="-914400" algn="l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tx2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l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tx2"/>
          </a:solidFill>
          <a:latin typeface="Calibri" pitchFamily="34" charset="0"/>
          <a:ea typeface="黑体" pitchFamily="49" charset="-122"/>
          <a:sym typeface="Calibri" pitchFamily="34" charset="0"/>
        </a:defRPr>
      </a:lvl2pPr>
      <a:lvl3pPr marL="914400" indent="-914400" algn="l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tx2"/>
          </a:solidFill>
          <a:latin typeface="Calibri" pitchFamily="34" charset="0"/>
          <a:ea typeface="黑体" pitchFamily="49" charset="-122"/>
          <a:sym typeface="Calibri" pitchFamily="34" charset="0"/>
        </a:defRPr>
      </a:lvl3pPr>
      <a:lvl4pPr marL="914400" indent="-914400" algn="l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tx2"/>
          </a:solidFill>
          <a:latin typeface="Calibri" pitchFamily="34" charset="0"/>
          <a:ea typeface="黑体" pitchFamily="49" charset="-122"/>
          <a:sym typeface="Calibri" pitchFamily="34" charset="0"/>
        </a:defRPr>
      </a:lvl4pPr>
      <a:lvl5pPr marL="914400" indent="-914400" algn="l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tx2"/>
          </a:solidFill>
          <a:latin typeface="Calibri" pitchFamily="34" charset="0"/>
          <a:ea typeface="黑体" pitchFamily="49" charset="-122"/>
          <a:sym typeface="Calibri" pitchFamily="34" charset="0"/>
        </a:defRPr>
      </a:lvl5pPr>
      <a:lvl6pPr marL="1371600" indent="-914400" algn="l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tx2"/>
          </a:solidFill>
          <a:latin typeface="Calibri" pitchFamily="34" charset="0"/>
          <a:ea typeface="黑体" pitchFamily="49" charset="-122"/>
          <a:sym typeface="Calibri" pitchFamily="34" charset="0"/>
        </a:defRPr>
      </a:lvl6pPr>
      <a:lvl7pPr marL="1828800" indent="-914400" algn="l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tx2"/>
          </a:solidFill>
          <a:latin typeface="Calibri" pitchFamily="34" charset="0"/>
          <a:ea typeface="黑体" pitchFamily="49" charset="-122"/>
          <a:sym typeface="Calibri" pitchFamily="34" charset="0"/>
        </a:defRPr>
      </a:lvl7pPr>
      <a:lvl8pPr marL="2286000" indent="-914400" algn="l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tx2"/>
          </a:solidFill>
          <a:latin typeface="Calibri" pitchFamily="34" charset="0"/>
          <a:ea typeface="黑体" pitchFamily="49" charset="-122"/>
          <a:sym typeface="Calibri" pitchFamily="34" charset="0"/>
        </a:defRPr>
      </a:lvl8pPr>
      <a:lvl9pPr marL="2743200" indent="-914400" algn="l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tx2"/>
          </a:solidFill>
          <a:latin typeface="Calibri" pitchFamily="34" charset="0"/>
          <a:ea typeface="黑体" pitchFamily="49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b="1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+mn-lt"/>
          <a:ea typeface="宋体" pitchFamily="2" charset="-122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宋体" pitchFamily="2" charset="-122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  <a:ea typeface="宋体" pitchFamily="2" charset="-122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chemeClr val="tx1"/>
          </a:solidFill>
          <a:latin typeface="+mn-lt"/>
          <a:ea typeface="宋体" pitchFamily="2" charset="-122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>
          <a:solidFill>
            <a:schemeClr val="tx1"/>
          </a:solidFill>
          <a:latin typeface="+mn-lt"/>
          <a:ea typeface="宋体" pitchFamily="2" charset="-122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>
          <a:solidFill>
            <a:schemeClr val="tx1"/>
          </a:solidFill>
          <a:latin typeface="+mn-lt"/>
          <a:ea typeface="宋体" pitchFamily="2" charset="-122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>
          <a:solidFill>
            <a:schemeClr val="tx1"/>
          </a:solidFill>
          <a:latin typeface="+mn-lt"/>
          <a:ea typeface="宋体" pitchFamily="2" charset="-122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>
          <a:solidFill>
            <a:schemeClr val="tx1"/>
          </a:solidFill>
          <a:latin typeface="+mn-lt"/>
          <a:ea typeface="宋体" pitchFamily="2" charset="-122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61C1C92-2364-409C-A05B-D08F37F99F5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3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enku.baidu.com/view/052d4ec110a6f524cdbf85a5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6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3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3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3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4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4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4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wmf"/><Relationship Id="rId4" Type="http://schemas.openxmlformats.org/officeDocument/2006/relationships/oleObject" Target="../embeddings/oleObject50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5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53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67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56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s.anl.gov/petsc/" TargetMode="External"/><Relationship Id="rId2" Type="http://schemas.openxmlformats.org/officeDocument/2006/relationships/hyperlink" Target="http://www.mgnet.org/mgnet/Codes/laspack/html/laspack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th.nist.gov/sparselib++/" TargetMode="External"/><Relationship Id="rId4" Type="http://schemas.openxmlformats.org/officeDocument/2006/relationships/hyperlink" Target="https://people.sc.fsu.edu/~jburkardt/f77_src/sparsekit2/sparsekit2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xh.sysu.edu.cn/admin/edit/UploadFile/200862510332912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20700"/>
            <a:ext cx="2187575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182688"/>
            <a:ext cx="4738688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95600"/>
            <a:ext cx="7772400" cy="1470025"/>
          </a:xfrm>
        </p:spPr>
        <p:txBody>
          <a:bodyPr/>
          <a:lstStyle/>
          <a:p>
            <a:pPr marL="0" indent="0" algn="ctr" eaLnBrk="1" hangingPunct="1"/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2. 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非线性代数方程求解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 Root finding for nonlinear sets of algebraic equations</a:t>
            </a:r>
            <a:endParaRPr lang="zh-CN" altLang="zh-CN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149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4652963"/>
            <a:ext cx="6400800" cy="1296987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dirty="0">
                <a:solidFill>
                  <a:srgbClr val="8C8C8C"/>
                </a:solidFill>
              </a:rPr>
              <a:t>Yahui Wang, </a:t>
            </a:r>
            <a:r>
              <a:rPr lang="en-US" altLang="zh-CN" dirty="0" err="1">
                <a:solidFill>
                  <a:srgbClr val="8C8C8C"/>
                </a:solidFill>
              </a:rPr>
              <a:t>Jie</a:t>
            </a:r>
            <a:r>
              <a:rPr lang="en-US" altLang="zh-CN" dirty="0">
                <a:solidFill>
                  <a:srgbClr val="8C8C8C"/>
                </a:solidFill>
              </a:rPr>
              <a:t> Li, Yu Ma</a:t>
            </a:r>
          </a:p>
          <a:p>
            <a:pPr marL="0" indent="0" algn="ctr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zh-CN" dirty="0">
                <a:solidFill>
                  <a:srgbClr val="8C8C8C"/>
                </a:solidFill>
              </a:rPr>
              <a:t>Sino-French Institute of Nuclear Engineering &amp; Technology, SYSU</a:t>
            </a:r>
          </a:p>
        </p:txBody>
      </p:sp>
      <p:sp>
        <p:nvSpPr>
          <p:cNvPr id="6150" name="灯片编号占位符 1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charset="0"/>
              <a:buNone/>
            </a:pPr>
            <a:fld id="{1F113105-664A-418F-97C9-7C429C3212BE}" type="slidenum">
              <a:rPr lang="zh-CN" altLang="zh-CN" sz="1200">
                <a:solidFill>
                  <a:srgbClr val="8C8C8C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Font typeface="Arial" charset="0"/>
                <a:buNone/>
              </a:pPr>
              <a:t>1</a:t>
            </a:fld>
            <a:endParaRPr lang="zh-CN" altLang="zh-CN" sz="180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不动点定理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Convergence of the fixed point iteration</a:t>
            </a:r>
          </a:p>
          <a:p>
            <a:r>
              <a:rPr lang="en-US" altLang="zh-CN" b="1" dirty="0"/>
              <a:t>Fixed point Theorem.</a:t>
            </a:r>
          </a:p>
          <a:p>
            <a:pPr lvl="1"/>
            <a:r>
              <a:rPr lang="en-US" altLang="zh-CN" dirty="0"/>
              <a:t>Assume that</a:t>
            </a:r>
          </a:p>
          <a:p>
            <a:pPr lvl="2"/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 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dirty="0"/>
              <a:t>,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g’ </a:t>
            </a:r>
            <a:r>
              <a:rPr lang="en-US" altLang="zh-CN" dirty="0"/>
              <a:t>∈C[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zh-CN" dirty="0"/>
              <a:t>]</a:t>
            </a:r>
          </a:p>
          <a:p>
            <a:pPr lvl="2"/>
            <a:r>
              <a:rPr lang="en-US" altLang="zh-CN" dirty="0"/>
              <a:t>(ii) 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/>
              <a:t> is a positive constant </a:t>
            </a:r>
          </a:p>
          <a:p>
            <a:pPr lvl="2"/>
            <a:r>
              <a:rPr lang="en-US" altLang="zh-CN" dirty="0"/>
              <a:t>(iii) 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dirty="0"/>
              <a:t> ∈(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(iv)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dirty="0"/>
              <a:t>(x) ∈[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zh-CN" dirty="0"/>
              <a:t>] for all x∈[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zh-CN" dirty="0"/>
              <a:t>]</a:t>
            </a:r>
          </a:p>
          <a:p>
            <a:pPr lvl="1"/>
            <a:r>
              <a:rPr lang="en-US" altLang="zh-CN" dirty="0"/>
              <a:t>If |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g’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dirty="0"/>
              <a:t>|≤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/>
              <a:t>&lt;1 for all  x∈[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zh-CN" dirty="0"/>
              <a:t>], then the iteration      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dirty="0"/>
              <a:t> will converge to the unique fixed point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dirty="0"/>
              <a:t>∈[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zh-CN" dirty="0"/>
              <a:t>]. 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dirty="0"/>
              <a:t> is called </a:t>
            </a:r>
            <a:r>
              <a:rPr lang="en-US" altLang="zh-CN" b="1" dirty="0"/>
              <a:t>an attractive fixed point.</a:t>
            </a:r>
          </a:p>
          <a:p>
            <a:pPr lvl="1"/>
            <a:r>
              <a:rPr lang="en-US" altLang="zh-CN" dirty="0"/>
              <a:t>If |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g’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dirty="0"/>
              <a:t>|&gt;1 for all  x∈[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zh-CN" dirty="0"/>
              <a:t>], then the iteration          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=g(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dirty="0"/>
              <a:t> will not converge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dirty="0"/>
              <a:t>. 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dirty="0"/>
              <a:t> is called </a:t>
            </a:r>
            <a:r>
              <a:rPr lang="en-US" altLang="zh-CN" b="1" dirty="0"/>
              <a:t>a repelling fixed point </a:t>
            </a:r>
            <a:r>
              <a:rPr lang="en-US" altLang="zh-CN" dirty="0"/>
              <a:t>and the iteration exhibits local divergence</a:t>
            </a:r>
            <a:r>
              <a:rPr lang="en-US" altLang="zh-CN" b="1" dirty="0"/>
              <a:t>.</a:t>
            </a:r>
          </a:p>
          <a:p>
            <a:r>
              <a:rPr lang="en-US" altLang="zh-CN" dirty="0"/>
              <a:t>Proof: ?</a:t>
            </a:r>
            <a:endParaRPr lang="zh-CN" altLang="en-US" dirty="0"/>
          </a:p>
        </p:txBody>
      </p:sp>
      <p:sp>
        <p:nvSpPr>
          <p:cNvPr id="2" name="云形 1"/>
          <p:cNvSpPr/>
          <p:nvPr/>
        </p:nvSpPr>
        <p:spPr bwMode="auto">
          <a:xfrm>
            <a:off x="5689568" y="1962192"/>
            <a:ext cx="3143160" cy="977872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2800" dirty="0">
                <a:solidFill>
                  <a:srgbClr val="FFFF00"/>
                </a:solidFill>
                <a:latin typeface="Arial" pitchFamily="34" charset="0"/>
              </a:rPr>
              <a:t>Implication ?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226113"/>
              </p:ext>
            </p:extLst>
          </p:nvPr>
        </p:nvGraphicFramePr>
        <p:xfrm>
          <a:off x="2671763" y="6300788"/>
          <a:ext cx="314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49280" imgH="431640" progId="Equation.DSMT4">
                  <p:embed/>
                </p:oleObj>
              </mc:Choice>
              <mc:Fallback>
                <p:oleObj name="Equation" r:id="rId2" imgW="3149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71763" y="6300788"/>
                        <a:ext cx="3149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Graphical interpretation</a:t>
            </a:r>
          </a:p>
          <a:p>
            <a:endParaRPr lang="zh-CN" altLang="en-US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333500"/>
            <a:ext cx="3522663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1341438"/>
            <a:ext cx="4043362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9500" y="3429000"/>
            <a:ext cx="1746250" cy="369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dirty="0"/>
              <a:t>0&lt;g’(P)&lt;1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19750" y="3429000"/>
            <a:ext cx="1746250" cy="369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dirty="0"/>
              <a:t>-1&lt;g’(P)&lt;0</a:t>
            </a:r>
            <a:endParaRPr lang="zh-CN" altLang="en-US" dirty="0"/>
          </a:p>
        </p:txBody>
      </p:sp>
      <p:pic>
        <p:nvPicPr>
          <p:cNvPr id="174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106863"/>
            <a:ext cx="3224213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3878263"/>
            <a:ext cx="3822700" cy="272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79500" y="6432550"/>
            <a:ext cx="1746250" cy="369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dirty="0"/>
              <a:t>g’(P)&gt;1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49900" y="6432550"/>
            <a:ext cx="1746250" cy="369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dirty="0"/>
              <a:t>g’(P)&lt;-1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宋体"/>
                <a:ea typeface="宋体"/>
              </a:rPr>
              <a:t>※</a:t>
            </a:r>
            <a:r>
              <a:rPr lang="zh-CN" altLang="en-US" dirty="0">
                <a:solidFill>
                  <a:srgbClr val="FF0000"/>
                </a:solidFill>
                <a:latin typeface="宋体"/>
                <a:ea typeface="宋体"/>
              </a:rPr>
              <a:t>收敛速度</a:t>
            </a:r>
            <a:r>
              <a:rPr lang="en-US" altLang="zh-CN" dirty="0">
                <a:solidFill>
                  <a:srgbClr val="FF0000"/>
                </a:solidFill>
              </a:rPr>
              <a:t>Convergence speed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</a:t>
            </a:r>
          </a:p>
          <a:p>
            <a:pPr lvl="1"/>
            <a:r>
              <a:rPr lang="en-US" altLang="zh-CN" sz="2800" dirty="0"/>
              <a:t>Assume that </a:t>
            </a:r>
            <a:r>
              <a:rPr lang="en-US" altLang="zh-CN" sz="2800" b="1" dirty="0">
                <a:solidFill>
                  <a:srgbClr val="0070C0"/>
                </a:solidFill>
              </a:rPr>
              <a:t>{</a:t>
            </a:r>
            <a:r>
              <a:rPr lang="en-US" altLang="zh-CN" sz="28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0070C0"/>
                </a:solidFill>
              </a:rPr>
              <a:t>}</a:t>
            </a:r>
            <a:r>
              <a:rPr lang="en-US" altLang="zh-CN" sz="2800" b="1" i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baseline="-25000" dirty="0">
                <a:solidFill>
                  <a:srgbClr val="0070C0"/>
                </a:solidFill>
              </a:rPr>
              <a:t>=</a:t>
            </a:r>
            <a:r>
              <a:rPr lang="en-US" altLang="zh-CN" sz="2800" b="1" i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0,…, ∞  </a:t>
            </a:r>
            <a:r>
              <a:rPr lang="en-US" altLang="zh-CN" sz="2800" dirty="0"/>
              <a:t>convergence to 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/>
              <a:t> and set  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i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=p - </a:t>
            </a:r>
            <a:r>
              <a:rPr lang="en-US" altLang="zh-CN" sz="28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dirty="0"/>
              <a:t> for </a:t>
            </a:r>
            <a:r>
              <a:rPr lang="en-US" altLang="zh-CN" sz="2800" dirty="0">
                <a:solidFill>
                  <a:srgbClr val="0070C0"/>
                </a:solidFill>
              </a:rPr>
              <a:t>n≥0</a:t>
            </a:r>
            <a:r>
              <a:rPr lang="en-US" altLang="zh-CN" sz="2800" dirty="0"/>
              <a:t>. If two positive constants </a:t>
            </a:r>
            <a:r>
              <a:rPr lang="en-US" altLang="zh-CN" sz="2800" dirty="0">
                <a:solidFill>
                  <a:srgbClr val="0070C0"/>
                </a:solidFill>
              </a:rPr>
              <a:t>A≠0</a:t>
            </a:r>
            <a:r>
              <a:rPr lang="en-US" altLang="zh-CN" sz="2800" dirty="0"/>
              <a:t> and </a:t>
            </a:r>
            <a:r>
              <a:rPr lang="en-US" altLang="zh-CN" sz="2800" dirty="0">
                <a:solidFill>
                  <a:srgbClr val="0070C0"/>
                </a:solidFill>
              </a:rPr>
              <a:t>R&gt;0</a:t>
            </a:r>
            <a:r>
              <a:rPr lang="en-US" altLang="zh-CN" sz="2800" dirty="0"/>
              <a:t> exist, and</a:t>
            </a:r>
          </a:p>
          <a:p>
            <a:pPr lvl="1"/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then the sequence is said to converge to </a:t>
            </a:r>
            <a:r>
              <a:rPr lang="en-US" altLang="zh-CN" sz="2800" i="1" dirty="0"/>
              <a:t>p</a:t>
            </a:r>
            <a:r>
              <a:rPr lang="en-US" altLang="zh-CN" sz="2800" dirty="0"/>
              <a:t> with order of convergence R.</a:t>
            </a:r>
          </a:p>
          <a:p>
            <a:pPr lvl="2"/>
            <a:r>
              <a:rPr lang="en-US" altLang="zh-CN" sz="2400" b="1" dirty="0"/>
              <a:t>R=1: linear convergence</a:t>
            </a:r>
          </a:p>
          <a:p>
            <a:pPr lvl="2"/>
            <a:r>
              <a:rPr lang="en-US" altLang="zh-CN" sz="2400" b="1" dirty="0"/>
              <a:t>R=2: quadratic convergence</a:t>
            </a:r>
            <a:endParaRPr lang="zh-CN" altLang="en-US" sz="2400" b="1" dirty="0"/>
          </a:p>
          <a:p>
            <a:pPr lvl="1"/>
            <a:endParaRPr lang="en-US" altLang="zh-CN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580925"/>
              </p:ext>
            </p:extLst>
          </p:nvPr>
        </p:nvGraphicFramePr>
        <p:xfrm>
          <a:off x="2336864" y="2730520"/>
          <a:ext cx="4591712" cy="1047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2160" imgH="431640" progId="Equation.DSMT4">
                  <p:embed/>
                </p:oleObj>
              </mc:Choice>
              <mc:Fallback>
                <p:oleObj name="Equation" r:id="rId2" imgW="1892160" imgH="431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64" y="2730520"/>
                        <a:ext cx="4591712" cy="1047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6438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Theorem </a:t>
            </a:r>
          </a:p>
          <a:p>
            <a:pPr lvl="1"/>
            <a:r>
              <a:rPr lang="en-US" altLang="zh-CN" dirty="0"/>
              <a:t>Assume that </a:t>
            </a:r>
            <a:r>
              <a:rPr lang="en-US" altLang="zh-CN" b="1" dirty="0">
                <a:solidFill>
                  <a:srgbClr val="0070C0"/>
                </a:solidFill>
              </a:rPr>
              <a:t>{</a:t>
            </a:r>
            <a:r>
              <a:rPr lang="en-US" altLang="zh-CN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dirty="0">
                <a:solidFill>
                  <a:srgbClr val="0070C0"/>
                </a:solidFill>
              </a:rPr>
              <a:t>}</a:t>
            </a:r>
            <a:r>
              <a:rPr lang="en-US" altLang="zh-CN" b="1" i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baseline="-25000" dirty="0">
                <a:solidFill>
                  <a:srgbClr val="0070C0"/>
                </a:solidFill>
              </a:rPr>
              <a:t>=</a:t>
            </a:r>
            <a:r>
              <a:rPr lang="en-US" altLang="zh-CN" b="1" i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0,…, ∞  </a:t>
            </a:r>
            <a:r>
              <a:rPr lang="en-US" altLang="zh-CN" dirty="0"/>
              <a:t>for the iteration  </a:t>
            </a:r>
            <a:r>
              <a:rPr kumimoji="1" lang="en-US" altLang="zh-CN" b="1" i="1" kern="1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b="1" i="1" kern="1200" baseline="-25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b="1" kern="1200" baseline="-25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+1</a:t>
            </a:r>
            <a:r>
              <a:rPr kumimoji="1" lang="en-US" altLang="zh-CN" b="1" kern="1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=</a:t>
            </a:r>
            <a:r>
              <a:rPr kumimoji="1" lang="en-US" altLang="zh-CN" b="1" i="1" kern="1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</a:t>
            </a:r>
            <a:r>
              <a:rPr kumimoji="1" lang="en-US" altLang="zh-CN" b="1" kern="1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b="1" i="1" kern="1200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b="1" i="1" kern="1200" baseline="-25000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b="1" kern="1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en-US" altLang="zh-CN" sz="2000" dirty="0"/>
              <a:t> </a:t>
            </a:r>
            <a:r>
              <a:rPr lang="en-US" altLang="zh-CN" dirty="0"/>
              <a:t>convergence to </a:t>
            </a:r>
            <a:r>
              <a:rPr lang="en-US" altLang="zh-CN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dirty="0"/>
              <a:t>. If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the iteration is convergent with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/>
              <a:t>-</a:t>
            </a:r>
            <a:r>
              <a:rPr lang="en-US" altLang="zh-CN" dirty="0" err="1"/>
              <a:t>th</a:t>
            </a:r>
            <a:r>
              <a:rPr lang="en-US" altLang="zh-CN" dirty="0"/>
              <a:t> order.</a:t>
            </a:r>
          </a:p>
          <a:p>
            <a:r>
              <a:rPr lang="en-US" altLang="zh-CN" b="1" i="1" dirty="0"/>
              <a:t>Proof</a:t>
            </a:r>
            <a:r>
              <a:rPr lang="en-US" altLang="zh-CN" dirty="0"/>
              <a:t>. Using the Taylor expansion, we have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Then the order is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892049"/>
              </p:ext>
            </p:extLst>
          </p:nvPr>
        </p:nvGraphicFramePr>
        <p:xfrm>
          <a:off x="1665191" y="2381250"/>
          <a:ext cx="62595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44720" imgH="228600" progId="Equation.DSMT4">
                  <p:embed/>
                </p:oleObj>
              </mc:Choice>
              <mc:Fallback>
                <p:oleObj name="Equation" r:id="rId2" imgW="2844720" imgH="2286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191" y="2381250"/>
                        <a:ext cx="625951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736596"/>
              </p:ext>
            </p:extLst>
          </p:nvPr>
        </p:nvGraphicFramePr>
        <p:xfrm>
          <a:off x="1474788" y="3922713"/>
          <a:ext cx="4910137" cy="160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19160" imgH="914400" progId="Equation.DSMT4">
                  <p:embed/>
                </p:oleObj>
              </mc:Choice>
              <mc:Fallback>
                <p:oleObj name="Equation" r:id="rId4" imgW="2819160" imgH="9144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3922713"/>
                        <a:ext cx="4910137" cy="160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892285"/>
              </p:ext>
            </p:extLst>
          </p:nvPr>
        </p:nvGraphicFramePr>
        <p:xfrm>
          <a:off x="1498688" y="5894291"/>
          <a:ext cx="2884488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85720" imgH="457200" progId="Equation.DSMT4">
                  <p:embed/>
                </p:oleObj>
              </mc:Choice>
              <mc:Fallback>
                <p:oleObj name="Equation" r:id="rId6" imgW="1485720" imgH="457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88" y="5894291"/>
                        <a:ext cx="2884488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笑脸 6"/>
          <p:cNvSpPr/>
          <p:nvPr/>
        </p:nvSpPr>
        <p:spPr bwMode="auto">
          <a:xfrm>
            <a:off x="5480024" y="4856782"/>
            <a:ext cx="768328" cy="698480"/>
          </a:xfrm>
          <a:prstGeom prst="smileyF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8352" y="4856782"/>
            <a:ext cx="28258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/>
              <a:t>This theorem tells us different forms of iteration would result in different convergence speeds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7011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Example</a:t>
            </a:r>
            <a:r>
              <a:rPr lang="en-US" altLang="zh-CN" dirty="0"/>
              <a:t>. Four different types of iteration for computing the root of </a:t>
            </a:r>
            <a:r>
              <a:rPr kumimoji="1" lang="en-US" altLang="zh-CN" b="1" i="1" kern="1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b="1" kern="1200" baseline="30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b="1" kern="12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b="1" kern="1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3=0</a:t>
            </a:r>
          </a:p>
          <a:p>
            <a:r>
              <a:rPr lang="en-US" altLang="zh-CN" dirty="0"/>
              <a:t>(1).  </a:t>
            </a:r>
            <a:r>
              <a:rPr kumimoji="1" lang="en-US" altLang="zh-CN" sz="3200" b="1" i="1" kern="1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3200" b="1" kern="1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= </a:t>
            </a:r>
            <a:r>
              <a:rPr kumimoji="1" lang="en-US" altLang="zh-CN" sz="3200" b="1" i="1" kern="1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b="1" kern="1200" baseline="30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3200" b="1" kern="1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1" kern="12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kumimoji="1" lang="en-US" altLang="zh-CN" sz="3200" b="1" i="1" kern="1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x - </a:t>
            </a:r>
            <a:r>
              <a:rPr kumimoji="1" lang="en-US" altLang="zh-CN" sz="3200" b="1" kern="1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endParaRPr lang="en-US" altLang="zh-CN" sz="3200" dirty="0"/>
          </a:p>
          <a:p>
            <a:r>
              <a:rPr lang="en-US" altLang="zh-CN" dirty="0"/>
              <a:t>(2).  </a:t>
            </a:r>
            <a:r>
              <a:rPr kumimoji="1" lang="en-US" altLang="zh-CN" b="1" i="1" kern="1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x =</a:t>
            </a:r>
            <a:r>
              <a:rPr kumimoji="1" lang="en-US" altLang="zh-CN" b="1" kern="1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 </a:t>
            </a:r>
            <a:r>
              <a:rPr kumimoji="1" lang="en-US" altLang="zh-CN" b="1" i="1" kern="1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/ x</a:t>
            </a:r>
          </a:p>
          <a:p>
            <a:r>
              <a:rPr lang="en-US" altLang="zh-CN" dirty="0"/>
              <a:t>(3).  </a:t>
            </a:r>
            <a:r>
              <a:rPr kumimoji="1" lang="en-US" altLang="zh-CN" b="1" i="1" kern="1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x =x - </a:t>
            </a:r>
            <a:r>
              <a:rPr kumimoji="1" lang="en-US" altLang="zh-CN" b="1" kern="1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¼(</a:t>
            </a:r>
            <a:r>
              <a:rPr kumimoji="1" lang="en-US" altLang="zh-CN" b="1" i="1" kern="1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b="1" kern="1200" baseline="30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b="1" kern="12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b="1" kern="1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3)</a:t>
            </a:r>
          </a:p>
          <a:p>
            <a:r>
              <a:rPr lang="en-US" altLang="zh-CN" dirty="0"/>
              <a:t>(4).  </a:t>
            </a:r>
            <a:r>
              <a:rPr kumimoji="1" lang="en-US" altLang="zh-CN" b="1" i="1" kern="1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x = ½ </a:t>
            </a:r>
            <a:r>
              <a:rPr kumimoji="1" lang="en-US" altLang="zh-CN" b="1" kern="1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b="1" i="1" kern="1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x + 3/x </a:t>
            </a:r>
            <a:r>
              <a:rPr kumimoji="1" lang="en-US" altLang="zh-CN" b="1" kern="1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6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468"/>
              </p:ext>
            </p:extLst>
          </p:nvPr>
        </p:nvGraphicFramePr>
        <p:xfrm>
          <a:off x="914280" y="3883689"/>
          <a:ext cx="7848600" cy="2898015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92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081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┆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1.73475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1.732361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1.732143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1.732051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72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牛顿迭代</a:t>
            </a:r>
            <a:r>
              <a:rPr lang="en-US" altLang="zh-CN" sz="2400" dirty="0"/>
              <a:t>Newton-Raphson (Newton’s) method</a:t>
            </a:r>
            <a:endParaRPr lang="zh-CN" altLang="en-US" dirty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57200" y="844550"/>
            <a:ext cx="4883150" cy="5867400"/>
          </a:xfrm>
        </p:spPr>
        <p:txBody>
          <a:bodyPr/>
          <a:lstStyle/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The idea of Newton’s method depicted in graphics</a:t>
            </a:r>
          </a:p>
          <a:p>
            <a:pPr lvl="1">
              <a:defRPr/>
            </a:pPr>
            <a:r>
              <a:rPr lang="en-US" altLang="zh-CN" dirty="0"/>
              <a:t>Using the initial guess at the root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>
              <a:defRPr/>
            </a:pPr>
            <a:r>
              <a:rPr lang="en-US" altLang="zh-CN" dirty="0"/>
              <a:t>and the derivative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at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dirty="0"/>
              <a:t>,</a:t>
            </a:r>
          </a:p>
          <a:p>
            <a:pPr lvl="1">
              <a:defRPr/>
            </a:pPr>
            <a:r>
              <a:rPr lang="en-US" altLang="zh-CN" dirty="0">
                <a:latin typeface="+mj-lt"/>
                <a:cs typeface="Times New Roman" panose="02020603050405020304" pitchFamily="18" charset="0"/>
              </a:rPr>
              <a:t>we estimate the next value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dirty="0"/>
              <a:t> by equation of the linear line, </a:t>
            </a:r>
          </a:p>
          <a:p>
            <a:pPr>
              <a:defRPr/>
            </a:pPr>
            <a:endParaRPr lang="zh-CN" altLang="en-US" dirty="0">
              <a:latin typeface="+mj-lt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913" y="844550"/>
            <a:ext cx="3843337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6388100" y="2451100"/>
            <a:ext cx="908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0" i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sz="1800" b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1800" b="0" i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1800" b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en-US" altLang="zh-CN" sz="1800" b="0" i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=0</a:t>
            </a:r>
            <a:endParaRPr lang="zh-CN" altLang="en-US" sz="1800" b="0" i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8438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02953"/>
              </p:ext>
            </p:extLst>
          </p:nvPr>
        </p:nvGraphicFramePr>
        <p:xfrm>
          <a:off x="1428750" y="4532313"/>
          <a:ext cx="2514600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19200" imgH="889000" progId="Equation.DSMT4">
                  <p:embed/>
                </p:oleObj>
              </mc:Choice>
              <mc:Fallback>
                <p:oleObj name="Equation" r:id="rId3" imgW="1219200" imgH="8890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532313"/>
                        <a:ext cx="2514600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70480" y="4686264"/>
            <a:ext cx="3702050" cy="1384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en-US" altLang="zh-CN" sz="2800" dirty="0"/>
              <a:t>Convergence speed ?</a:t>
            </a: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en-US" altLang="zh-CN" sz="2800" dirty="0"/>
              <a:t>Convergence stability?</a:t>
            </a: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en-US" altLang="zh-CN" sz="2800" dirty="0"/>
              <a:t>Improved methods ?</a:t>
            </a:r>
            <a:endParaRPr lang="zh-CN" altLang="en-US" sz="280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813592"/>
              </p:ext>
            </p:extLst>
          </p:nvPr>
        </p:nvGraphicFramePr>
        <p:xfrm>
          <a:off x="2127320" y="844550"/>
          <a:ext cx="1536656" cy="558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58720" imgH="203040" progId="Equation.DSMT4">
                  <p:embed/>
                </p:oleObj>
              </mc:Choice>
              <mc:Fallback>
                <p:oleObj name="Equation" r:id="rId5" imgW="558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7320" y="844550"/>
                        <a:ext cx="1536656" cy="558784"/>
                      </a:xfrm>
                      <a:prstGeom prst="rect">
                        <a:avLst/>
                      </a:prstGeom>
                      <a:ln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Another explanation </a:t>
            </a:r>
            <a:r>
              <a:rPr lang="en-US" altLang="zh-CN" dirty="0"/>
              <a:t>using Taylor expansion.</a:t>
            </a:r>
          </a:p>
          <a:p>
            <a:r>
              <a:rPr lang="en-US" altLang="zh-CN" dirty="0"/>
              <a:t>We intend to solve the equation using an </a:t>
            </a:r>
            <a:r>
              <a:rPr lang="en-US" altLang="zh-CN" i="1" dirty="0"/>
              <a:t>implicit scheme</a:t>
            </a:r>
            <a:r>
              <a:rPr lang="en-US" altLang="zh-CN" dirty="0"/>
              <a:t>, i.e.</a:t>
            </a:r>
          </a:p>
          <a:p>
            <a:endParaRPr lang="en-US" altLang="zh-CN" dirty="0"/>
          </a:p>
          <a:p>
            <a:r>
              <a:rPr lang="en-US" altLang="zh-CN" dirty="0"/>
              <a:t>Using Taylor expansion, the formula is expressed by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Omitting the high order approximation, this will give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922821"/>
              </p:ext>
            </p:extLst>
          </p:nvPr>
        </p:nvGraphicFramePr>
        <p:xfrm>
          <a:off x="3803672" y="2101888"/>
          <a:ext cx="1955744" cy="617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3600" imgH="228600" progId="Equation.DSMT4">
                  <p:embed/>
                </p:oleObj>
              </mc:Choice>
              <mc:Fallback>
                <p:oleObj name="Equation" r:id="rId2" imgW="723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3672" y="2101888"/>
                        <a:ext cx="1955744" cy="617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313946"/>
              </p:ext>
            </p:extLst>
          </p:nvPr>
        </p:nvGraphicFramePr>
        <p:xfrm>
          <a:off x="1511300" y="3384550"/>
          <a:ext cx="68008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66800" imgH="393480" progId="Equation.DSMT4">
                  <p:embed/>
                </p:oleObj>
              </mc:Choice>
              <mc:Fallback>
                <p:oleObj name="Equation" r:id="rId4" imgW="3466800" imgH="3934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3384550"/>
                        <a:ext cx="68008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233663"/>
              </p:ext>
            </p:extLst>
          </p:nvPr>
        </p:nvGraphicFramePr>
        <p:xfrm>
          <a:off x="2632075" y="4926013"/>
          <a:ext cx="4654550" cy="161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760" imgH="660240" progId="Equation.DSMT4">
                  <p:embed/>
                </p:oleObj>
              </mc:Choice>
              <mc:Fallback>
                <p:oleObj name="Equation" r:id="rId6" imgW="190476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32075" y="4926013"/>
                        <a:ext cx="4654550" cy="1614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8537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Newton-</a:t>
            </a:r>
            <a:r>
              <a:rPr lang="en-US" altLang="zh-CN" b="1" dirty="0" err="1"/>
              <a:t>Raphson</a:t>
            </a:r>
            <a:r>
              <a:rPr lang="en-US" altLang="zh-CN" b="1" dirty="0"/>
              <a:t> Theorem</a:t>
            </a:r>
          </a:p>
          <a:p>
            <a:pPr lvl="1"/>
            <a:r>
              <a:rPr lang="en-US" altLang="zh-CN" dirty="0"/>
              <a:t>Assume that </a:t>
            </a:r>
            <a:r>
              <a:rPr lang="en-US" altLang="zh-CN" b="1" i="1" dirty="0"/>
              <a:t>f</a:t>
            </a:r>
            <a:r>
              <a:rPr lang="en-US" altLang="zh-CN" b="1" dirty="0"/>
              <a:t>∈C</a:t>
            </a:r>
            <a:r>
              <a:rPr lang="en-US" altLang="zh-CN" b="1" baseline="30000" dirty="0"/>
              <a:t>2</a:t>
            </a:r>
            <a:r>
              <a:rPr lang="en-US" altLang="zh-CN" b="1" dirty="0"/>
              <a:t>[</a:t>
            </a:r>
            <a:r>
              <a:rPr lang="en-US" altLang="zh-CN" b="1" dirty="0" err="1"/>
              <a:t>a,b</a:t>
            </a:r>
            <a:r>
              <a:rPr lang="en-US" altLang="zh-CN" b="1" dirty="0"/>
              <a:t>] </a:t>
            </a:r>
            <a:r>
              <a:rPr lang="en-US" altLang="zh-CN" dirty="0"/>
              <a:t>and here exists a number </a:t>
            </a:r>
            <a:r>
              <a:rPr lang="en-US" altLang="zh-CN" b="1" dirty="0"/>
              <a:t>p∈[</a:t>
            </a:r>
            <a:r>
              <a:rPr lang="en-US" altLang="zh-CN" b="1" dirty="0" err="1"/>
              <a:t>a,b</a:t>
            </a:r>
            <a:r>
              <a:rPr lang="en-US" altLang="zh-CN" b="1" dirty="0"/>
              <a:t>]</a:t>
            </a:r>
            <a:r>
              <a:rPr lang="en-US" altLang="zh-CN" dirty="0"/>
              <a:t>, where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b="1" dirty="0"/>
              <a:t>(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dirty="0"/>
              <a:t>)=0</a:t>
            </a:r>
            <a:r>
              <a:rPr lang="en-US" altLang="zh-CN" dirty="0"/>
              <a:t>. If 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f’</a:t>
            </a:r>
            <a:r>
              <a:rPr lang="en-US" altLang="zh-CN" b="1" dirty="0"/>
              <a:t>(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dirty="0"/>
              <a:t>) ≠0</a:t>
            </a:r>
            <a:r>
              <a:rPr lang="en-US" altLang="zh-CN" dirty="0"/>
              <a:t>, then there exists a </a:t>
            </a:r>
            <a:r>
              <a:rPr lang="el-GR" altLang="zh-CN" dirty="0"/>
              <a:t>δ</a:t>
            </a:r>
            <a:r>
              <a:rPr lang="en-US" altLang="zh-CN" dirty="0"/>
              <a:t>&gt;0 such that the sequence </a:t>
            </a:r>
            <a:r>
              <a:rPr lang="en-US" altLang="zh-CN" b="1" dirty="0"/>
              <a:t>{</a:t>
            </a:r>
            <a:r>
              <a:rPr lang="en-US" altLang="zh-CN" b="1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b="1" dirty="0"/>
              <a:t>}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b="1" dirty="0"/>
              <a:t>=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0,…∞ </a:t>
            </a:r>
            <a:r>
              <a:rPr lang="en-US" altLang="zh-CN" dirty="0"/>
              <a:t>defined by the iteration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will converge to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dirty="0"/>
              <a:t> for any initial value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b="1" dirty="0"/>
              <a:t> ∈[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p-</a:t>
            </a:r>
            <a:r>
              <a:rPr lang="el-GR" altLang="zh-CN" b="1" i="1" dirty="0">
                <a:latin typeface="Times New Roman" pitchFamily="18" charset="0"/>
                <a:cs typeface="Times New Roman" pitchFamily="18" charset="0"/>
              </a:rPr>
              <a:t> δ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,p+</a:t>
            </a:r>
            <a:r>
              <a:rPr lang="el-GR" altLang="zh-CN" b="1" i="1" dirty="0">
                <a:latin typeface="Times New Roman" pitchFamily="18" charset="0"/>
                <a:cs typeface="Times New Roman" pitchFamily="18" charset="0"/>
              </a:rPr>
              <a:t> δ</a:t>
            </a:r>
            <a:r>
              <a:rPr lang="en-US" altLang="zh-CN" b="1" dirty="0"/>
              <a:t>] </a:t>
            </a:r>
            <a:r>
              <a:rPr lang="en-US" altLang="zh-CN" dirty="0"/>
              <a:t>.</a:t>
            </a: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i="1" dirty="0">
                <a:ea typeface="宋体" pitchFamily="2" charset="-122"/>
              </a:rPr>
              <a:t>Proof</a:t>
            </a:r>
            <a:r>
              <a:rPr lang="en-US" altLang="zh-CN" dirty="0">
                <a:ea typeface="宋体" pitchFamily="2" charset="-122"/>
              </a:rPr>
              <a:t>. </a:t>
            </a: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1946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159048"/>
              </p:ext>
            </p:extLst>
          </p:nvPr>
        </p:nvGraphicFramePr>
        <p:xfrm>
          <a:off x="1931988" y="2451100"/>
          <a:ext cx="56657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01640" imgH="431640" progId="Equation.DSMT4">
                  <p:embed/>
                </p:oleObj>
              </mc:Choice>
              <mc:Fallback>
                <p:oleObj name="Equation" r:id="rId2" imgW="2501640" imgH="4316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2451100"/>
                        <a:ext cx="566578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537000"/>
              </p:ext>
            </p:extLst>
          </p:nvPr>
        </p:nvGraphicFramePr>
        <p:xfrm>
          <a:off x="1379538" y="4867275"/>
          <a:ext cx="7219950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87440" imgH="533160" progId="Equation.DSMT4">
                  <p:embed/>
                </p:oleObj>
              </mc:Choice>
              <mc:Fallback>
                <p:oleObj name="Equation" r:id="rId4" imgW="3187440" imgH="53316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4867275"/>
                        <a:ext cx="7219950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Convergence speed of Newton’s method</a:t>
            </a:r>
          </a:p>
          <a:p>
            <a:pPr lvl="1"/>
            <a:r>
              <a:rPr lang="en-US" altLang="zh-CN" dirty="0"/>
              <a:t>Given the iteration form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we have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The convergence speed is </a:t>
            </a:r>
            <a:r>
              <a:rPr lang="en-US" altLang="zh-CN" sz="2800" b="1" dirty="0"/>
              <a:t>quadratic</a:t>
            </a:r>
            <a:r>
              <a:rPr lang="en-US" altLang="zh-CN" sz="2800" dirty="0"/>
              <a:t> </a:t>
            </a:r>
            <a:r>
              <a:rPr lang="en-US" altLang="zh-CN" dirty="0"/>
              <a:t>according to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927196"/>
              </p:ext>
            </p:extLst>
          </p:nvPr>
        </p:nvGraphicFramePr>
        <p:xfrm>
          <a:off x="2463800" y="1695450"/>
          <a:ext cx="2144713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120" imgH="419040" progId="Equation.DSMT4">
                  <p:embed/>
                </p:oleObj>
              </mc:Choice>
              <mc:Fallback>
                <p:oleObj name="Equation" r:id="rId2" imgW="1041120" imgH="4190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1695450"/>
                        <a:ext cx="2144713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120523"/>
              </p:ext>
            </p:extLst>
          </p:nvPr>
        </p:nvGraphicFramePr>
        <p:xfrm>
          <a:off x="2355850" y="2520950"/>
          <a:ext cx="667385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13000" imgH="914400" progId="Equation.DSMT4">
                  <p:embed/>
                </p:oleObj>
              </mc:Choice>
              <mc:Fallback>
                <p:oleObj name="Equation" r:id="rId4" imgW="3213000" imgH="9144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2520950"/>
                        <a:ext cx="667385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106764"/>
              </p:ext>
            </p:extLst>
          </p:nvPr>
        </p:nvGraphicFramePr>
        <p:xfrm>
          <a:off x="674688" y="5165725"/>
          <a:ext cx="7999412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24000" imgH="457200" progId="Equation.DSMT4">
                  <p:embed/>
                </p:oleObj>
              </mc:Choice>
              <mc:Fallback>
                <p:oleObj name="Equation" r:id="rId6" imgW="3924000" imgH="4572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5165725"/>
                        <a:ext cx="7999412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8310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f(x) </a:t>
            </a:r>
            <a:r>
              <a:rPr lang="zh-CN" altLang="en-US" dirty="0"/>
              <a:t>在</a:t>
            </a:r>
            <a:r>
              <a:rPr lang="en-US" altLang="zh-CN" dirty="0"/>
              <a:t>x*</a:t>
            </a:r>
            <a:r>
              <a:rPr lang="zh-CN" altLang="en-US" dirty="0"/>
              <a:t>是</a:t>
            </a:r>
            <a:r>
              <a:rPr lang="en-US" altLang="zh-CN" dirty="0"/>
              <a:t>n</a:t>
            </a:r>
            <a:r>
              <a:rPr lang="zh-CN" altLang="en-US" dirty="0"/>
              <a:t>重根呢？</a:t>
            </a:r>
            <a:endParaRPr lang="en-US" altLang="zh-CN" dirty="0"/>
          </a:p>
          <a:p>
            <a:pPr lvl="1"/>
            <a:r>
              <a:rPr lang="zh-CN" altLang="en-US" dirty="0"/>
              <a:t>收敛速度有何改变？有没办法恢复</a:t>
            </a:r>
            <a:r>
              <a:rPr lang="en-US" altLang="zh-CN" dirty="0"/>
              <a:t>2</a:t>
            </a:r>
            <a:r>
              <a:rPr lang="zh-CN" altLang="en-US" dirty="0"/>
              <a:t>阶收敛速度</a:t>
            </a:r>
            <a:r>
              <a:rPr lang="en-US" altLang="zh-CN" dirty="0"/>
              <a:t>? </a:t>
            </a:r>
            <a:r>
              <a:rPr lang="zh-CN" altLang="en-US" dirty="0"/>
              <a:t>如何证明修改后的迭代格式收敛速度达到二阶？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https://wenku.baidu.com/view/052d4ec110a6f524cdbf85a5.html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教材：</a:t>
            </a:r>
            <a:r>
              <a:rPr lang="en-US" altLang="zh-CN" dirty="0"/>
              <a:t>2.4.6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将在</a:t>
            </a:r>
            <a:r>
              <a:rPr lang="en-US" altLang="zh-CN" dirty="0"/>
              <a:t>TD</a:t>
            </a:r>
            <a:r>
              <a:rPr lang="zh-CN" altLang="en-US" dirty="0"/>
              <a:t>课分析解决方案</a:t>
            </a:r>
          </a:p>
        </p:txBody>
      </p:sp>
    </p:spTree>
    <p:extLst>
      <p:ext uri="{BB962C8B-B14F-4D97-AF65-F5344CB8AC3E}">
        <p14:creationId xmlns:p14="http://schemas.microsoft.com/office/powerpoint/2010/main" val="244942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总览 </a:t>
            </a:r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求根问题 </a:t>
            </a:r>
            <a:r>
              <a:rPr lang="en-US" altLang="zh-CN" b="1" dirty="0"/>
              <a:t>Root finding problems</a:t>
            </a:r>
          </a:p>
          <a:p>
            <a:endParaRPr lang="en-US" altLang="zh-CN" b="1" dirty="0"/>
          </a:p>
          <a:p>
            <a:r>
              <a:rPr lang="zh-CN" altLang="en-US" b="1" dirty="0"/>
              <a:t>迭代方法 </a:t>
            </a:r>
            <a:r>
              <a:rPr lang="en-US" altLang="zh-CN" b="1" dirty="0"/>
              <a:t>Iteration method</a:t>
            </a:r>
          </a:p>
          <a:p>
            <a:endParaRPr lang="en-US" altLang="zh-CN" b="1" dirty="0"/>
          </a:p>
          <a:p>
            <a:r>
              <a:rPr lang="zh-CN" altLang="en-US" b="1" dirty="0"/>
              <a:t>牛顿迭代法 </a:t>
            </a:r>
            <a:r>
              <a:rPr lang="en-US" altLang="zh-CN" b="1" dirty="0"/>
              <a:t>Newton-Raphson method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Example.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Find the solution for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x</a:t>
            </a:r>
            <a:r>
              <a:rPr lang="en-US" altLang="zh-CN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-2x</a:t>
            </a:r>
            <a:r>
              <a:rPr lang="en-US" altLang="zh-CN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+x-3</a:t>
            </a:r>
            <a:r>
              <a:rPr lang="en-US" altLang="zh-CN" dirty="0"/>
              <a:t>, with initial value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/>
              <a:t>.     (x*=2.17455941029298, other 2 roots are virtual)</a:t>
            </a:r>
          </a:p>
          <a:p>
            <a:r>
              <a:rPr lang="en-US" altLang="zh-CN" dirty="0"/>
              <a:t>The derivative of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/>
              <a:t> is</a:t>
            </a:r>
          </a:p>
          <a:p>
            <a:endParaRPr lang="en-US" altLang="zh-CN" dirty="0"/>
          </a:p>
          <a:p>
            <a:r>
              <a:rPr lang="en-US" altLang="zh-CN" dirty="0"/>
              <a:t>Then the Newton iteration are</a:t>
            </a:r>
          </a:p>
        </p:txBody>
      </p:sp>
      <p:sp>
        <p:nvSpPr>
          <p:cNvPr id="4" name="矩形 3"/>
          <p:cNvSpPr/>
          <p:nvPr/>
        </p:nvSpPr>
        <p:spPr>
          <a:xfrm>
            <a:off x="3035344" y="3146791"/>
            <a:ext cx="3282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3200" b="1" dirty="0">
                <a:latin typeface="+mj-lt"/>
                <a:cs typeface="Times New Roman" panose="02020603050405020304" pitchFamily="18" charset="0"/>
              </a:rPr>
              <a:t>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3x</a:t>
            </a:r>
            <a:r>
              <a:rPr lang="en-US" altLang="zh-CN" sz="32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-4x+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532912"/>
              </p:ext>
            </p:extLst>
          </p:nvPr>
        </p:nvGraphicFramePr>
        <p:xfrm>
          <a:off x="1987624" y="4086133"/>
          <a:ext cx="6000750" cy="255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95400" imgH="1574640" progId="Equation.DSMT4">
                  <p:embed/>
                </p:oleObj>
              </mc:Choice>
              <mc:Fallback>
                <p:oleObj name="Equation" r:id="rId2" imgW="3695400" imgH="1574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7624" y="4086133"/>
                        <a:ext cx="6000750" cy="255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9136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Flow chart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70056" y="1733646"/>
            <a:ext cx="7822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Given the function 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f(x), f’(x)  </a:t>
            </a:r>
            <a:r>
              <a:rPr lang="en-US" altLang="zh-CN" sz="2800" dirty="0"/>
              <a:t>and initial values 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70C0"/>
                </a:solidFill>
              </a:rPr>
              <a:t>0</a:t>
            </a:r>
            <a:endParaRPr lang="zh-CN" altLang="en-US" sz="2800" baseline="-250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0056" y="2338703"/>
            <a:ext cx="7054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For </a:t>
            </a:r>
            <a:r>
              <a:rPr lang="en-US" altLang="zh-CN" sz="2800" dirty="0">
                <a:solidFill>
                  <a:srgbClr val="0070C0"/>
                </a:solidFill>
              </a:rPr>
              <a:t>k=0, 1, 2, </a:t>
            </a:r>
            <a:r>
              <a:rPr lang="en-US" altLang="zh-CN" sz="2800" dirty="0"/>
              <a:t>……</a:t>
            </a:r>
            <a:endParaRPr lang="zh-CN" altLang="en-US" sz="2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1358992" y="2827639"/>
            <a:ext cx="7054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Compute the value 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f’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baseline="-250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8992" y="3386423"/>
            <a:ext cx="7543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Evaluate the next value 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k+</a:t>
            </a:r>
            <a:r>
              <a:rPr lang="en-US" altLang="zh-CN" sz="28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70C0"/>
                </a:solidFill>
              </a:rPr>
              <a:t> = </a:t>
            </a:r>
            <a:r>
              <a:rPr lang="en-US" altLang="zh-CN" sz="28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solidFill>
                  <a:srgbClr val="0070C0"/>
                </a:solidFill>
              </a:rPr>
              <a:t> - 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 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endParaRPr lang="zh-CN" altLang="en-US" sz="2800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8992" y="3945207"/>
            <a:ext cx="7194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Compute the relative error </a:t>
            </a:r>
            <a:r>
              <a:rPr lang="en-US" altLang="zh-CN" sz="2800" dirty="0">
                <a:solidFill>
                  <a:srgbClr val="0070C0"/>
                </a:solidFill>
              </a:rPr>
              <a:t>err= |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k+</a:t>
            </a:r>
            <a:r>
              <a:rPr lang="en-US" altLang="zh-CN" sz="28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70C0"/>
                </a:solidFill>
              </a:rPr>
              <a:t> - </a:t>
            </a:r>
            <a:r>
              <a:rPr lang="en-US" altLang="zh-CN" sz="28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solidFill>
                  <a:srgbClr val="0070C0"/>
                </a:solidFill>
              </a:rPr>
              <a:t> | </a:t>
            </a:r>
            <a:r>
              <a:rPr lang="en-US" altLang="zh-CN" sz="2800" dirty="0"/>
              <a:t>, If err&lt;1.e-8 (or other small values), exit</a:t>
            </a:r>
            <a:endParaRPr lang="zh-CN" altLang="en-US" sz="2800" baseline="-25000" dirty="0"/>
          </a:p>
        </p:txBody>
      </p:sp>
      <p:sp>
        <p:nvSpPr>
          <p:cNvPr id="10" name="矩形 9"/>
          <p:cNvSpPr/>
          <p:nvPr/>
        </p:nvSpPr>
        <p:spPr>
          <a:xfrm>
            <a:off x="870056" y="4965656"/>
            <a:ext cx="4400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2C2C2C"/>
                </a:solidFill>
              </a:rPr>
              <a:t>Output the results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3682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非线性方程组的牛顿迭代</a:t>
            </a:r>
            <a:r>
              <a:rPr lang="en-US" altLang="zh-CN" sz="1400" dirty="0">
                <a:solidFill>
                  <a:schemeClr val="tx1"/>
                </a:solidFill>
              </a:rPr>
              <a:t>Newton’s iteration for nonlinear system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(Section 3.7.5 in textbook)</a:t>
            </a:r>
          </a:p>
          <a:p>
            <a:r>
              <a:rPr lang="en-US" altLang="zh-CN" dirty="0"/>
              <a:t>For solving the nonlinear system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/>
              <a:t>=0, .i.e.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 have an initial guess of the root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/>
              <a:t>. Then the Newton iteration for this system would be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where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/>
              <a:t>is the Jacobi matrix.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07748"/>
              </p:ext>
            </p:extLst>
          </p:nvPr>
        </p:nvGraphicFramePr>
        <p:xfrm>
          <a:off x="2895648" y="1962192"/>
          <a:ext cx="3143159" cy="1385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800" imgH="711000" progId="Equation.DSMT4">
                  <p:embed/>
                </p:oleObj>
              </mc:Choice>
              <mc:Fallback>
                <p:oleObj name="Equation" r:id="rId2" imgW="16128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95648" y="1962192"/>
                        <a:ext cx="3143159" cy="13858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684066"/>
              </p:ext>
            </p:extLst>
          </p:nvPr>
        </p:nvGraphicFramePr>
        <p:xfrm>
          <a:off x="1428840" y="4337024"/>
          <a:ext cx="584835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48040" imgH="1320480" progId="Equation.DSMT4">
                  <p:embed/>
                </p:oleObj>
              </mc:Choice>
              <mc:Fallback>
                <p:oleObj name="Equation" r:id="rId4" imgW="3848040" imgH="1320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8840" y="4337024"/>
                        <a:ext cx="5848350" cy="2009775"/>
                      </a:xfrm>
                      <a:prstGeom prst="rect">
                        <a:avLst/>
                      </a:prstGeom>
                      <a:ln>
                        <a:solidFill>
                          <a:schemeClr val="tx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问题：如何准确推导出上面迭代格式？</a:t>
            </a:r>
            <a:endParaRPr lang="en-US" altLang="zh-CN" dirty="0"/>
          </a:p>
          <a:p>
            <a:r>
              <a:rPr lang="zh-CN" altLang="en-US" dirty="0"/>
              <a:t>（提示：使用多元</a:t>
            </a:r>
            <a:r>
              <a:rPr lang="en-US" altLang="zh-CN" dirty="0"/>
              <a:t>Taylor</a:t>
            </a:r>
            <a:r>
              <a:rPr lang="zh-CN" altLang="en-US" dirty="0"/>
              <a:t>展开</a:t>
            </a:r>
            <a:r>
              <a:rPr lang="en-US" altLang="zh-CN" dirty="0"/>
              <a:t>!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1670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Example</a:t>
            </a:r>
            <a:r>
              <a:rPr lang="en-US" altLang="zh-CN" dirty="0"/>
              <a:t>. </a:t>
            </a:r>
            <a:r>
              <a:rPr lang="en-US" altLang="zh-CN" dirty="0">
                <a:ea typeface="宋体" charset="-122"/>
              </a:rPr>
              <a:t>Solve the following system of equations: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using Newton’s iteration</a:t>
            </a:r>
          </a:p>
          <a:p>
            <a:endParaRPr lang="en-US" altLang="zh-CN" dirty="0"/>
          </a:p>
          <a:p>
            <a:r>
              <a:rPr lang="en-US" altLang="zh-CN" dirty="0"/>
              <a:t>First we list the functions, Jacobi matrix and initial values</a:t>
            </a:r>
            <a:endParaRPr lang="zh-CN" altLang="en-US" dirty="0"/>
          </a:p>
        </p:txBody>
      </p:sp>
      <p:graphicFrame>
        <p:nvGraphicFramePr>
          <p:cNvPr id="22532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913848"/>
              </p:ext>
            </p:extLst>
          </p:nvPr>
        </p:nvGraphicFramePr>
        <p:xfrm>
          <a:off x="3035344" y="1333560"/>
          <a:ext cx="3003464" cy="1452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400" imgH="749300" progId="Equation.3">
                  <p:embed/>
                </p:oleObj>
              </mc:Choice>
              <mc:Fallback>
                <p:oleObj name="Equation" r:id="rId2" imgW="1549400" imgH="7493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44" y="1333560"/>
                        <a:ext cx="3003464" cy="1452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465290"/>
              </p:ext>
            </p:extLst>
          </p:nvPr>
        </p:nvGraphicFramePr>
        <p:xfrm>
          <a:off x="939904" y="4965656"/>
          <a:ext cx="76771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81400" imgH="508000" progId="Equation.DSMT4">
                  <p:embed/>
                </p:oleObj>
              </mc:Choice>
              <mc:Fallback>
                <p:oleObj name="Equation" r:id="rId4" imgW="3581400" imgH="50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904" y="4965656"/>
                        <a:ext cx="767715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Then the iteration would be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646189"/>
              </p:ext>
            </p:extLst>
          </p:nvPr>
        </p:nvGraphicFramePr>
        <p:xfrm>
          <a:off x="870056" y="1473256"/>
          <a:ext cx="7407275" cy="450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79680" imgH="2603160" progId="Equation.DSMT4">
                  <p:embed/>
                </p:oleObj>
              </mc:Choice>
              <mc:Fallback>
                <p:oleObj name="Equation" r:id="rId2" imgW="4279680" imgH="2603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056" y="1473256"/>
                        <a:ext cx="7407275" cy="450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1011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800208" y="2952788"/>
            <a:ext cx="7772400" cy="1470025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线性方程的迭代求解方法</a:t>
            </a:r>
            <a:r>
              <a:rPr lang="en-US" altLang="zh-CN" dirty="0"/>
              <a:t>The iterative methods for solving linear systems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898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雅可比迭代             </a:t>
            </a:r>
            <a:r>
              <a:rPr lang="en-US" altLang="zh-CN" dirty="0"/>
              <a:t>Jacobi iteration</a:t>
            </a:r>
          </a:p>
          <a:p>
            <a:r>
              <a:rPr lang="zh-CN" altLang="en-US" dirty="0"/>
              <a:t>高斯</a:t>
            </a:r>
            <a:r>
              <a:rPr lang="en-US" altLang="zh-CN" dirty="0"/>
              <a:t>-</a:t>
            </a:r>
            <a:r>
              <a:rPr lang="zh-CN" altLang="en-US" dirty="0"/>
              <a:t>赛德尔迭代   </a:t>
            </a:r>
            <a:r>
              <a:rPr lang="en-US" altLang="zh-CN" dirty="0"/>
              <a:t>Gauss-Seidel iteration</a:t>
            </a:r>
          </a:p>
          <a:p>
            <a:r>
              <a:rPr lang="zh-CN" altLang="en-US" dirty="0"/>
              <a:t>超松弛迭代              </a:t>
            </a:r>
            <a:r>
              <a:rPr lang="en-US" altLang="zh-CN" dirty="0"/>
              <a:t>SOR  method iteration</a:t>
            </a:r>
          </a:p>
        </p:txBody>
      </p:sp>
    </p:spTree>
    <p:extLst>
      <p:ext uri="{BB962C8B-B14F-4D97-AF65-F5344CB8AC3E}">
        <p14:creationId xmlns:p14="http://schemas.microsoft.com/office/powerpoint/2010/main" val="450221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直接解法的问题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对于线性方程组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为大型稀疏矩阵方程组时</a:t>
            </a:r>
            <a:r>
              <a:rPr lang="en-US" altLang="zh-CN" dirty="0"/>
              <a:t>(A</a:t>
            </a:r>
            <a:r>
              <a:rPr lang="zh-CN" altLang="en-US" dirty="0"/>
              <a:t>的阶数</a:t>
            </a:r>
            <a:r>
              <a:rPr lang="en-US" altLang="zh-CN" dirty="0"/>
              <a:t>n</a:t>
            </a:r>
            <a:r>
              <a:rPr lang="zh-CN" altLang="en-US" dirty="0"/>
              <a:t>很大，但零元素较多</a:t>
            </a:r>
            <a:r>
              <a:rPr lang="en-US" altLang="zh-CN" dirty="0"/>
              <a:t>)</a:t>
            </a:r>
            <a:r>
              <a:rPr lang="zh-CN" altLang="en-US" dirty="0"/>
              <a:t>。当</a:t>
            </a:r>
            <a:r>
              <a:rPr lang="en-US" altLang="zh-CN" dirty="0"/>
              <a:t>n</a:t>
            </a:r>
            <a:r>
              <a:rPr lang="zh-CN" altLang="en-US" dirty="0"/>
              <a:t>为</a:t>
            </a:r>
            <a:r>
              <a:rPr lang="en-US" altLang="zh-CN" dirty="0"/>
              <a:t>10</a:t>
            </a:r>
            <a:r>
              <a:rPr lang="en-US" altLang="zh-CN" baseline="30000" dirty="0"/>
              <a:t>7</a:t>
            </a:r>
            <a:r>
              <a:rPr lang="zh-CN" altLang="en-US" dirty="0"/>
              <a:t>时，即使非零元素只有</a:t>
            </a:r>
            <a:r>
              <a:rPr lang="en-US" altLang="zh-CN" dirty="0"/>
              <a:t>10</a:t>
            </a:r>
            <a:r>
              <a:rPr lang="en-US" altLang="zh-CN" baseline="30000" dirty="0"/>
              <a:t>8</a:t>
            </a:r>
            <a:r>
              <a:rPr lang="en-US" altLang="zh-CN" dirty="0"/>
              <a:t> (</a:t>
            </a:r>
            <a:r>
              <a:rPr lang="zh-CN" altLang="en-US" dirty="0"/>
              <a:t>通常工程问题会这样</a:t>
            </a:r>
            <a:r>
              <a:rPr lang="en-US" altLang="zh-CN" dirty="0"/>
              <a:t>),  </a:t>
            </a:r>
            <a:r>
              <a:rPr lang="zh-CN" altLang="en-US" dirty="0"/>
              <a:t>使用高斯消去法的计算量为</a:t>
            </a:r>
            <a:r>
              <a:rPr lang="en-US" altLang="zh-CN" dirty="0"/>
              <a:t>O(n</a:t>
            </a:r>
            <a:r>
              <a:rPr lang="en-US" altLang="zh-CN" baseline="30000" dirty="0"/>
              <a:t>3</a:t>
            </a:r>
            <a:r>
              <a:rPr lang="en-US" altLang="zh-CN" dirty="0"/>
              <a:t>), </a:t>
            </a:r>
            <a:r>
              <a:rPr lang="zh-CN" altLang="en-US" dirty="0"/>
              <a:t>其存贮量约为 </a:t>
            </a:r>
            <a:r>
              <a:rPr lang="en-US" altLang="zh-CN" dirty="0"/>
              <a:t>8×10</a:t>
            </a:r>
            <a:r>
              <a:rPr lang="en-US" altLang="zh-CN" baseline="30000" dirty="0"/>
              <a:t>5</a:t>
            </a:r>
            <a:r>
              <a:rPr lang="en-US" altLang="zh-CN" dirty="0"/>
              <a:t>G, </a:t>
            </a:r>
            <a:r>
              <a:rPr lang="zh-CN" altLang="en-US" dirty="0"/>
              <a:t>在浮点峰值为</a:t>
            </a:r>
            <a:r>
              <a:rPr lang="en-US" altLang="zh-CN" dirty="0"/>
              <a:t>10</a:t>
            </a:r>
            <a:r>
              <a:rPr lang="en-US" altLang="zh-CN" baseline="30000" dirty="0"/>
              <a:t>12</a:t>
            </a:r>
            <a:r>
              <a:rPr lang="en-US" altLang="zh-CN" dirty="0"/>
              <a:t>/s</a:t>
            </a:r>
            <a:r>
              <a:rPr lang="zh-CN" altLang="en-US" dirty="0"/>
              <a:t>的计算机上，约需要</a:t>
            </a:r>
            <a:r>
              <a:rPr lang="en-US" altLang="zh-CN" dirty="0"/>
              <a:t>30</a:t>
            </a:r>
            <a:r>
              <a:rPr lang="zh-CN" altLang="en-US" dirty="0"/>
              <a:t>年。</a:t>
            </a:r>
            <a:endParaRPr lang="en-US" altLang="zh-CN" dirty="0"/>
          </a:p>
          <a:p>
            <a:r>
              <a:rPr lang="zh-CN" altLang="en-US" dirty="0"/>
              <a:t>而使用较好的迭代法求解时，存储量将为原来的</a:t>
            </a:r>
            <a:r>
              <a:rPr lang="en-US" altLang="zh-CN" dirty="0"/>
              <a:t>1/10</a:t>
            </a:r>
            <a:r>
              <a:rPr lang="en-US" altLang="zh-CN" baseline="30000" dirty="0"/>
              <a:t>6</a:t>
            </a:r>
            <a:r>
              <a:rPr lang="en-US" altLang="zh-CN" dirty="0"/>
              <a:t>(</a:t>
            </a:r>
            <a:r>
              <a:rPr lang="zh-CN" altLang="en-US" dirty="0"/>
              <a:t>只存非零元素</a:t>
            </a:r>
            <a:r>
              <a:rPr lang="en-US" altLang="zh-CN" dirty="0"/>
              <a:t>)</a:t>
            </a:r>
            <a:r>
              <a:rPr lang="zh-CN" altLang="en-US" dirty="0"/>
              <a:t>，如果通过</a:t>
            </a:r>
            <a:r>
              <a:rPr lang="en-US" altLang="zh-CN" dirty="0"/>
              <a:t>20</a:t>
            </a:r>
            <a:r>
              <a:rPr lang="zh-CN" altLang="en-US" dirty="0"/>
              <a:t>左右迭代步收敛，几分钟内便可得到结果。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175040" y="1263712"/>
          <a:ext cx="1661385" cy="628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800" imgH="177480" progId="Equation.DSMT4">
                  <p:embed/>
                </p:oleObj>
              </mc:Choice>
              <mc:Fallback>
                <p:oleObj name="Equation" r:id="rId2" imgW="469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75040" y="1263712"/>
                        <a:ext cx="1661385" cy="628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305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迭代法基本框架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将要求解的线性方程线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左边矩阵分裂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我们得到迭代格式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对于上式，我们可以利用</a:t>
            </a:r>
            <a:r>
              <a:rPr lang="zh-CN" altLang="en-US" b="1" dirty="0"/>
              <a:t>不动点迭代法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035345" y="1333560"/>
          <a:ext cx="1816048" cy="68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800" imgH="177480" progId="Equation.DSMT4">
                  <p:embed/>
                </p:oleObj>
              </mc:Choice>
              <mc:Fallback>
                <p:oleObj name="Equation" r:id="rId2" imgW="469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35345" y="1333560"/>
                        <a:ext cx="1816048" cy="68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336864" y="2520976"/>
          <a:ext cx="5099028" cy="688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79560" imgH="253800" progId="Equation.DSMT4">
                  <p:embed/>
                </p:oleObj>
              </mc:Choice>
              <mc:Fallback>
                <p:oleObj name="Equation" r:id="rId4" imgW="1879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64" y="2520976"/>
                        <a:ext cx="5099028" cy="688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546408" y="3987784"/>
          <a:ext cx="2617841" cy="1149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41120" imgH="457200" progId="Equation.DSMT4">
                  <p:embed/>
                </p:oleObj>
              </mc:Choice>
              <mc:Fallback>
                <p:oleObj name="Equation" r:id="rId6" imgW="10411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46408" y="3987784"/>
                        <a:ext cx="2617841" cy="1149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圆角矩形 6"/>
          <p:cNvSpPr/>
          <p:nvPr/>
        </p:nvSpPr>
        <p:spPr bwMode="auto">
          <a:xfrm>
            <a:off x="2127320" y="4546568"/>
            <a:ext cx="3352704" cy="6984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969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b="1" dirty="0"/>
              <a:t>求根问题   </a:t>
            </a:r>
            <a:r>
              <a:rPr lang="en-US" altLang="zh-CN" dirty="0"/>
              <a:t>Root finding problems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Defined as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E.g.</a:t>
            </a:r>
            <a:endParaRPr lang="zh-CN" altLang="en-US"/>
          </a:p>
        </p:txBody>
      </p:sp>
      <p:graphicFrame>
        <p:nvGraphicFramePr>
          <p:cNvPr id="8198" name="对象 5"/>
          <p:cNvGraphicFramePr>
            <a:graphicFrameLocks noChangeAspect="1"/>
          </p:cNvGraphicFramePr>
          <p:nvPr/>
        </p:nvGraphicFramePr>
        <p:xfrm>
          <a:off x="1890713" y="4016375"/>
          <a:ext cx="376555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600" imgH="457200" progId="Equation.DSMT4">
                  <p:embed/>
                </p:oleObj>
              </mc:Choice>
              <mc:Fallback>
                <p:oleObj name="Equation" r:id="rId2" imgW="1625600" imgH="457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4016375"/>
                        <a:ext cx="3765550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92404" y="1612952"/>
            <a:ext cx="7076480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b="1" dirty="0"/>
              <a:t>Given a continuous function 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 b="1" dirty="0"/>
              <a:t> , find the value 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x* </a:t>
            </a:r>
            <a:r>
              <a:rPr lang="en-US" altLang="zh-CN" sz="3200" b="1" dirty="0"/>
              <a:t>such that  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x*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 b="1" dirty="0"/>
              <a:t> = 0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迭代格式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97168" y="1403408"/>
          <a:ext cx="5000625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06280" imgH="761760" progId="Equation.DSMT4">
                  <p:embed/>
                </p:oleObj>
              </mc:Choice>
              <mc:Fallback>
                <p:oleObj name="Equation" r:id="rId2" imgW="200628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68" y="1403408"/>
                        <a:ext cx="5000625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276" name="Picture 4" descr="http://www.yh31.com/UploadFiles/Photo/YWKH/20088/nwkh2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7" y="3848088"/>
            <a:ext cx="977872" cy="97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87624" y="3987784"/>
            <a:ext cx="5308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 N </a:t>
            </a:r>
            <a:r>
              <a:rPr lang="zh-CN" altLang="en-US" sz="2800" dirty="0"/>
              <a:t>如何选择才能使计算量达到最小，以及收敛最快 ？</a:t>
            </a:r>
          </a:p>
        </p:txBody>
      </p:sp>
    </p:spTree>
    <p:extLst>
      <p:ext uri="{BB962C8B-B14F-4D97-AF65-F5344CB8AC3E}">
        <p14:creationId xmlns:p14="http://schemas.microsoft.com/office/powerpoint/2010/main" val="4838248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Jacobi</a:t>
            </a:r>
            <a:r>
              <a:rPr lang="zh-CN" altLang="en-US" dirty="0"/>
              <a:t>迭代法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为使求逆过程简单，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dirty="0"/>
              <a:t>选取为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dirty="0"/>
              <a:t>的对角元素，即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 </a:t>
            </a:r>
            <a:r>
              <a:rPr lang="en-US" altLang="zh-CN" dirty="0"/>
              <a:t>A</a:t>
            </a:r>
            <a:r>
              <a:rPr lang="zh-CN" altLang="en-US" dirty="0"/>
              <a:t>分解成严格上三角阵</a:t>
            </a:r>
            <a:r>
              <a:rPr lang="en-US" altLang="zh-CN" dirty="0"/>
              <a:t>U</a:t>
            </a:r>
            <a:r>
              <a:rPr lang="zh-CN" altLang="en-US" dirty="0"/>
              <a:t>，对角阵</a:t>
            </a:r>
            <a:r>
              <a:rPr lang="en-US" altLang="zh-CN" dirty="0"/>
              <a:t>D</a:t>
            </a:r>
            <a:r>
              <a:rPr lang="zh-CN" altLang="en-US" dirty="0"/>
              <a:t>，下三角</a:t>
            </a:r>
            <a:r>
              <a:rPr lang="en-US" altLang="zh-CN" dirty="0"/>
              <a:t>L</a:t>
            </a:r>
          </a:p>
          <a:p>
            <a:endParaRPr lang="en-US" altLang="zh-CN" dirty="0"/>
          </a:p>
          <a:p>
            <a:r>
              <a:rPr lang="zh-CN" altLang="en-US" dirty="0"/>
              <a:t>其</a:t>
            </a:r>
            <a:r>
              <a:rPr lang="en-US" altLang="zh-CN" dirty="0"/>
              <a:t>Jacobi</a:t>
            </a:r>
            <a:r>
              <a:rPr lang="zh-CN" altLang="en-US" dirty="0"/>
              <a:t>迭代过程为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234635"/>
              </p:ext>
            </p:extLst>
          </p:nvPr>
        </p:nvGraphicFramePr>
        <p:xfrm>
          <a:off x="1987624" y="1473256"/>
          <a:ext cx="412591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406080" progId="Equation.DSMT4">
                  <p:embed/>
                </p:oleObj>
              </mc:Choice>
              <mc:Fallback>
                <p:oleObj name="Equation" r:id="rId2" imgW="1600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7624" y="1473256"/>
                        <a:ext cx="4125913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16611"/>
              </p:ext>
            </p:extLst>
          </p:nvPr>
        </p:nvGraphicFramePr>
        <p:xfrm>
          <a:off x="1990725" y="4451350"/>
          <a:ext cx="6272212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20680" imgH="1015920" progId="Equation.DSMT4">
                  <p:embed/>
                </p:oleObj>
              </mc:Choice>
              <mc:Fallback>
                <p:oleObj name="Equation" r:id="rId4" imgW="292068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25" y="4451350"/>
                        <a:ext cx="6272212" cy="226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224826"/>
              </p:ext>
            </p:extLst>
          </p:nvPr>
        </p:nvGraphicFramePr>
        <p:xfrm>
          <a:off x="1990725" y="3429000"/>
          <a:ext cx="2125375" cy="4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01440" imgH="177480" progId="Equation.DSMT4">
                  <p:embed/>
                </p:oleObj>
              </mc:Choice>
              <mc:Fallback>
                <p:oleObj name="Equation" r:id="rId6" imgW="9014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90725" y="3429000"/>
                        <a:ext cx="2125375" cy="419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811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写成矩阵形式为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057472" y="1543104"/>
          <a:ext cx="49657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83100" imgH="457200" progId="Equation.3">
                  <p:embed/>
                </p:oleObj>
              </mc:Choice>
              <mc:Fallback>
                <p:oleObj name="Equation" r:id="rId2" imgW="4483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72" y="1543104"/>
                        <a:ext cx="49657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719452"/>
              </p:ext>
            </p:extLst>
          </p:nvPr>
        </p:nvGraphicFramePr>
        <p:xfrm>
          <a:off x="1906588" y="2381250"/>
          <a:ext cx="5192712" cy="292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44720" imgH="1600200" progId="Equation.DSMT4">
                  <p:embed/>
                </p:oleObj>
              </mc:Choice>
              <mc:Fallback>
                <p:oleObj name="Equation" r:id="rId4" imgW="284472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2381250"/>
                        <a:ext cx="5192712" cy="292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74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以分量形式表达成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887970"/>
              </p:ext>
            </p:extLst>
          </p:nvPr>
        </p:nvGraphicFramePr>
        <p:xfrm>
          <a:off x="939904" y="1612952"/>
          <a:ext cx="7314886" cy="3981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04960" imgH="1600200" progId="Equation.DSMT4">
                  <p:embed/>
                </p:oleObj>
              </mc:Choice>
              <mc:Fallback>
                <p:oleObj name="Equation" r:id="rId2" imgW="350496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904" y="1612952"/>
                        <a:ext cx="7314886" cy="3981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270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Gauss-Seidel </a:t>
            </a:r>
            <a:r>
              <a:rPr lang="zh-CN" altLang="en-US" dirty="0"/>
              <a:t>迭代法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基本想法</a:t>
            </a:r>
            <a:r>
              <a:rPr lang="zh-CN" altLang="en-US" dirty="0"/>
              <a:t>：计算后面的迭代式子时，利用前面已经更新的值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或简写成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称为 </a:t>
            </a:r>
            <a:r>
              <a:rPr lang="en-US" altLang="zh-CN" dirty="0"/>
              <a:t>Gauss-Seidel </a:t>
            </a:r>
            <a:r>
              <a:rPr lang="zh-CN" altLang="en-US" dirty="0"/>
              <a:t>迭代法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266022"/>
              </p:ext>
            </p:extLst>
          </p:nvPr>
        </p:nvGraphicFramePr>
        <p:xfrm>
          <a:off x="1943100" y="1822450"/>
          <a:ext cx="5395913" cy="310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60640" imgH="1600200" progId="Equation.DSMT4">
                  <p:embed/>
                </p:oleObj>
              </mc:Choice>
              <mc:Fallback>
                <p:oleObj name="Equation" r:id="rId2" imgW="386064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1822450"/>
                        <a:ext cx="5395913" cy="310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987624" y="5245048"/>
          <a:ext cx="6495864" cy="918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92360" imgH="444240" progId="Equation.DSMT4">
                  <p:embed/>
                </p:oleObj>
              </mc:Choice>
              <mc:Fallback>
                <p:oleObj name="Equation" r:id="rId4" imgW="34923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624" y="5245048"/>
                        <a:ext cx="6495864" cy="918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1438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Gauss-Seidel</a:t>
            </a:r>
            <a:r>
              <a:rPr lang="zh-CN" altLang="en-US" dirty="0"/>
              <a:t>迭代写成矩阵形式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迭代矩阵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428840" y="1362954"/>
          <a:ext cx="6389687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74560" imgH="736560" progId="Equation.DSMT4">
                  <p:embed/>
                </p:oleObj>
              </mc:Choice>
              <mc:Fallback>
                <p:oleObj name="Equation" r:id="rId2" imgW="23745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840" y="1362954"/>
                        <a:ext cx="6389687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圆角矩形 4"/>
          <p:cNvSpPr/>
          <p:nvPr/>
        </p:nvSpPr>
        <p:spPr bwMode="auto">
          <a:xfrm>
            <a:off x="1149448" y="2723545"/>
            <a:ext cx="3701944" cy="68747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006600" y="4013200"/>
          <a:ext cx="28971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79280" imgH="482400" progId="Equation.DSMT4">
                  <p:embed/>
                </p:oleObj>
              </mc:Choice>
              <mc:Fallback>
                <p:oleObj name="Equation" r:id="rId4" imgW="10792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6600" y="4013200"/>
                        <a:ext cx="2897188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8917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Jacobi  .VS.  Gauss-Seidel </a:t>
            </a:r>
            <a:r>
              <a:rPr lang="zh-CN" altLang="en-US" dirty="0"/>
              <a:t>迭代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理论上说，</a:t>
            </a:r>
            <a:r>
              <a:rPr lang="en-US" altLang="zh-CN" dirty="0"/>
              <a:t>Gauss-Seidel </a:t>
            </a:r>
            <a:r>
              <a:rPr lang="zh-CN" altLang="en-US" dirty="0"/>
              <a:t>迭代在同一迭代步中将已经更新的值</a:t>
            </a:r>
            <a:r>
              <a:rPr lang="en-US" altLang="zh-CN" dirty="0"/>
              <a:t>(</a:t>
            </a:r>
            <a:r>
              <a:rPr lang="zh-CN" altLang="en-US" dirty="0"/>
              <a:t>即更接近准确解的值</a:t>
            </a:r>
            <a:r>
              <a:rPr lang="en-US" altLang="zh-CN" dirty="0"/>
              <a:t>)</a:t>
            </a:r>
            <a:r>
              <a:rPr lang="zh-CN" altLang="en-US" dirty="0"/>
              <a:t>用在其它值的计算中，它的迭代速度能比</a:t>
            </a:r>
            <a:r>
              <a:rPr lang="en-US" altLang="zh-CN" dirty="0"/>
              <a:t>Jacobi</a:t>
            </a:r>
            <a:r>
              <a:rPr lang="zh-CN" altLang="en-US" dirty="0"/>
              <a:t>迭代法要快，达到同样精度时</a:t>
            </a:r>
            <a:r>
              <a:rPr lang="en-US" altLang="zh-CN" dirty="0"/>
              <a:t>Gauss-Seidel</a:t>
            </a:r>
            <a:r>
              <a:rPr lang="zh-CN" altLang="en-US" dirty="0"/>
              <a:t>迭代所需要的迭代步数更少。既节省内存，又给编制程序带来更多方便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例</a:t>
            </a:r>
            <a:r>
              <a:rPr lang="zh-CN" altLang="en-US" dirty="0"/>
              <a:t>  分别用</a:t>
            </a:r>
            <a:r>
              <a:rPr lang="en-US" altLang="zh-CN" dirty="0"/>
              <a:t>Jacobi</a:t>
            </a:r>
            <a:r>
              <a:rPr lang="zh-CN" altLang="en-US" dirty="0"/>
              <a:t>和</a:t>
            </a:r>
            <a:r>
              <a:rPr lang="en-US" altLang="zh-CN" dirty="0"/>
              <a:t>Gauss-Seidel</a:t>
            </a:r>
            <a:r>
              <a:rPr lang="zh-CN" altLang="en-US" dirty="0"/>
              <a:t>迭代求解下面方程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057472" y="4267176"/>
          <a:ext cx="3422262" cy="1676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560" imgH="711000" progId="Equation.DSMT4">
                  <p:embed/>
                </p:oleObj>
              </mc:Choice>
              <mc:Fallback>
                <p:oleObj name="Equation" r:id="rId2" imgW="14475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72" y="4267176"/>
                        <a:ext cx="3422262" cy="1676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829264" y="4337024"/>
          <a:ext cx="2241550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160" imgH="711000" progId="Equation.DSMT4">
                  <p:embed/>
                </p:oleObj>
              </mc:Choice>
              <mc:Fallback>
                <p:oleObj name="Equation" r:id="rId4" imgW="9651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264" y="4337024"/>
                        <a:ext cx="2241550" cy="165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753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Jacobi </a:t>
            </a:r>
            <a:r>
              <a:rPr lang="zh-CN" altLang="en-US" dirty="0"/>
              <a:t>迭代格式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ea typeface="楷体_GB2312" pitchFamily="49" charset="-122"/>
              </a:rPr>
              <a:t>取 </a:t>
            </a:r>
            <a:r>
              <a:rPr lang="en-US" altLang="zh-CN" dirty="0">
                <a:ea typeface="楷体_GB2312" pitchFamily="49" charset="-122"/>
              </a:rPr>
              <a:t>x</a:t>
            </a:r>
            <a:r>
              <a:rPr lang="en-US" altLang="zh-CN" baseline="30000" dirty="0">
                <a:ea typeface="楷体_GB2312" pitchFamily="49" charset="-122"/>
              </a:rPr>
              <a:t>(0)</a:t>
            </a:r>
            <a:r>
              <a:rPr lang="en-US" altLang="zh-CN" dirty="0">
                <a:ea typeface="楷体_GB2312" pitchFamily="49" charset="-122"/>
              </a:rPr>
              <a:t>=(0,0,0)</a:t>
            </a:r>
            <a:r>
              <a:rPr lang="en-US" altLang="zh-CN" baseline="30000" dirty="0">
                <a:ea typeface="楷体_GB2312" pitchFamily="49" charset="-122"/>
              </a:rPr>
              <a:t>T  </a:t>
            </a:r>
            <a:r>
              <a:rPr lang="zh-CN" altLang="zh-CN" dirty="0">
                <a:ea typeface="楷体_GB2312" pitchFamily="49" charset="-122"/>
              </a:rPr>
              <a:t>计算</a:t>
            </a:r>
            <a:r>
              <a:rPr lang="zh-CN" altLang="en-US" dirty="0">
                <a:ea typeface="楷体_GB2312" pitchFamily="49" charset="-122"/>
              </a:rPr>
              <a:t>结果</a:t>
            </a:r>
            <a:r>
              <a:rPr lang="zh-CN" altLang="zh-CN" dirty="0">
                <a:ea typeface="楷体_GB2312" pitchFamily="49" charset="-122"/>
              </a:rPr>
              <a:t>如下：</a:t>
            </a:r>
            <a:endParaRPr lang="zh-CN" altLang="en-US" dirty="0">
              <a:ea typeface="楷体_GB2312" pitchFamily="49" charset="-122"/>
            </a:endParaRP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47928" y="1333560"/>
          <a:ext cx="3771792" cy="217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11200" imgH="1269720" progId="Equation.DSMT4">
                  <p:embed/>
                </p:oleObj>
              </mc:Choice>
              <mc:Fallback>
                <p:oleObj name="Equation" r:id="rId2" imgW="2311200" imgH="1269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928" y="1333560"/>
                        <a:ext cx="3771792" cy="217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1847928" y="3917936"/>
          <a:ext cx="6024468" cy="2743200"/>
        </p:xfrm>
        <a:graphic>
          <a:graphicData uri="http://schemas.openxmlformats.org/drawingml/2006/table">
            <a:tbl>
              <a:tblPr/>
              <a:tblGrid>
                <a:gridCol w="774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7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12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31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1" lang="en-US" altLang="zh-CN" sz="2400" b="1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k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1" lang="en-US" altLang="zh-CN" sz="2400" b="1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k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1" lang="en-US" altLang="zh-CN" sz="2400" b="1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k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1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0.72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0.83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0.84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1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0.971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1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1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1.099993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1.199993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1.299991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1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1.099998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1.199998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1.299997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33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楷体_GB2312" pitchFamily="49" charset="-122"/>
              </a:rPr>
              <a:t>Gauss-Seidel </a:t>
            </a:r>
            <a:r>
              <a:rPr lang="zh-CN" altLang="en-US" dirty="0">
                <a:ea typeface="楷体_GB2312" pitchFamily="49" charset="-122"/>
              </a:rPr>
              <a:t>迭代格式</a:t>
            </a:r>
            <a:endParaRPr lang="en-US" altLang="zh-CN" dirty="0">
              <a:ea typeface="楷体_GB2312" pitchFamily="49" charset="-122"/>
            </a:endParaRPr>
          </a:p>
          <a:p>
            <a:endParaRPr lang="en-US" altLang="zh-CN" dirty="0">
              <a:ea typeface="楷体_GB2312" pitchFamily="49" charset="-122"/>
            </a:endParaRPr>
          </a:p>
          <a:p>
            <a:endParaRPr lang="en-US" altLang="zh-CN" dirty="0">
              <a:ea typeface="楷体_GB2312" pitchFamily="49" charset="-122"/>
            </a:endParaRPr>
          </a:p>
          <a:p>
            <a:endParaRPr lang="en-US" altLang="zh-CN" dirty="0">
              <a:ea typeface="楷体_GB2312" pitchFamily="49" charset="-122"/>
            </a:endParaRPr>
          </a:p>
          <a:p>
            <a:endParaRPr lang="en-US" altLang="zh-CN" dirty="0">
              <a:ea typeface="楷体_GB2312" pitchFamily="49" charset="-122"/>
            </a:endParaRPr>
          </a:p>
          <a:p>
            <a:pPr>
              <a:lnSpc>
                <a:spcPct val="95000"/>
              </a:lnSpc>
            </a:pPr>
            <a:r>
              <a:rPr lang="zh-CN" altLang="en-US" dirty="0">
                <a:ea typeface="楷体_GB2312" pitchFamily="49" charset="-122"/>
              </a:rPr>
              <a:t>取 </a:t>
            </a:r>
            <a:r>
              <a:rPr lang="en-US" altLang="zh-CN" dirty="0">
                <a:ea typeface="楷体_GB2312" pitchFamily="49" charset="-122"/>
              </a:rPr>
              <a:t>x</a:t>
            </a:r>
            <a:r>
              <a:rPr lang="en-US" altLang="zh-CN" baseline="30000" dirty="0">
                <a:ea typeface="楷体_GB2312" pitchFamily="49" charset="-122"/>
              </a:rPr>
              <a:t>(0)</a:t>
            </a:r>
            <a:r>
              <a:rPr lang="en-US" altLang="zh-CN" dirty="0">
                <a:ea typeface="楷体_GB2312" pitchFamily="49" charset="-122"/>
              </a:rPr>
              <a:t>=(0,0,0)</a:t>
            </a:r>
            <a:r>
              <a:rPr lang="en-US" altLang="zh-CN" baseline="30000" dirty="0">
                <a:ea typeface="楷体_GB2312" pitchFamily="49" charset="-122"/>
              </a:rPr>
              <a:t>T  </a:t>
            </a:r>
            <a:r>
              <a:rPr lang="zh-CN" altLang="zh-CN" dirty="0">
                <a:ea typeface="楷体_GB2312" pitchFamily="49" charset="-122"/>
              </a:rPr>
              <a:t>计算</a:t>
            </a:r>
            <a:r>
              <a:rPr lang="zh-CN" altLang="en-US" dirty="0">
                <a:ea typeface="楷体_GB2312" pitchFamily="49" charset="-122"/>
              </a:rPr>
              <a:t>结果</a:t>
            </a:r>
            <a:r>
              <a:rPr lang="zh-CN" altLang="zh-CN" dirty="0">
                <a:ea typeface="楷体_GB2312" pitchFamily="49" charset="-122"/>
              </a:rPr>
              <a:t>如下：</a:t>
            </a:r>
            <a:endParaRPr lang="zh-CN" altLang="en-US" dirty="0">
              <a:ea typeface="楷体_GB2312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708232" y="1263712"/>
          <a:ext cx="3841640" cy="227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98600" imgH="1269720" progId="Equation.DSMT4">
                  <p:embed/>
                </p:oleObj>
              </mc:Choice>
              <mc:Fallback>
                <p:oleObj name="Equation" r:id="rId2" imgW="2298600" imgH="1269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232" y="1263712"/>
                        <a:ext cx="3841640" cy="22724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1600200" y="4114800"/>
          <a:ext cx="6096000" cy="208788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1" lang="en-US" altLang="zh-CN" sz="2800" b="1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k</a:t>
                      </a:r>
                      <a:r>
                        <a:rPr kumimoji="1" lang="en-US" altLang="zh-CN" sz="2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  <a:r>
                        <a:rPr kumimoji="1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1" lang="en-US" altLang="zh-CN" sz="2800" b="1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k</a:t>
                      </a:r>
                      <a:r>
                        <a:rPr kumimoji="1" lang="en-US" altLang="zh-CN" sz="2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1" lang="en-US" altLang="zh-CN" sz="2800" b="1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k</a:t>
                      </a:r>
                      <a:r>
                        <a:rPr kumimoji="1" lang="en-US" altLang="zh-CN" sz="2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0.72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0.902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1.1644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1.099998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1.199999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b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5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流程图：</a:t>
            </a:r>
            <a:r>
              <a:rPr lang="en-US" altLang="zh-CN" dirty="0"/>
              <a:t>Gauss-Seidel</a:t>
            </a:r>
            <a:r>
              <a:rPr lang="zh-CN" altLang="en-US" dirty="0"/>
              <a:t>迭代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4659" y="2783387"/>
            <a:ext cx="4330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 </a:t>
            </a:r>
            <a:r>
              <a:rPr lang="zh-CN" altLang="en-US" sz="2400" dirty="0"/>
              <a:t>迭代步数</a:t>
            </a:r>
            <a:r>
              <a:rPr lang="en-US" altLang="zh-CN" sz="2400" dirty="0"/>
              <a:t>k</a:t>
            </a:r>
            <a:r>
              <a:rPr lang="zh-CN" altLang="en-US" sz="2400" dirty="0"/>
              <a:t>从</a:t>
            </a:r>
            <a:r>
              <a:rPr lang="en-US" altLang="zh-CN" sz="2400" dirty="0"/>
              <a:t>1</a:t>
            </a:r>
            <a:r>
              <a:rPr lang="zh-CN" altLang="en-US" sz="2400" dirty="0"/>
              <a:t>开始</a:t>
            </a:r>
          </a:p>
        </p:txBody>
      </p:sp>
      <p:sp>
        <p:nvSpPr>
          <p:cNvPr id="5" name="矩形 4"/>
          <p:cNvSpPr/>
          <p:nvPr/>
        </p:nvSpPr>
        <p:spPr>
          <a:xfrm>
            <a:off x="800208" y="2311432"/>
            <a:ext cx="7683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2. </a:t>
            </a:r>
            <a:r>
              <a:rPr lang="zh-CN" altLang="en-US" sz="2400" dirty="0"/>
              <a:t>选取初始值，如每个元素分别为</a:t>
            </a:r>
            <a:r>
              <a:rPr lang="en-US" altLang="zh-CN" sz="2400" dirty="0"/>
              <a:t>0</a:t>
            </a:r>
            <a:r>
              <a:rPr lang="zh-CN" altLang="en-US" sz="2400" dirty="0"/>
              <a:t>至</a:t>
            </a:r>
            <a:r>
              <a:rPr lang="en-US" altLang="zh-CN" sz="2400" dirty="0"/>
              <a:t>1</a:t>
            </a:r>
            <a:r>
              <a:rPr lang="zh-CN" altLang="en-US" sz="2400" dirty="0"/>
              <a:t>的一个随机数</a:t>
            </a:r>
            <a:endParaRPr lang="en-US" altLang="zh-C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358992" y="3246727"/>
            <a:ext cx="5029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(1). </a:t>
            </a:r>
            <a:r>
              <a:rPr lang="zh-CN" altLang="en-US" sz="2400" dirty="0"/>
              <a:t>对解元素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</a:t>
            </a:r>
            <a:r>
              <a:rPr lang="zh-CN" altLang="en-US" sz="2400" dirty="0"/>
              <a:t>至</a:t>
            </a:r>
            <a:r>
              <a:rPr lang="en-US" altLang="zh-CN" sz="2400" dirty="0"/>
              <a:t>n</a:t>
            </a:r>
            <a:r>
              <a:rPr lang="zh-CN" altLang="en-US" sz="2400" dirty="0"/>
              <a:t>分别计算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789113" y="3769947"/>
          <a:ext cx="6219890" cy="9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29000" imgH="482400" progId="Equation.DSMT4">
                  <p:embed/>
                </p:oleObj>
              </mc:Choice>
              <mc:Fallback>
                <p:oleObj name="Equation" r:id="rId2" imgW="3429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3769947"/>
                        <a:ext cx="6219890" cy="97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58992" y="4756112"/>
            <a:ext cx="5727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(2). </a:t>
            </a:r>
            <a:r>
              <a:rPr lang="zh-CN" altLang="en-US" sz="2400" b="1" dirty="0"/>
              <a:t>判断解是否收敛，</a:t>
            </a:r>
            <a:r>
              <a:rPr lang="zh-CN" altLang="en-US" sz="2400" dirty="0"/>
              <a:t>若满足</a:t>
            </a:r>
            <a:endParaRPr lang="en-US" altLang="zh-CN" sz="2400" dirty="0"/>
          </a:p>
          <a:p>
            <a:r>
              <a:rPr lang="en-US" altLang="zh-CN" sz="2400" dirty="0"/>
              <a:t>      </a:t>
            </a:r>
            <a:r>
              <a:rPr lang="zh-CN" altLang="en-US" sz="2400" dirty="0"/>
              <a:t>则收敛，退出迭代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480024" y="4721038"/>
          <a:ext cx="21304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9720" imgH="317160" progId="Equation.DSMT4">
                  <p:embed/>
                </p:oleObj>
              </mc:Choice>
              <mc:Fallback>
                <p:oleObj name="Equation" r:id="rId4" imgW="126972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0024" y="4721038"/>
                        <a:ext cx="2130425" cy="531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00208" y="5551711"/>
            <a:ext cx="4330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 </a:t>
            </a:r>
            <a:r>
              <a:rPr lang="zh-CN" altLang="en-US" sz="2400" dirty="0"/>
              <a:t>返回，输出结果</a:t>
            </a:r>
          </a:p>
        </p:txBody>
      </p:sp>
      <p:sp>
        <p:nvSpPr>
          <p:cNvPr id="11" name="矩形 10"/>
          <p:cNvSpPr/>
          <p:nvPr/>
        </p:nvSpPr>
        <p:spPr>
          <a:xfrm>
            <a:off x="800208" y="1473256"/>
            <a:ext cx="72087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判断矩阵对角元素是否有零，若有零，将增广矩阵进行初等行变换使对角元素不为零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6686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Solution methods</a:t>
            </a:r>
            <a:endParaRPr lang="zh-CN" altLang="en-US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 main three ways in solving non-linear  equations</a:t>
            </a:r>
          </a:p>
          <a:p>
            <a:endParaRPr lang="en-US" altLang="zh-CN"/>
          </a:p>
          <a:p>
            <a:pPr>
              <a:buFont typeface="Wingdings" pitchFamily="2" charset="2"/>
              <a:buChar char="ü"/>
            </a:pPr>
            <a:r>
              <a:rPr lang="en-US" altLang="zh-CN"/>
              <a:t>Analytical solutions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/>
              <a:t>Only for some special and simple equations</a:t>
            </a:r>
          </a:p>
          <a:p>
            <a:pPr>
              <a:buFont typeface="Wingdings" pitchFamily="2" charset="2"/>
              <a:buChar char="ü"/>
            </a:pPr>
            <a:r>
              <a:rPr lang="en-US" altLang="zh-CN"/>
              <a:t>Graphical solutions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/>
              <a:t>Only for estimation for  the region of solution. Not accurately!</a:t>
            </a:r>
          </a:p>
          <a:p>
            <a:pPr>
              <a:buFont typeface="Wingdings" pitchFamily="2" charset="2"/>
              <a:buChar char="ü"/>
            </a:pPr>
            <a:r>
              <a:rPr lang="en-US" altLang="zh-CN"/>
              <a:t>Numerical solutions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/>
              <a:t>Provide solutions for any equations with certain accuracy.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4" name="矩形 3"/>
          <p:cNvSpPr/>
          <p:nvPr/>
        </p:nvSpPr>
        <p:spPr>
          <a:xfrm>
            <a:off x="450968" y="1333560"/>
            <a:ext cx="8286504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Linear.h</a:t>
            </a:r>
            <a:r>
              <a:rPr lang="en-US" altLang="zh-CN" sz="2400" b="1" dirty="0">
                <a:solidFill>
                  <a:srgbClr val="804000"/>
                </a:solidFill>
                <a:highlight>
                  <a:srgbClr val="FFFFFF"/>
                </a:highlight>
              </a:rPr>
              <a:t> : </a:t>
            </a:r>
            <a:endParaRPr lang="en-US" altLang="zh-CN" b="1" dirty="0">
              <a:solidFill>
                <a:srgbClr val="804000"/>
              </a:solidFill>
              <a:highlight>
                <a:srgbClr val="FFFFFF"/>
              </a:highlight>
            </a:endParaRPr>
          </a:p>
          <a:p>
            <a:r>
              <a:rPr lang="en-US" altLang="zh-CN" dirty="0">
                <a:solidFill>
                  <a:srgbClr val="804000"/>
                </a:solidFill>
                <a:highlight>
                  <a:srgbClr val="FFFFFF"/>
                </a:highlight>
              </a:rPr>
              <a:t>#</a:t>
            </a:r>
            <a:r>
              <a:rPr lang="en-US" altLang="zh-CN" dirty="0" err="1">
                <a:solidFill>
                  <a:srgbClr val="804000"/>
                </a:solidFill>
                <a:highlight>
                  <a:srgbClr val="FFFFFF"/>
                </a:highlight>
              </a:rPr>
              <a:t>ifndef</a:t>
            </a:r>
            <a:r>
              <a:rPr lang="en-US" altLang="zh-CN" dirty="0">
                <a:solidFill>
                  <a:srgbClr val="804000"/>
                </a:solidFill>
                <a:highlight>
                  <a:srgbClr val="FFFFFF"/>
                </a:highlight>
              </a:rPr>
              <a:t> LINEAR_H</a:t>
            </a:r>
          </a:p>
          <a:p>
            <a:r>
              <a:rPr lang="en-US" altLang="zh-CN" dirty="0">
                <a:solidFill>
                  <a:srgbClr val="804000"/>
                </a:solidFill>
                <a:highlight>
                  <a:srgbClr val="FFFFFF"/>
                </a:highlight>
              </a:rPr>
              <a:t>#define LINEAR_H</a:t>
            </a:r>
          </a:p>
          <a:p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</a:rPr>
              <a:t>// solve equations Ax=b, A is n*n matrix, note: A is a dynamically allocated 2d arrays</a:t>
            </a:r>
          </a:p>
          <a:p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</a:rPr>
              <a:t>// Jacobi iteration</a:t>
            </a:r>
          </a:p>
          <a:p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JacobiIter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</a:rPr>
              <a:t>double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**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</a:rPr>
              <a:t>double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[],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</a:rPr>
              <a:t>double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[],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n 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fr-FR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</a:rPr>
              <a:t>// Gauss-Seidel iteration</a:t>
            </a:r>
          </a:p>
          <a:p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GaussSeidelIter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</a:rPr>
              <a:t>double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**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</a:rPr>
              <a:t>double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[],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</a:rPr>
              <a:t>double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[],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n 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fr-FR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>
                <a:solidFill>
                  <a:srgbClr val="804000"/>
                </a:solidFill>
                <a:highlight>
                  <a:srgbClr val="FFFFFF"/>
                </a:highlight>
              </a:rPr>
              <a:t>#</a:t>
            </a:r>
            <a:r>
              <a:rPr lang="en-US" altLang="zh-CN" dirty="0" err="1">
                <a:solidFill>
                  <a:srgbClr val="804000"/>
                </a:solidFill>
                <a:highlight>
                  <a:srgbClr val="FFFFFF"/>
                </a:highlight>
              </a:rPr>
              <a:t>endif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087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FF0000"/>
                </a:solidFill>
              </a:rPr>
              <a:t>5.</a:t>
            </a:r>
            <a:r>
              <a:rPr lang="en-US" altLang="zh-CN" sz="2800" dirty="0">
                <a:solidFill>
                  <a:srgbClr val="FF0000"/>
                </a:solidFill>
                <a:latin typeface="宋体"/>
                <a:ea typeface="宋体"/>
              </a:rPr>
              <a:t>※</a:t>
            </a:r>
            <a:r>
              <a:rPr lang="zh-CN" altLang="en-US" sz="2800" dirty="0">
                <a:solidFill>
                  <a:srgbClr val="FF0000"/>
                </a:solidFill>
              </a:rPr>
              <a:t>逐次超松弛法</a:t>
            </a:r>
            <a:r>
              <a:rPr lang="en-US" altLang="zh-CN" sz="2400" dirty="0">
                <a:solidFill>
                  <a:srgbClr val="FF0000"/>
                </a:solidFill>
              </a:rPr>
              <a:t>(Successive Over-Relaxation, SOR)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Gauss-Seidel</a:t>
            </a:r>
            <a:r>
              <a:rPr lang="zh-CN" altLang="en-US" dirty="0"/>
              <a:t>迭代基础上，建立一个预测</a:t>
            </a:r>
            <a:r>
              <a:rPr lang="en-US" altLang="zh-CN" dirty="0"/>
              <a:t>-</a:t>
            </a:r>
            <a:r>
              <a:rPr lang="zh-CN" altLang="en-US" dirty="0"/>
              <a:t>校正步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其中式一为使用</a:t>
            </a:r>
            <a:r>
              <a:rPr lang="en-US" altLang="zh-CN" dirty="0"/>
              <a:t>Gauss-Seidel</a:t>
            </a:r>
            <a:r>
              <a:rPr lang="zh-CN" altLang="en-US" dirty="0"/>
              <a:t>格式进行的预测式子，式二为两个迭代步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k,k+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dirty="0"/>
              <a:t>之间的插值</a:t>
            </a:r>
            <a:endParaRPr lang="en-US" altLang="zh-CN" dirty="0"/>
          </a:p>
          <a:p>
            <a:pPr lvl="1"/>
            <a:r>
              <a:rPr lang="zh-CN" altLang="en-US" dirty="0"/>
              <a:t>当 </a:t>
            </a:r>
            <a:r>
              <a:rPr lang="el-GR" altLang="zh-CN" dirty="0">
                <a:ea typeface="宋体"/>
              </a:rPr>
              <a:t>ω</a:t>
            </a:r>
            <a:r>
              <a:rPr lang="en-US" altLang="zh-CN" dirty="0">
                <a:ea typeface="宋体"/>
              </a:rPr>
              <a:t> =1 </a:t>
            </a:r>
            <a:r>
              <a:rPr lang="zh-CN" altLang="en-US" dirty="0">
                <a:ea typeface="宋体"/>
              </a:rPr>
              <a:t>时，只取</a:t>
            </a:r>
            <a:r>
              <a:rPr lang="en-US" altLang="zh-CN" dirty="0">
                <a:ea typeface="宋体"/>
              </a:rPr>
              <a:t>(k+1)</a:t>
            </a:r>
            <a:r>
              <a:rPr lang="zh-CN" altLang="en-US" dirty="0">
                <a:ea typeface="宋体"/>
              </a:rPr>
              <a:t>步预测值</a:t>
            </a:r>
            <a:endParaRPr lang="en-US" altLang="zh-CN" dirty="0"/>
          </a:p>
          <a:p>
            <a:pPr lvl="1"/>
            <a:r>
              <a:rPr lang="zh-CN" altLang="en-US" dirty="0"/>
              <a:t>当 </a:t>
            </a:r>
            <a:r>
              <a:rPr lang="en-US" altLang="zh-CN" dirty="0"/>
              <a:t>0&lt;</a:t>
            </a:r>
            <a:r>
              <a:rPr lang="el-GR" altLang="zh-CN" dirty="0">
                <a:ea typeface="宋体"/>
              </a:rPr>
              <a:t>ω</a:t>
            </a:r>
            <a:r>
              <a:rPr lang="en-US" altLang="zh-CN" dirty="0">
                <a:ea typeface="宋体"/>
              </a:rPr>
              <a:t>&lt;1 </a:t>
            </a:r>
            <a:r>
              <a:rPr lang="zh-CN" altLang="en-US" dirty="0">
                <a:ea typeface="宋体"/>
              </a:rPr>
              <a:t>时，插值为内插</a:t>
            </a:r>
            <a:endParaRPr lang="en-US" altLang="zh-CN" dirty="0">
              <a:ea typeface="宋体"/>
            </a:endParaRPr>
          </a:p>
          <a:p>
            <a:pPr lvl="1"/>
            <a:r>
              <a:rPr lang="zh-CN" altLang="en-US" dirty="0"/>
              <a:t>当 </a:t>
            </a:r>
            <a:r>
              <a:rPr lang="el-GR" altLang="zh-CN" dirty="0">
                <a:ea typeface="宋体"/>
              </a:rPr>
              <a:t>ω</a:t>
            </a:r>
            <a:r>
              <a:rPr lang="en-US" altLang="zh-CN" dirty="0">
                <a:ea typeface="宋体"/>
              </a:rPr>
              <a:t> &gt;1 </a:t>
            </a:r>
            <a:r>
              <a:rPr lang="zh-CN" altLang="en-US" dirty="0">
                <a:ea typeface="宋体"/>
              </a:rPr>
              <a:t>时，插值为外插。特别地</a:t>
            </a:r>
            <a:r>
              <a:rPr lang="el-GR" altLang="zh-CN" dirty="0">
                <a:ea typeface="宋体"/>
              </a:rPr>
              <a:t>ω</a:t>
            </a:r>
            <a:r>
              <a:rPr lang="en-US" altLang="zh-CN" dirty="0">
                <a:ea typeface="宋体"/>
              </a:rPr>
              <a:t> =2</a:t>
            </a:r>
            <a:r>
              <a:rPr lang="zh-CN" altLang="en-US" dirty="0">
                <a:ea typeface="宋体"/>
              </a:rPr>
              <a:t>时，属于中心外插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467423"/>
              </p:ext>
            </p:extLst>
          </p:nvPr>
        </p:nvGraphicFramePr>
        <p:xfrm>
          <a:off x="676275" y="1490663"/>
          <a:ext cx="695325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1920" imgH="965160" progId="Equation.DSMT4">
                  <p:embed/>
                </p:oleObj>
              </mc:Choice>
              <mc:Fallback>
                <p:oleObj name="Equation" r:id="rId2" imgW="330192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1490663"/>
                        <a:ext cx="695325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54856" y="1771810"/>
            <a:ext cx="1047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预测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4856" y="2618095"/>
            <a:ext cx="1047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校正</a:t>
            </a:r>
          </a:p>
        </p:txBody>
      </p:sp>
    </p:spTree>
    <p:extLst>
      <p:ext uri="{BB962C8B-B14F-4D97-AF65-F5344CB8AC3E}">
        <p14:creationId xmlns:p14="http://schemas.microsoft.com/office/powerpoint/2010/main" val="353054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推导矩阵形式的</a:t>
            </a:r>
            <a:r>
              <a:rPr lang="en-US" altLang="zh-CN" dirty="0"/>
              <a:t>SOR</a:t>
            </a:r>
          </a:p>
          <a:p>
            <a:pPr lvl="1"/>
            <a:r>
              <a:rPr lang="zh-CN" altLang="en-US" dirty="0"/>
              <a:t>选取分裂矩阵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/>
              <a:t>为下面形式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另一分裂矩阵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/>
              <a:t>为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则迭代格式为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97167" y="1822496"/>
          <a:ext cx="2248797" cy="838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79280" imgH="393480" progId="Equation.DSMT4">
                  <p:embed/>
                </p:oleObj>
              </mc:Choice>
              <mc:Fallback>
                <p:oleObj name="Equation" r:id="rId2" imgW="1079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67" y="1822496"/>
                        <a:ext cx="2248797" cy="838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127320" y="2940064"/>
          <a:ext cx="6649966" cy="813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13000" imgH="393480" progId="Equation.DSMT4">
                  <p:embed/>
                </p:oleObj>
              </mc:Choice>
              <mc:Fallback>
                <p:oleObj name="Equation" r:id="rId4" imgW="3213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7320" y="2940064"/>
                        <a:ext cx="6649966" cy="813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465263" y="4079875"/>
          <a:ext cx="6329362" cy="262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9800" imgH="1015920" progId="Equation.DSMT4">
                  <p:embed/>
                </p:oleObj>
              </mc:Choice>
              <mc:Fallback>
                <p:oleObj name="Equation" r:id="rId6" imgW="253980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4079875"/>
                        <a:ext cx="6329362" cy="262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54953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流程图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4659" y="2783387"/>
            <a:ext cx="4330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迭代步数</a:t>
            </a:r>
            <a:r>
              <a:rPr lang="en-US" altLang="zh-CN" sz="2400" dirty="0"/>
              <a:t>k</a:t>
            </a:r>
            <a:r>
              <a:rPr lang="zh-CN" altLang="en-US" sz="2400" dirty="0"/>
              <a:t>从</a:t>
            </a:r>
            <a:r>
              <a:rPr lang="en-US" altLang="zh-CN" sz="2400" dirty="0"/>
              <a:t>1</a:t>
            </a:r>
            <a:r>
              <a:rPr lang="zh-CN" altLang="en-US" sz="2400" dirty="0"/>
              <a:t>开始</a:t>
            </a:r>
          </a:p>
        </p:txBody>
      </p:sp>
      <p:sp>
        <p:nvSpPr>
          <p:cNvPr id="5" name="矩形 4"/>
          <p:cNvSpPr/>
          <p:nvPr/>
        </p:nvSpPr>
        <p:spPr>
          <a:xfrm>
            <a:off x="800208" y="2311432"/>
            <a:ext cx="72087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选取初始值，如每个元素分别为</a:t>
            </a:r>
            <a:r>
              <a:rPr lang="en-US" altLang="zh-CN" sz="2400" dirty="0"/>
              <a:t>0</a:t>
            </a:r>
            <a:r>
              <a:rPr lang="zh-CN" altLang="en-US" sz="2400" dirty="0"/>
              <a:t>至</a:t>
            </a:r>
            <a:r>
              <a:rPr lang="en-US" altLang="zh-CN" sz="2400" dirty="0"/>
              <a:t>1</a:t>
            </a:r>
            <a:r>
              <a:rPr lang="zh-CN" altLang="en-US" sz="2400" dirty="0"/>
              <a:t>的一个随机数</a:t>
            </a:r>
            <a:endParaRPr lang="en-US" altLang="zh-C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358992" y="3246727"/>
            <a:ext cx="5029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(1). </a:t>
            </a:r>
            <a:r>
              <a:rPr lang="zh-CN" altLang="en-US" sz="2400" dirty="0"/>
              <a:t>对解元素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</a:t>
            </a:r>
            <a:r>
              <a:rPr lang="zh-CN" altLang="en-US" sz="2400" dirty="0"/>
              <a:t>至</a:t>
            </a:r>
            <a:r>
              <a:rPr lang="en-US" altLang="zh-CN" sz="2400" dirty="0"/>
              <a:t>n</a:t>
            </a:r>
            <a:r>
              <a:rPr lang="zh-CN" altLang="en-US" sz="2400" dirty="0"/>
              <a:t>分别计算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690530"/>
              </p:ext>
            </p:extLst>
          </p:nvPr>
        </p:nvGraphicFramePr>
        <p:xfrm>
          <a:off x="1789113" y="3769947"/>
          <a:ext cx="6219890" cy="9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29000" imgH="482400" progId="Equation.DSMT4">
                  <p:embed/>
                </p:oleObj>
              </mc:Choice>
              <mc:Fallback>
                <p:oleObj name="Equation" r:id="rId2" imgW="3429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3769947"/>
                        <a:ext cx="6219890" cy="97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58992" y="5454592"/>
            <a:ext cx="5727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(2). </a:t>
            </a:r>
            <a:r>
              <a:rPr lang="zh-CN" altLang="en-US" sz="2400" b="1" dirty="0"/>
              <a:t>判断解是否收敛，</a:t>
            </a:r>
            <a:r>
              <a:rPr lang="zh-CN" altLang="en-US" sz="2400" dirty="0"/>
              <a:t>若满足</a:t>
            </a:r>
            <a:endParaRPr lang="en-US" altLang="zh-CN" sz="2400" dirty="0"/>
          </a:p>
          <a:p>
            <a:r>
              <a:rPr lang="en-US" altLang="zh-CN" sz="2400" dirty="0"/>
              <a:t>      </a:t>
            </a:r>
            <a:r>
              <a:rPr lang="zh-CN" altLang="en-US" sz="2400" dirty="0"/>
              <a:t>则收敛，退出迭代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480024" y="5419518"/>
          <a:ext cx="21304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9720" imgH="317160" progId="Equation.DSMT4">
                  <p:embed/>
                </p:oleObj>
              </mc:Choice>
              <mc:Fallback>
                <p:oleObj name="Equation" r:id="rId4" imgW="126972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0024" y="5419518"/>
                        <a:ext cx="2130425" cy="531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00208" y="6250191"/>
            <a:ext cx="4330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返回，输出结果</a:t>
            </a:r>
          </a:p>
        </p:txBody>
      </p:sp>
      <p:sp>
        <p:nvSpPr>
          <p:cNvPr id="11" name="矩形 10"/>
          <p:cNvSpPr/>
          <p:nvPr/>
        </p:nvSpPr>
        <p:spPr>
          <a:xfrm>
            <a:off x="800208" y="1473256"/>
            <a:ext cx="72087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判断矩阵对角元素是否有零，若有零，将增广矩阵进行初等行变换使对角元素不为零</a:t>
            </a:r>
            <a:endParaRPr lang="en-US" altLang="zh-CN" sz="2400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054379"/>
              </p:ext>
            </p:extLst>
          </p:nvPr>
        </p:nvGraphicFramePr>
        <p:xfrm>
          <a:off x="1736725" y="4826000"/>
          <a:ext cx="34734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14320" imgH="241200" progId="Equation.DSMT4">
                  <p:embed/>
                </p:oleObj>
              </mc:Choice>
              <mc:Fallback>
                <p:oleObj name="Equation" r:id="rId6" imgW="1714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36725" y="4826000"/>
                        <a:ext cx="3473450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52818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其它更高效线性方程组迭代求解方法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共轭梯度法</a:t>
            </a:r>
            <a:r>
              <a:rPr lang="en-US" altLang="zh-CN" dirty="0">
                <a:solidFill>
                  <a:srgbClr val="FF0000"/>
                </a:solidFill>
              </a:rPr>
              <a:t>(Conjugate gradient method)</a:t>
            </a:r>
          </a:p>
          <a:p>
            <a:r>
              <a:rPr lang="en-US" altLang="zh-CN" dirty="0" err="1"/>
              <a:t>BiCGM</a:t>
            </a:r>
            <a:endParaRPr lang="en-US" altLang="zh-CN" dirty="0"/>
          </a:p>
          <a:p>
            <a:r>
              <a:rPr lang="en-US" altLang="zh-CN" dirty="0"/>
              <a:t>CG on the Normal Equations (CGN)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Generalized Minimal Residual (GMRES)</a:t>
            </a:r>
          </a:p>
          <a:p>
            <a:r>
              <a:rPr lang="en-US" altLang="zh-CN" dirty="0" err="1"/>
              <a:t>BiConjugate</a:t>
            </a:r>
            <a:r>
              <a:rPr lang="en-US" altLang="zh-CN" dirty="0"/>
              <a:t> Gradient (</a:t>
            </a:r>
            <a:r>
              <a:rPr lang="en-US" altLang="zh-CN" dirty="0" err="1"/>
              <a:t>BiCG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Quasi-Minimal Residual (QMR), </a:t>
            </a:r>
          </a:p>
          <a:p>
            <a:r>
              <a:rPr lang="en-US" altLang="zh-CN" dirty="0"/>
              <a:t>Conjugate Gradient Squared method (CGS)</a:t>
            </a:r>
          </a:p>
          <a:p>
            <a:r>
              <a:rPr lang="en-US" altLang="zh-CN" dirty="0" err="1"/>
              <a:t>BiConjugate</a:t>
            </a:r>
            <a:r>
              <a:rPr lang="en-US" altLang="zh-CN" dirty="0"/>
              <a:t> Gradient Stabilized (</a:t>
            </a:r>
            <a:r>
              <a:rPr lang="en-US" altLang="zh-CN" dirty="0" err="1"/>
              <a:t>BiCGSTAB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7288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一些开源的线性方程求解包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Laspack</a:t>
            </a:r>
            <a:r>
              <a:rPr lang="en-US" altLang="zh-CN" dirty="0"/>
              <a:t> (C) </a:t>
            </a:r>
            <a:r>
              <a:rPr lang="en-US" altLang="zh-CN" dirty="0">
                <a:hlinkClick r:id="rId2"/>
              </a:rPr>
              <a:t>http://www.mgnet.org/mgnet/Codes/laspack/html/laspack.html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PETSc</a:t>
            </a:r>
            <a:r>
              <a:rPr lang="en-US" altLang="zh-CN" dirty="0"/>
              <a:t> : </a:t>
            </a:r>
            <a:r>
              <a:rPr lang="en-US" altLang="zh-CN" dirty="0">
                <a:hlinkClick r:id="rId3"/>
              </a:rPr>
              <a:t>http://www.mcs.anl.gov/petsc/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SparseKit2: </a:t>
            </a:r>
            <a:r>
              <a:rPr lang="en-US" altLang="zh-CN" dirty="0">
                <a:hlinkClick r:id="rId4"/>
              </a:rPr>
              <a:t>https://people.sc.fsu.edu/~jburkardt/f77_src/sparsekit2/sparsekit2.html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SparseLib</a:t>
            </a:r>
            <a:r>
              <a:rPr lang="en-US" altLang="zh-CN" dirty="0"/>
              <a:t>++ : </a:t>
            </a:r>
            <a:r>
              <a:rPr lang="en-US" altLang="zh-CN" dirty="0">
                <a:hlinkClick r:id="rId5"/>
              </a:rPr>
              <a:t>http://math.nist.gov/sparselib++/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75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不动点迭代</a:t>
            </a:r>
            <a:r>
              <a:rPr lang="en-US" altLang="zh-CN" sz="2800" dirty="0"/>
              <a:t>Fixed point iteration method</a:t>
            </a:r>
            <a:endParaRPr lang="zh-CN" altLang="en-US" dirty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an equation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/>
              <a:t>, we change to the form</a:t>
            </a:r>
          </a:p>
          <a:p>
            <a:endParaRPr lang="en-US" altLang="zh-CN" dirty="0"/>
          </a:p>
          <a:p>
            <a:r>
              <a:rPr lang="en-US" altLang="zh-CN" dirty="0"/>
              <a:t>Giving an initial value x0, compute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When n is large enough,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/>
              <a:t>will approximate the exact solution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x*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x*=g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x*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f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x*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en-US" altLang="zh-CN" dirty="0"/>
              <a:t>i.e.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743462"/>
              </p:ext>
            </p:extLst>
          </p:nvPr>
        </p:nvGraphicFramePr>
        <p:xfrm>
          <a:off x="3175040" y="1403408"/>
          <a:ext cx="1536656" cy="558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720" imgH="203040" progId="Equation.DSMT4">
                  <p:embed/>
                </p:oleObj>
              </mc:Choice>
              <mc:Fallback>
                <p:oleObj name="Equation" r:id="rId2" imgW="558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75040" y="1403408"/>
                        <a:ext cx="1536656" cy="558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495160"/>
              </p:ext>
            </p:extLst>
          </p:nvPr>
        </p:nvGraphicFramePr>
        <p:xfrm>
          <a:off x="3244887" y="2311431"/>
          <a:ext cx="1746201" cy="2095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1760" imgH="914400" progId="Equation.DSMT4">
                  <p:embed/>
                </p:oleObj>
              </mc:Choice>
              <mc:Fallback>
                <p:oleObj name="Equation" r:id="rId4" imgW="7617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44887" y="2311431"/>
                        <a:ext cx="1746201" cy="2095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446197"/>
              </p:ext>
            </p:extLst>
          </p:nvPr>
        </p:nvGraphicFramePr>
        <p:xfrm>
          <a:off x="3384584" y="5454592"/>
          <a:ext cx="2352608" cy="908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3600" imgH="279360" progId="Equation.DSMT4">
                  <p:embed/>
                </p:oleObj>
              </mc:Choice>
              <mc:Fallback>
                <p:oleObj name="Equation" r:id="rId6" imgW="723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84584" y="5454592"/>
                        <a:ext cx="2352608" cy="908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An example.</a:t>
            </a:r>
            <a:r>
              <a:rPr lang="en-US" altLang="zh-CN" dirty="0"/>
              <a:t> Solve the equation</a:t>
            </a:r>
          </a:p>
          <a:p>
            <a:endParaRPr lang="en-US" altLang="zh-CN" dirty="0"/>
          </a:p>
          <a:p>
            <a:r>
              <a:rPr lang="en-US" altLang="zh-CN" dirty="0"/>
              <a:t>Change to iterative form</a:t>
            </a:r>
          </a:p>
          <a:p>
            <a:endParaRPr lang="en-US" altLang="zh-CN" dirty="0"/>
          </a:p>
          <a:p>
            <a:r>
              <a:rPr lang="en-US" altLang="zh-CN" dirty="0"/>
              <a:t>Giving the initial value 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/>
              <a:t>0</a:t>
            </a:r>
            <a:r>
              <a:rPr lang="en-US" altLang="zh-CN" dirty="0"/>
              <a:t>=0, we have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514196"/>
              </p:ext>
            </p:extLst>
          </p:nvPr>
        </p:nvGraphicFramePr>
        <p:xfrm>
          <a:off x="2476560" y="1333560"/>
          <a:ext cx="5439413" cy="488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60440" imgH="203040" progId="Equation.DSMT4">
                  <p:embed/>
                </p:oleObj>
              </mc:Choice>
              <mc:Fallback>
                <p:oleObj name="Equation" r:id="rId2" imgW="22604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76560" y="1333560"/>
                        <a:ext cx="5439413" cy="4889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054310"/>
              </p:ext>
            </p:extLst>
          </p:nvPr>
        </p:nvGraphicFramePr>
        <p:xfrm>
          <a:off x="2127320" y="2241584"/>
          <a:ext cx="6356168" cy="809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93960" imgH="355320" progId="Equation.DSMT4">
                  <p:embed/>
                </p:oleObj>
              </mc:Choice>
              <mc:Fallback>
                <p:oleObj name="Equation" r:id="rId4" imgW="2793960" imgH="35532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320" y="2241584"/>
                        <a:ext cx="6356168" cy="8091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539237"/>
              </p:ext>
            </p:extLst>
          </p:nvPr>
        </p:nvGraphicFramePr>
        <p:xfrm>
          <a:off x="2825800" y="3498848"/>
          <a:ext cx="3714760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sz="2400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1.59823802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0.88101238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1.39383272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1.39709713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1.39723030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1.39723034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21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48"/>
            <a:ext cx="8229600" cy="495930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What kind of iteration form to use ?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altLang="zh-CN" dirty="0"/>
              <a:t>The following form will diverge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How to choose the initial value ?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altLang="zh-CN" dirty="0"/>
              <a:t>Choose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/>
              <a:t>0</a:t>
            </a:r>
            <a:r>
              <a:rPr lang="en-US" altLang="zh-CN" dirty="0"/>
              <a:t>=10 will diverge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How fast is the convergence ?</a:t>
            </a:r>
            <a:endParaRPr lang="zh-CN" altLang="en-US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altLang="zh-CN" dirty="0"/>
              <a:t>Different iteration forms or initial values will greatly affect the converge speed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4" name="Picture 11" descr="http://t12.baidu.com/it/u=3635618957%2C708612799&amp;fm=56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72" y="760027"/>
            <a:ext cx="831817" cy="83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664998"/>
              </p:ext>
            </p:extLst>
          </p:nvPr>
        </p:nvGraphicFramePr>
        <p:xfrm>
          <a:off x="1568536" y="2730520"/>
          <a:ext cx="4257659" cy="501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74560" imgH="279360" progId="Equation.DSMT4">
                  <p:embed/>
                </p:oleObj>
              </mc:Choice>
              <mc:Fallback>
                <p:oleObj name="Equation" r:id="rId3" imgW="2374560" imgH="27936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536" y="2730520"/>
                        <a:ext cx="4257659" cy="5015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136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不动点定义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/>
              <a:t>Fixed point</a:t>
            </a:r>
            <a:r>
              <a:rPr lang="en-US" altLang="zh-CN"/>
              <a:t>. A fixed point of a function 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/>
              <a:t>(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/>
              <a:t>) is a real number 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/>
              <a:t> such that  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P=g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  <a:p>
            <a:endParaRPr lang="en-US" altLang="zh-CN"/>
          </a:p>
          <a:p>
            <a:r>
              <a:rPr lang="en-US" altLang="zh-CN"/>
              <a:t>Fixed point iteration</a:t>
            </a:r>
          </a:p>
          <a:p>
            <a:endParaRPr lang="en-US" altLang="zh-CN"/>
          </a:p>
        </p:txBody>
      </p:sp>
      <p:graphicFrame>
        <p:nvGraphicFramePr>
          <p:cNvPr id="14340" name="对象 3"/>
          <p:cNvGraphicFramePr>
            <a:graphicFrameLocks noChangeAspect="1"/>
          </p:cNvGraphicFramePr>
          <p:nvPr/>
        </p:nvGraphicFramePr>
        <p:xfrm>
          <a:off x="1917700" y="2940050"/>
          <a:ext cx="4881563" cy="217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11300" imgH="673100" progId="Equation.DSMT4">
                  <p:embed/>
                </p:oleObj>
              </mc:Choice>
              <mc:Fallback>
                <p:oleObj name="Equation" r:id="rId2" imgW="1511300" imgH="6731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2940050"/>
                        <a:ext cx="4881563" cy="2173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不动点存在性与唯一性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The existence of uniqueness for a fixed point</a:t>
            </a:r>
          </a:p>
          <a:p>
            <a:r>
              <a:rPr lang="en-US" altLang="zh-CN" b="1" dirty="0"/>
              <a:t>Theorem</a:t>
            </a:r>
            <a:r>
              <a:rPr lang="en-US" altLang="zh-CN" dirty="0"/>
              <a:t>.  Assume that 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g∈C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CN" dirty="0"/>
              <a:t>,</a:t>
            </a:r>
          </a:p>
          <a:p>
            <a:pPr lvl="1"/>
            <a:r>
              <a:rPr lang="en-US" altLang="zh-CN" dirty="0"/>
              <a:t>(1). If the range of the mapping y=g(x) satisfies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CN" dirty="0"/>
              <a:t> for all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CN" dirty="0"/>
              <a:t>, then g has a fixed point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(2). Suppose that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dirty="0"/>
              <a:t>’(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/>
              <a:t>) is defined over (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zh-CN" dirty="0"/>
              <a:t>) and that a positive constant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K&lt;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/>
              <a:t> exists with |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g’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dirty="0"/>
              <a:t> |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≤K&lt;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/>
              <a:t>for all x∈[</a:t>
            </a:r>
            <a:r>
              <a:rPr lang="en-US" altLang="zh-CN" dirty="0" err="1"/>
              <a:t>a,b</a:t>
            </a:r>
            <a:r>
              <a:rPr lang="en-US" altLang="zh-CN" dirty="0"/>
              <a:t>], then g has a unique fixed point P in [</a:t>
            </a:r>
            <a:r>
              <a:rPr lang="en-US" altLang="zh-CN" dirty="0" err="1"/>
              <a:t>a,b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r>
              <a:rPr lang="en-US" altLang="zh-CN" dirty="0"/>
              <a:t>Proof: </a:t>
            </a:r>
          </a:p>
          <a:p>
            <a:r>
              <a:rPr lang="en-US" altLang="zh-CN" dirty="0"/>
              <a:t>(1). Construct f(x)=x-g(x)</a:t>
            </a:r>
          </a:p>
          <a:p>
            <a:r>
              <a:rPr lang="en-US" altLang="zh-CN" dirty="0"/>
              <a:t>(2). Contradiction way. Use mean value theorem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3288" y="2703513"/>
            <a:ext cx="1350962" cy="369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Existence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73288" y="4316413"/>
            <a:ext cx="1350962" cy="369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Uniqueness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73288" y="6222920"/>
            <a:ext cx="37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g’(x)= (g(P1)-g(P2))/(P1-P2) = 1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3讲-函数">
  <a:themeElements>
    <a:clrScheme name="第3讲-函数 1">
      <a:dk1>
        <a:srgbClr val="2C2C2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242424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第3讲-函数">
      <a:majorFont>
        <a:latin typeface="Calibri"/>
        <a:ea typeface="黑体"/>
        <a:cs typeface=""/>
      </a:majorFont>
      <a:minorFont>
        <a:latin typeface="Calibri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第3讲-函数 1">
        <a:dk1>
          <a:srgbClr val="2C2C2C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242424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3733</TotalTime>
  <Pages>0</Pages>
  <Words>2358</Words>
  <Characters>0</Characters>
  <Application>Microsoft Office PowerPoint</Application>
  <DocSecurity>0</DocSecurity>
  <PresentationFormat>全屏显示(4:3)</PresentationFormat>
  <Lines>0</Lines>
  <Paragraphs>413</Paragraphs>
  <Slides>45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华文细黑</vt:lpstr>
      <vt:lpstr>楷体_GB2312</vt:lpstr>
      <vt:lpstr>宋体</vt:lpstr>
      <vt:lpstr>Arial</vt:lpstr>
      <vt:lpstr>Calibri</vt:lpstr>
      <vt:lpstr>Times New Roman</vt:lpstr>
      <vt:lpstr>Wingdings</vt:lpstr>
      <vt:lpstr>第3讲-函数</vt:lpstr>
      <vt:lpstr>自定义设计方案</vt:lpstr>
      <vt:lpstr>Equation</vt:lpstr>
      <vt:lpstr>2. 非线性代数方程求解 Root finding for nonlinear sets of algebraic equations</vt:lpstr>
      <vt:lpstr>总览 Overview</vt:lpstr>
      <vt:lpstr>1.求根问题   Root finding problems</vt:lpstr>
      <vt:lpstr>Solution methods</vt:lpstr>
      <vt:lpstr>2. 不动点迭代Fixed point iteration method</vt:lpstr>
      <vt:lpstr>PowerPoint 演示文稿</vt:lpstr>
      <vt:lpstr>PowerPoint 演示文稿</vt:lpstr>
      <vt:lpstr>不动点定义</vt:lpstr>
      <vt:lpstr>不动点存在性与唯一性</vt:lpstr>
      <vt:lpstr>不动点定理</vt:lpstr>
      <vt:lpstr>PowerPoint 演示文稿</vt:lpstr>
      <vt:lpstr>※收敛速度Convergence speed</vt:lpstr>
      <vt:lpstr>PowerPoint 演示文稿</vt:lpstr>
      <vt:lpstr>PowerPoint 演示文稿</vt:lpstr>
      <vt:lpstr>3. 牛顿迭代Newton-Raphson (Newton’s) method</vt:lpstr>
      <vt:lpstr>PowerPoint 演示文稿</vt:lpstr>
      <vt:lpstr> </vt:lpstr>
      <vt:lpstr>PowerPoint 演示文稿</vt:lpstr>
      <vt:lpstr>PowerPoint 演示文稿</vt:lpstr>
      <vt:lpstr>PowerPoint 演示文稿</vt:lpstr>
      <vt:lpstr>Implementation</vt:lpstr>
      <vt:lpstr>非线性方程组的牛顿迭代Newton’s iteration for nonlinear system</vt:lpstr>
      <vt:lpstr>PowerPoint 演示文稿</vt:lpstr>
      <vt:lpstr>PowerPoint 演示文稿</vt:lpstr>
      <vt:lpstr>PowerPoint 演示文稿</vt:lpstr>
      <vt:lpstr>3. 线性方程的迭代求解方法The iterative methods for solving linear systems</vt:lpstr>
      <vt:lpstr>主要内容</vt:lpstr>
      <vt:lpstr>1. 直接解法的问题</vt:lpstr>
      <vt:lpstr>2. 迭代法基本框架</vt:lpstr>
      <vt:lpstr>PowerPoint 演示文稿</vt:lpstr>
      <vt:lpstr>3. Jacobi迭代法</vt:lpstr>
      <vt:lpstr>PowerPoint 演示文稿</vt:lpstr>
      <vt:lpstr>PowerPoint 演示文稿</vt:lpstr>
      <vt:lpstr>4. Gauss-Seidel 迭代法</vt:lpstr>
      <vt:lpstr>PowerPoint 演示文稿</vt:lpstr>
      <vt:lpstr>Jacobi  .VS.  Gauss-Seidel 迭代</vt:lpstr>
      <vt:lpstr>PowerPoint 演示文稿</vt:lpstr>
      <vt:lpstr>PowerPoint 演示文稿</vt:lpstr>
      <vt:lpstr>编程实现</vt:lpstr>
      <vt:lpstr>PowerPoint 演示文稿</vt:lpstr>
      <vt:lpstr>5.※逐次超松弛法(Successive Over-Relaxation, SOR)</vt:lpstr>
      <vt:lpstr>PowerPoint 演示文稿</vt:lpstr>
      <vt:lpstr>编程实现</vt:lpstr>
      <vt:lpstr>其它更高效线性方程组迭代求解方法</vt:lpstr>
      <vt:lpstr>一些开源的线性方程求解包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第三讲、函数</dc:title>
  <dc:creator>tlt-lwa</dc:creator>
  <cp:lastModifiedBy>Yahui Wang</cp:lastModifiedBy>
  <cp:revision>343</cp:revision>
  <dcterms:created xsi:type="dcterms:W3CDTF">1900-01-01T00:00:00Z</dcterms:created>
  <dcterms:modified xsi:type="dcterms:W3CDTF">2022-11-14T02:39:30Z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2052-9.1.0.4249</vt:lpwstr>
  </property>
</Properties>
</file>