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5" r:id="rId2"/>
  </p:sldMasterIdLst>
  <p:notesMasterIdLst>
    <p:notesMasterId r:id="rId33"/>
  </p:notesMasterIdLst>
  <p:sldIdLst>
    <p:sldId id="256" r:id="rId3"/>
    <p:sldId id="287" r:id="rId4"/>
    <p:sldId id="288" r:id="rId5"/>
    <p:sldId id="289" r:id="rId6"/>
    <p:sldId id="304" r:id="rId7"/>
    <p:sldId id="290" r:id="rId8"/>
    <p:sldId id="305" r:id="rId9"/>
    <p:sldId id="306" r:id="rId10"/>
    <p:sldId id="307" r:id="rId11"/>
    <p:sldId id="293" r:id="rId12"/>
    <p:sldId id="308" r:id="rId13"/>
    <p:sldId id="296" r:id="rId14"/>
    <p:sldId id="297" r:id="rId15"/>
    <p:sldId id="298" r:id="rId16"/>
    <p:sldId id="317" r:id="rId17"/>
    <p:sldId id="318" r:id="rId18"/>
    <p:sldId id="299" r:id="rId19"/>
    <p:sldId id="300" r:id="rId20"/>
    <p:sldId id="319" r:id="rId21"/>
    <p:sldId id="301" r:id="rId22"/>
    <p:sldId id="313" r:id="rId23"/>
    <p:sldId id="320" r:id="rId24"/>
    <p:sldId id="314" r:id="rId25"/>
    <p:sldId id="315" r:id="rId26"/>
    <p:sldId id="316" r:id="rId27"/>
    <p:sldId id="303" r:id="rId28"/>
    <p:sldId id="309" r:id="rId29"/>
    <p:sldId id="310" r:id="rId30"/>
    <p:sldId id="311" r:id="rId31"/>
    <p:sldId id="31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6" autoAdjust="0"/>
    <p:restoredTop sz="94756" autoAdjust="0"/>
  </p:normalViewPr>
  <p:slideViewPr>
    <p:cSldViewPr>
      <p:cViewPr varScale="1">
        <p:scale>
          <a:sx n="196" d="100"/>
          <a:sy n="196" d="100"/>
        </p:scale>
        <p:origin x="948" y="132"/>
      </p:cViewPr>
      <p:guideLst>
        <p:guide orient="horz" pos="22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086EE7-8D0B-45E8-BDA7-FED0CC77C870}" type="datetimeFigureOut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348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8BDB790-A106-4643-98CC-6574E8E1F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14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27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350"/>
            <a:ext cx="2057400" cy="6705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019800" cy="6705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824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xh.sysu.edu.cn/admin/edit/UploadFile/200862510332912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5209539-FE92-4F53-9B3C-9BBB5B85864F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A5F3C7-4C51-4C40-B574-1C462F2F490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555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51FBF-EB9B-4479-83BD-8C44A297941F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51AD5-9FEB-462F-B7C5-F80944682E9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72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1A793-234A-4F21-9A10-A98FEA1950D4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73D2D-1326-49FF-9F9B-D512A9CF328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42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98B95-C5D6-417E-B06D-19A4216609AC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81F1A-459F-48A4-9E08-B8F1057A96C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CC6D-F0C0-4E77-B755-F33C13E19CF6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745B6-34E0-47F9-8D96-4BAA02E0FAD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62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4295-4056-45C3-89A0-02F054D9A39B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190B5-53A2-4745-8DDB-8C17697F234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61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1C6E8-5F4E-4482-BC5A-4450134BC609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F25EF-45C2-4692-9142-A6F8B93CC0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21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9A65-FE8B-449A-A04E-1CD610DBD052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183FB-0580-4563-8C87-92F151A4FB8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3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080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96"/>
            <a:ext cx="8229600" cy="628554"/>
          </a:xfrm>
        </p:spPr>
        <p:txBody>
          <a:bodyPr/>
          <a:lstStyle>
            <a:lvl1pPr>
              <a:defRPr u="none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4691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0B86A-1132-4F86-AB18-A9B68C66AF74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CEF0-3A53-441B-99E4-940531588F7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29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0B103-EF8F-43C9-AEC6-60E542C7BF6E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0F34-569A-4465-8256-CFCF3359337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862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104D-91A7-495A-873F-7B74FD30C714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F4F5-E51D-4537-B37B-530B4A38716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8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61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080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76"/>
            <a:ext cx="8229600" cy="698500"/>
          </a:xfrm>
        </p:spPr>
        <p:txBody>
          <a:bodyPr/>
          <a:lstStyle>
            <a:lvl1pPr>
              <a:defRPr u="none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38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3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34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5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3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350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455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96" r:id="rId2"/>
    <p:sldLayoutId id="2147483978" r:id="rId3"/>
    <p:sldLayoutId id="2147483997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C41E04-9327-41DB-9641-CF9F0F7C265B}" type="datetime1">
              <a:rPr lang="zh-CN" altLang="en-US"/>
              <a:pPr>
                <a:defRPr/>
              </a:pPr>
              <a:t>2023/10/31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52DCBA-9BA1-4D38-86EE-55A9B767EA2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hyperlink" Target="http://pomax.github.io/bezierinfo/legendre-gauss.html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xh.sysu.edu.cn/admin/edit/UploadFile/20086251033291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pPr marL="0" indent="0" algn="ctr" eaLnBrk="1" hangingPunct="1"/>
            <a:r>
              <a:rPr lang="en-US" altLang="zh-CN">
                <a:latin typeface="华文细黑" pitchFamily="2" charset="-122"/>
                <a:ea typeface="华文细黑" pitchFamily="2" charset="-122"/>
              </a:rPr>
              <a:t>4.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数值微分和积分 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Numerical differentiation &amp; integration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9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652963"/>
            <a:ext cx="6400800" cy="129698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olidFill>
                  <a:srgbClr val="8C8C8C"/>
                </a:solidFill>
              </a:rPr>
              <a:t>Yahui Wang, </a:t>
            </a:r>
            <a:r>
              <a:rPr lang="en-US" altLang="zh-CN" dirty="0" err="1">
                <a:solidFill>
                  <a:srgbClr val="8C8C8C"/>
                </a:solidFill>
              </a:rPr>
              <a:t>Jie</a:t>
            </a:r>
            <a:r>
              <a:rPr lang="en-US" altLang="zh-CN">
                <a:solidFill>
                  <a:srgbClr val="8C8C8C"/>
                </a:solidFill>
              </a:rPr>
              <a:t> Li, Yu Ma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zh-CN">
                <a:solidFill>
                  <a:srgbClr val="8C8C8C"/>
                </a:solidFill>
              </a:rPr>
              <a:t>Sino</a:t>
            </a:r>
            <a:r>
              <a:rPr lang="zh-CN" altLang="zh-CN" dirty="0">
                <a:solidFill>
                  <a:srgbClr val="8C8C8C"/>
                </a:solidFill>
              </a:rPr>
              <a:t>-French Institute of Nuclear Engineering &amp; Technology, SYSU</a:t>
            </a:r>
          </a:p>
        </p:txBody>
      </p:sp>
      <p:sp>
        <p:nvSpPr>
          <p:cNvPr id="6150" name="灯片编号占位符 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fld id="{6DA5951D-0341-435E-8E33-36E9BDCC894F}" type="slidenum">
              <a:rPr lang="zh-CN" altLang="zh-CN" sz="1200">
                <a:solidFill>
                  <a:srgbClr val="8C8C8C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 typeface="Arial" charset="0"/>
                <a:buNone/>
              </a:pPr>
              <a:t>1</a:t>
            </a:fld>
            <a:endParaRPr lang="zh-CN" altLang="zh-CN" sz="18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※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  <a:ea typeface="宋体" charset="-122"/>
              </a:rPr>
              <a:t>高阶导数</a:t>
            </a:r>
            <a:r>
              <a:rPr lang="en-US" altLang="zh-CN" dirty="0">
                <a:solidFill>
                  <a:srgbClr val="FF0000"/>
                </a:solidFill>
              </a:rPr>
              <a:t>Higher order derivatives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en-US" altLang="zh-CN"/>
              <a:t> order derivative: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762000" y="1600200"/>
          <a:ext cx="76200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102100" imgH="2438400" progId="Equation.3">
                  <p:embed/>
                </p:oleObj>
              </mc:Choice>
              <mc:Fallback>
                <p:oleObj name="Equation" r:id="rId3" imgW="4102100" imgH="243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620000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781550" y="5232400"/>
            <a:ext cx="272415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sp>
        <p:nvSpPr>
          <p:cNvPr id="15366" name="矩形 1"/>
          <p:cNvSpPr>
            <a:spLocks noChangeArrowheads="1"/>
          </p:cNvSpPr>
          <p:nvPr/>
        </p:nvSpPr>
        <p:spPr bwMode="auto">
          <a:xfrm>
            <a:off x="1219200" y="4057650"/>
            <a:ext cx="43307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baseline="30000"/>
              <a:t>rd</a:t>
            </a:r>
            <a:r>
              <a:rPr lang="en-US" altLang="zh-CN"/>
              <a:t> &amp; 4</a:t>
            </a:r>
            <a:r>
              <a:rPr lang="en-US" altLang="zh-CN" baseline="30000"/>
              <a:t>th</a:t>
            </a:r>
            <a:r>
              <a:rPr lang="en-US" altLang="zh-CN"/>
              <a:t> order derivatives,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/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1638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16782"/>
              </p:ext>
            </p:extLst>
          </p:nvPr>
        </p:nvGraphicFramePr>
        <p:xfrm>
          <a:off x="1135063" y="4448175"/>
          <a:ext cx="64452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93960" imgH="838080" progId="Equation.DSMT4">
                  <p:embed/>
                </p:oleObj>
              </mc:Choice>
              <mc:Fallback>
                <p:oleObj name="Equation" r:id="rId3" imgW="2793960" imgH="838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448175"/>
                        <a:ext cx="64452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02356"/>
              </p:ext>
            </p:extLst>
          </p:nvPr>
        </p:nvGraphicFramePr>
        <p:xfrm>
          <a:off x="1079500" y="1403350"/>
          <a:ext cx="7170738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546440" imgH="1726920" progId="Equation.DSMT4">
                  <p:embed/>
                </p:oleObj>
              </mc:Choice>
              <mc:Fallback>
                <p:oleObj name="Equation" r:id="rId5" imgW="4546440" imgH="17269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03350"/>
                        <a:ext cx="7170738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数值积分</a:t>
            </a:r>
            <a:r>
              <a:rPr lang="en-US" altLang="zh-CN" dirty="0"/>
              <a:t>Numerical integration</a:t>
            </a:r>
            <a:endParaRPr lang="zh-CN" altLang="en-US" dirty="0"/>
          </a:p>
        </p:txBody>
      </p:sp>
      <p:sp>
        <p:nvSpPr>
          <p:cNvPr id="17411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98500"/>
          </a:xfrm>
        </p:spPr>
        <p:txBody>
          <a:bodyPr/>
          <a:lstStyle/>
          <a:p>
            <a:r>
              <a:rPr lang="en-US" altLang="zh-CN"/>
              <a:t>1. Integration </a:t>
            </a:r>
            <a:endParaRPr lang="zh-CN" altLang="en-US"/>
          </a:p>
        </p:txBody>
      </p:sp>
      <p:sp>
        <p:nvSpPr>
          <p:cNvPr id="1843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Indefinite integrals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Symbolic operation is another subject other than numerical calculation</a:t>
            </a:r>
            <a:endParaRPr lang="zh-CN" altLang="en-US"/>
          </a:p>
        </p:txBody>
      </p:sp>
      <p:sp>
        <p:nvSpPr>
          <p:cNvPr id="1843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Definite integrals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 definite value will be given</a:t>
            </a:r>
            <a:endParaRPr lang="zh-CN" altLang="en-US"/>
          </a:p>
        </p:txBody>
      </p:sp>
      <p:graphicFrame>
        <p:nvGraphicFramePr>
          <p:cNvPr id="18437" name="对象 6"/>
          <p:cNvGraphicFramePr>
            <a:graphicFrameLocks noChangeAspect="1"/>
          </p:cNvGraphicFramePr>
          <p:nvPr/>
        </p:nvGraphicFramePr>
        <p:xfrm>
          <a:off x="1219200" y="1822450"/>
          <a:ext cx="1990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39800" imgH="419100" progId="Equation.3">
                  <p:embed/>
                </p:oleObj>
              </mc:Choice>
              <mc:Fallback>
                <p:oleObj name="Equation" r:id="rId3" imgW="939800" imgH="4191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2450"/>
                        <a:ext cx="1990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7"/>
          <p:cNvGraphicFramePr>
            <a:graphicFrameLocks noChangeAspect="1"/>
          </p:cNvGraphicFramePr>
          <p:nvPr/>
        </p:nvGraphicFramePr>
        <p:xfrm>
          <a:off x="5410200" y="1892300"/>
          <a:ext cx="21558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28700" imgH="508000" progId="Equation.3">
                  <p:embed/>
                </p:oleObj>
              </mc:Choice>
              <mc:Fallback>
                <p:oleObj name="Equation" r:id="rId5" imgW="1028700" imgH="5080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92300"/>
                        <a:ext cx="21558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矩形 8"/>
          <p:cNvSpPr>
            <a:spLocks noChangeArrowheads="1"/>
          </p:cNvSpPr>
          <p:nvPr/>
        </p:nvSpPr>
        <p:spPr bwMode="auto">
          <a:xfrm>
            <a:off x="5899150" y="4476750"/>
            <a:ext cx="1397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1500" b="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98500"/>
          </a:xfrm>
        </p:spPr>
        <p:txBody>
          <a:bodyPr/>
          <a:lstStyle/>
          <a:p>
            <a:r>
              <a:rPr lang="en-US" altLang="zh-CN"/>
              <a:t>Basis idea of numerical integration</a:t>
            </a:r>
            <a:endParaRPr lang="zh-CN" altLang="en-US"/>
          </a:p>
        </p:txBody>
      </p:sp>
      <p:sp>
        <p:nvSpPr>
          <p:cNvPr id="19459" name="内容占位符 5"/>
          <p:cNvSpPr>
            <a:spLocks noGrp="1"/>
          </p:cNvSpPr>
          <p:nvPr>
            <p:ph idx="1"/>
          </p:nvPr>
        </p:nvSpPr>
        <p:spPr>
          <a:xfrm>
            <a:off x="457200" y="5472113"/>
            <a:ext cx="8229600" cy="1239837"/>
          </a:xfrm>
        </p:spPr>
        <p:txBody>
          <a:bodyPr/>
          <a:lstStyle/>
          <a:p>
            <a:r>
              <a:rPr lang="en-US" altLang="zh-CN" sz="3200" dirty="0"/>
              <a:t>How to compute the area efficiently?</a:t>
            </a:r>
            <a:endParaRPr lang="zh-CN" altLang="en-US" sz="3200" dirty="0"/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6118225" y="3706813"/>
          <a:ext cx="24844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17115" imgH="355446" progId="Equation.DSMT4">
                  <p:embed/>
                </p:oleObj>
              </mc:Choice>
              <mc:Fallback>
                <p:oleObj name="Equation" r:id="rId3" imgW="1117115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706813"/>
                        <a:ext cx="24844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384300" y="774700"/>
            <a:ext cx="640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b="0">
                <a:latin typeface="Arial" charset="0"/>
                <a:ea typeface="宋体" charset="-122"/>
                <a:cs typeface="Arial" charset="0"/>
              </a:rPr>
              <a:t>One interpretation of the definite integral is: </a:t>
            </a:r>
          </a:p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b="0" u="sng">
                <a:latin typeface="Arial" charset="0"/>
                <a:ea typeface="宋体" charset="-122"/>
                <a:cs typeface="Arial" charset="0"/>
              </a:rPr>
              <a:t>Integral = area under the curve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235450" y="3200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  <a:cs typeface="Arial" charset="0"/>
              </a:rPr>
              <a:t>f(x)</a:t>
            </a:r>
          </a:p>
        </p:txBody>
      </p:sp>
      <p:pic>
        <p:nvPicPr>
          <p:cNvPr id="19463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33613"/>
            <a:ext cx="4411662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Line 13"/>
          <p:cNvSpPr>
            <a:spLocks noChangeShapeType="1"/>
          </p:cNvSpPr>
          <p:nvPr/>
        </p:nvSpPr>
        <p:spPr bwMode="auto">
          <a:xfrm flipV="1">
            <a:off x="3454400" y="4114800"/>
            <a:ext cx="238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 sz="3200" dirty="0"/>
              <a:t>2. Newton-Cotes </a:t>
            </a:r>
            <a:r>
              <a:rPr lang="zh-CN" altLang="en-US" sz="3200" dirty="0"/>
              <a:t>积分公式 </a:t>
            </a:r>
            <a:r>
              <a:rPr lang="en-US" altLang="zh-CN" sz="3200" dirty="0"/>
              <a:t>(quadrature rule)</a:t>
            </a:r>
            <a:endParaRPr lang="zh-CN" altLang="en-US" sz="3200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Suppose that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&lt;…&lt;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/>
              <a:t>. A formula of the form</a:t>
            </a:r>
          </a:p>
          <a:p>
            <a:endParaRPr lang="en-US" altLang="zh-CN"/>
          </a:p>
          <a:p>
            <a:r>
              <a:rPr lang="en-US" altLang="zh-CN"/>
              <a:t>with the property that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is called a numerical integration or </a:t>
            </a:r>
            <a:r>
              <a:rPr lang="en-US" altLang="zh-CN" b="1"/>
              <a:t>quadrature rule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20484" name="对象 3"/>
          <p:cNvGraphicFramePr>
            <a:graphicFrameLocks noChangeAspect="1"/>
          </p:cNvGraphicFramePr>
          <p:nvPr/>
        </p:nvGraphicFramePr>
        <p:xfrm>
          <a:off x="1638300" y="1612900"/>
          <a:ext cx="6630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416040" imgH="431640" progId="Equation.DSMT4">
                  <p:embed/>
                </p:oleObj>
              </mc:Choice>
              <mc:Fallback>
                <p:oleObj name="Equation" r:id="rId3" imgW="341604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12900"/>
                        <a:ext cx="6630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4"/>
          <p:cNvGraphicFramePr>
            <a:graphicFrameLocks noChangeAspect="1"/>
          </p:cNvGraphicFramePr>
          <p:nvPr/>
        </p:nvGraphicFramePr>
        <p:xfrm>
          <a:off x="1638300" y="2870200"/>
          <a:ext cx="35623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536480" imgH="330120" progId="Equation.DSMT4">
                  <p:embed/>
                </p:oleObj>
              </mc:Choice>
              <mc:Fallback>
                <p:oleObj name="Equation" r:id="rId5" imgW="1536480" imgH="3301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70200"/>
                        <a:ext cx="35623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5"/>
          <p:cNvGraphicFramePr>
            <a:graphicFrameLocks noChangeAspect="1"/>
          </p:cNvGraphicFramePr>
          <p:nvPr/>
        </p:nvGraphicFramePr>
        <p:xfrm>
          <a:off x="1682750" y="4616450"/>
          <a:ext cx="44370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917360" imgH="723600" progId="Equation.DSMT4">
                  <p:embed/>
                </p:oleObj>
              </mc:Choice>
              <mc:Fallback>
                <p:oleObj name="Equation" r:id="rId7" imgW="1917360" imgH="723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616450"/>
                        <a:ext cx="443706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/>
              <a:t>Newton-Cotes quadrature formula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There exists a polynomial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/>
              <a:t> passing through the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/>
              <a:t>+1 </a:t>
            </a:r>
            <a:r>
              <a:rPr lang="en-US" altLang="zh-CN">
                <a:solidFill>
                  <a:schemeClr val="accent1"/>
                </a:solidFill>
              </a:rPr>
              <a:t>equally spaced </a:t>
            </a:r>
            <a:r>
              <a:rPr lang="en-US" altLang="zh-CN"/>
              <a:t>points {(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/>
              <a:t>)}</a:t>
            </a:r>
            <a:r>
              <a:rPr lang="en-US" altLang="zh-CN" baseline="-25000"/>
              <a:t>k=0…M</a:t>
            </a:r>
            <a:r>
              <a:rPr lang="en-US" altLang="zh-CN"/>
              <a:t>.</a:t>
            </a:r>
          </a:p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/>
              <a:t>  is used to approximate f(x) over [a,b], the formula is called a </a:t>
            </a:r>
            <a:r>
              <a:rPr lang="en-US" altLang="zh-CN" b="1" i="1"/>
              <a:t>Newton-Cotes quadrature formula</a:t>
            </a:r>
            <a:endParaRPr lang="zh-CN" altLang="en-US" b="1" i="1"/>
          </a:p>
        </p:txBody>
      </p:sp>
      <p:graphicFrame>
        <p:nvGraphicFramePr>
          <p:cNvPr id="21508" name="对象 3"/>
          <p:cNvGraphicFramePr>
            <a:graphicFrameLocks noChangeAspect="1"/>
          </p:cNvGraphicFramePr>
          <p:nvPr/>
        </p:nvGraphicFramePr>
        <p:xfrm>
          <a:off x="1568450" y="3219450"/>
          <a:ext cx="60055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892160" imgH="330120" progId="Equation.DSMT4">
                  <p:embed/>
                </p:oleObj>
              </mc:Choice>
              <mc:Fallback>
                <p:oleObj name="Equation" r:id="rId3" imgW="1892160" imgH="3301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219450"/>
                        <a:ext cx="60055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Equidistant  interpolation</a:t>
            </a:r>
          </a:p>
          <a:p>
            <a:endParaRPr lang="en-US" altLang="zh-CN"/>
          </a:p>
        </p:txBody>
      </p:sp>
      <p:cxnSp>
        <p:nvCxnSpPr>
          <p:cNvPr id="22531" name="直接连接符 2"/>
          <p:cNvCxnSpPr>
            <a:cxnSpLocks noChangeShapeType="1"/>
          </p:cNvCxnSpPr>
          <p:nvPr/>
        </p:nvCxnSpPr>
        <p:spPr bwMode="auto">
          <a:xfrm>
            <a:off x="2197100" y="1543050"/>
            <a:ext cx="3562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2" name="椭圆 3"/>
          <p:cNvSpPr>
            <a:spLocks noChangeArrowheads="1"/>
          </p:cNvSpPr>
          <p:nvPr/>
        </p:nvSpPr>
        <p:spPr bwMode="auto">
          <a:xfrm>
            <a:off x="2057400" y="140335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33" name="椭圆 6"/>
          <p:cNvSpPr>
            <a:spLocks noChangeArrowheads="1"/>
          </p:cNvSpPr>
          <p:nvPr/>
        </p:nvSpPr>
        <p:spPr bwMode="auto">
          <a:xfrm>
            <a:off x="5619750" y="141605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22534" name="直接连接符 7"/>
          <p:cNvCxnSpPr>
            <a:cxnSpLocks noChangeShapeType="1"/>
          </p:cNvCxnSpPr>
          <p:nvPr/>
        </p:nvCxnSpPr>
        <p:spPr bwMode="auto">
          <a:xfrm>
            <a:off x="2197100" y="2344738"/>
            <a:ext cx="3562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椭圆 8"/>
          <p:cNvSpPr>
            <a:spLocks noChangeArrowheads="1"/>
          </p:cNvSpPr>
          <p:nvPr/>
        </p:nvSpPr>
        <p:spPr bwMode="auto">
          <a:xfrm>
            <a:off x="2057400" y="2205038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36" name="椭圆 9"/>
          <p:cNvSpPr>
            <a:spLocks noChangeArrowheads="1"/>
          </p:cNvSpPr>
          <p:nvPr/>
        </p:nvSpPr>
        <p:spPr bwMode="auto">
          <a:xfrm>
            <a:off x="5619750" y="2217738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37" name="椭圆 10"/>
          <p:cNvSpPr>
            <a:spLocks noChangeArrowheads="1"/>
          </p:cNvSpPr>
          <p:nvPr/>
        </p:nvSpPr>
        <p:spPr bwMode="auto">
          <a:xfrm>
            <a:off x="3976688" y="2205038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22538" name="直接连接符 11"/>
          <p:cNvCxnSpPr>
            <a:cxnSpLocks noChangeShapeType="1"/>
          </p:cNvCxnSpPr>
          <p:nvPr/>
        </p:nvCxnSpPr>
        <p:spPr bwMode="auto">
          <a:xfrm>
            <a:off x="2197100" y="3289300"/>
            <a:ext cx="3562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椭圆 12"/>
          <p:cNvSpPr>
            <a:spLocks noChangeArrowheads="1"/>
          </p:cNvSpPr>
          <p:nvPr/>
        </p:nvSpPr>
        <p:spPr bwMode="auto">
          <a:xfrm>
            <a:off x="2057400" y="314960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0" name="椭圆 13"/>
          <p:cNvSpPr>
            <a:spLocks noChangeArrowheads="1"/>
          </p:cNvSpPr>
          <p:nvPr/>
        </p:nvSpPr>
        <p:spPr bwMode="auto">
          <a:xfrm>
            <a:off x="5619750" y="316230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1" name="椭圆 14"/>
          <p:cNvSpPr>
            <a:spLocks noChangeArrowheads="1"/>
          </p:cNvSpPr>
          <p:nvPr/>
        </p:nvSpPr>
        <p:spPr bwMode="auto">
          <a:xfrm>
            <a:off x="3244850" y="3146425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2" name="椭圆 19"/>
          <p:cNvSpPr>
            <a:spLocks noChangeArrowheads="1"/>
          </p:cNvSpPr>
          <p:nvPr/>
        </p:nvSpPr>
        <p:spPr bwMode="auto">
          <a:xfrm>
            <a:off x="4502150" y="314960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22543" name="直接连接符 21"/>
          <p:cNvCxnSpPr>
            <a:cxnSpLocks noChangeShapeType="1"/>
          </p:cNvCxnSpPr>
          <p:nvPr/>
        </p:nvCxnSpPr>
        <p:spPr bwMode="auto">
          <a:xfrm>
            <a:off x="2197100" y="4410075"/>
            <a:ext cx="3562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4" name="椭圆 22"/>
          <p:cNvSpPr>
            <a:spLocks noChangeArrowheads="1"/>
          </p:cNvSpPr>
          <p:nvPr/>
        </p:nvSpPr>
        <p:spPr bwMode="auto">
          <a:xfrm>
            <a:off x="2057400" y="4270375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5" name="椭圆 23"/>
          <p:cNvSpPr>
            <a:spLocks noChangeArrowheads="1"/>
          </p:cNvSpPr>
          <p:nvPr/>
        </p:nvSpPr>
        <p:spPr bwMode="auto">
          <a:xfrm>
            <a:off x="5619750" y="4283075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6" name="椭圆 24"/>
          <p:cNvSpPr>
            <a:spLocks noChangeArrowheads="1"/>
          </p:cNvSpPr>
          <p:nvPr/>
        </p:nvSpPr>
        <p:spPr bwMode="auto">
          <a:xfrm>
            <a:off x="2965450" y="4300538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7" name="椭圆 25"/>
          <p:cNvSpPr>
            <a:spLocks noChangeArrowheads="1"/>
          </p:cNvSpPr>
          <p:nvPr/>
        </p:nvSpPr>
        <p:spPr bwMode="auto">
          <a:xfrm>
            <a:off x="4781550" y="4267200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8" name="椭圆 26"/>
          <p:cNvSpPr>
            <a:spLocks noChangeArrowheads="1"/>
          </p:cNvSpPr>
          <p:nvPr/>
        </p:nvSpPr>
        <p:spPr bwMode="auto">
          <a:xfrm>
            <a:off x="3873500" y="4283075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49" name="TextBox 4"/>
          <p:cNvSpPr txBox="1">
            <a:spLocks noChangeArrowheads="1"/>
          </p:cNvSpPr>
          <p:nvPr/>
        </p:nvSpPr>
        <p:spPr bwMode="auto">
          <a:xfrm>
            <a:off x="6318250" y="1416050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Linear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50" name="TextBox 28"/>
          <p:cNvSpPr txBox="1">
            <a:spLocks noChangeArrowheads="1"/>
          </p:cNvSpPr>
          <p:nvPr/>
        </p:nvSpPr>
        <p:spPr bwMode="auto">
          <a:xfrm>
            <a:off x="6318250" y="2182813"/>
            <a:ext cx="160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Quadratic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51" name="TextBox 29"/>
          <p:cNvSpPr txBox="1">
            <a:spLocks noChangeArrowheads="1"/>
          </p:cNvSpPr>
          <p:nvPr/>
        </p:nvSpPr>
        <p:spPr bwMode="auto">
          <a:xfrm>
            <a:off x="6318250" y="3048000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Cubic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52" name="TextBox 30"/>
          <p:cNvSpPr txBox="1">
            <a:spLocks noChangeArrowheads="1"/>
          </p:cNvSpPr>
          <p:nvPr/>
        </p:nvSpPr>
        <p:spPr bwMode="auto">
          <a:xfrm>
            <a:off x="6318250" y="4176713"/>
            <a:ext cx="160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Fourth-order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2553" name="TextBox 5"/>
          <p:cNvSpPr txBox="1">
            <a:spLocks noChangeArrowheads="1"/>
          </p:cNvSpPr>
          <p:nvPr/>
        </p:nvSpPr>
        <p:spPr bwMode="auto">
          <a:xfrm>
            <a:off x="2057400" y="360203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0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54" name="矩形 27"/>
          <p:cNvSpPr>
            <a:spLocks noChangeArrowheads="1"/>
          </p:cNvSpPr>
          <p:nvPr/>
        </p:nvSpPr>
        <p:spPr bwMode="auto">
          <a:xfrm>
            <a:off x="3208338" y="3602038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1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55" name="矩形 18431"/>
          <p:cNvSpPr>
            <a:spLocks noChangeArrowheads="1"/>
          </p:cNvSpPr>
          <p:nvPr/>
        </p:nvSpPr>
        <p:spPr bwMode="auto">
          <a:xfrm>
            <a:off x="4432300" y="36020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2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56" name="矩形 18432"/>
          <p:cNvSpPr>
            <a:spLocks noChangeArrowheads="1"/>
          </p:cNvSpPr>
          <p:nvPr/>
        </p:nvSpPr>
        <p:spPr bwMode="auto">
          <a:xfrm>
            <a:off x="5567363" y="3602038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3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graphicFrame>
        <p:nvGraphicFramePr>
          <p:cNvPr id="22557" name="对象 18435"/>
          <p:cNvGraphicFramePr>
            <a:graphicFrameLocks noChangeAspect="1"/>
          </p:cNvGraphicFramePr>
          <p:nvPr/>
        </p:nvGraphicFramePr>
        <p:xfrm>
          <a:off x="4591050" y="844550"/>
          <a:ext cx="1657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对象 18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844550"/>
                        <a:ext cx="1657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TextBox 36"/>
          <p:cNvSpPr txBox="1">
            <a:spLocks noChangeArrowheads="1"/>
          </p:cNvSpPr>
          <p:nvPr/>
        </p:nvSpPr>
        <p:spPr bwMode="auto">
          <a:xfrm>
            <a:off x="2057400" y="45259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0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59" name="矩形 37"/>
          <p:cNvSpPr>
            <a:spLocks noChangeArrowheads="1"/>
          </p:cNvSpPr>
          <p:nvPr/>
        </p:nvSpPr>
        <p:spPr bwMode="auto">
          <a:xfrm>
            <a:off x="2928938" y="45259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1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0" name="矩形 38"/>
          <p:cNvSpPr>
            <a:spLocks noChangeArrowheads="1"/>
          </p:cNvSpPr>
          <p:nvPr/>
        </p:nvSpPr>
        <p:spPr bwMode="auto">
          <a:xfrm>
            <a:off x="3873500" y="452596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2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1" name="矩形 39"/>
          <p:cNvSpPr>
            <a:spLocks noChangeArrowheads="1"/>
          </p:cNvSpPr>
          <p:nvPr/>
        </p:nvSpPr>
        <p:spPr bwMode="auto">
          <a:xfrm>
            <a:off x="4745038" y="45259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3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2" name="矩形 40"/>
          <p:cNvSpPr>
            <a:spLocks noChangeArrowheads="1"/>
          </p:cNvSpPr>
          <p:nvPr/>
        </p:nvSpPr>
        <p:spPr bwMode="auto">
          <a:xfrm>
            <a:off x="5619750" y="452596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4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3" name="左弧形箭头 18436"/>
          <p:cNvSpPr>
            <a:spLocks noChangeArrowheads="1"/>
          </p:cNvSpPr>
          <p:nvPr/>
        </p:nvSpPr>
        <p:spPr bwMode="auto">
          <a:xfrm>
            <a:off x="939800" y="3302000"/>
            <a:ext cx="768350" cy="24320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graphicFrame>
        <p:nvGraphicFramePr>
          <p:cNvPr id="22564" name="对象 184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52374"/>
              </p:ext>
            </p:extLst>
          </p:nvPr>
        </p:nvGraphicFramePr>
        <p:xfrm>
          <a:off x="1987550" y="5105352"/>
          <a:ext cx="54324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514600" imgH="711000" progId="Equation.DSMT4">
                  <p:embed/>
                </p:oleObj>
              </mc:Choice>
              <mc:Fallback>
                <p:oleObj name="Equation" r:id="rId5" imgW="2514600" imgH="711000" progId="Equation.DSMT4">
                  <p:embed/>
                  <p:pic>
                    <p:nvPicPr>
                      <p:cNvPr id="0" name="对象 18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105352"/>
                        <a:ext cx="54324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Box 1"/>
          <p:cNvSpPr txBox="1">
            <a:spLocks noChangeArrowheads="1"/>
          </p:cNvSpPr>
          <p:nvPr/>
        </p:nvSpPr>
        <p:spPr bwMode="auto">
          <a:xfrm>
            <a:off x="1708150" y="1601788"/>
            <a:ext cx="488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6" name="TextBox 38"/>
          <p:cNvSpPr txBox="1">
            <a:spLocks noChangeArrowheads="1"/>
          </p:cNvSpPr>
          <p:nvPr/>
        </p:nvSpPr>
        <p:spPr bwMode="auto">
          <a:xfrm>
            <a:off x="5829300" y="15700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7" name="TextBox 5"/>
          <p:cNvSpPr txBox="1">
            <a:spLocks noChangeArrowheads="1"/>
          </p:cNvSpPr>
          <p:nvPr/>
        </p:nvSpPr>
        <p:spPr bwMode="auto">
          <a:xfrm>
            <a:off x="1987550" y="1711325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0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8" name="矩形 27"/>
          <p:cNvSpPr>
            <a:spLocks noChangeArrowheads="1"/>
          </p:cNvSpPr>
          <p:nvPr/>
        </p:nvSpPr>
        <p:spPr bwMode="auto">
          <a:xfrm>
            <a:off x="5513388" y="1711325"/>
            <a:ext cx="385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1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69" name="TextBox 5"/>
          <p:cNvSpPr txBox="1">
            <a:spLocks noChangeArrowheads="1"/>
          </p:cNvSpPr>
          <p:nvPr/>
        </p:nvSpPr>
        <p:spPr bwMode="auto">
          <a:xfrm>
            <a:off x="1987550" y="24304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0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70" name="矩形 27"/>
          <p:cNvSpPr>
            <a:spLocks noChangeArrowheads="1"/>
          </p:cNvSpPr>
          <p:nvPr/>
        </p:nvSpPr>
        <p:spPr bwMode="auto">
          <a:xfrm>
            <a:off x="5513388" y="24304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2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  <p:sp>
        <p:nvSpPr>
          <p:cNvPr id="22571" name="TextBox 5"/>
          <p:cNvSpPr txBox="1">
            <a:spLocks noChangeArrowheads="1"/>
          </p:cNvSpPr>
          <p:nvPr/>
        </p:nvSpPr>
        <p:spPr bwMode="auto">
          <a:xfrm>
            <a:off x="3943350" y="24304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x</a:t>
            </a:r>
            <a:r>
              <a:rPr lang="en-US" altLang="zh-CN" sz="1800" b="0" baseline="-25000">
                <a:latin typeface="Arial" charset="0"/>
                <a:ea typeface="宋体" charset="-122"/>
              </a:rPr>
              <a:t>1</a:t>
            </a:r>
            <a:endParaRPr lang="zh-CN" altLang="en-US" sz="1800" b="0" baseline="-25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3"/>
          <p:cNvGraphicFramePr>
            <a:graphicFrameLocks noChangeAspect="1"/>
          </p:cNvGraphicFramePr>
          <p:nvPr/>
        </p:nvGraphicFramePr>
        <p:xfrm>
          <a:off x="660400" y="2809875"/>
          <a:ext cx="3743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917360" imgH="393480" progId="Equation.DSMT4">
                  <p:embed/>
                </p:oleObj>
              </mc:Choice>
              <mc:Fallback>
                <p:oleObj name="Equation" r:id="rId3" imgW="191736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809875"/>
                        <a:ext cx="3743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4"/>
          <p:cNvGraphicFramePr>
            <a:graphicFrameLocks noChangeAspect="1"/>
          </p:cNvGraphicFramePr>
          <p:nvPr/>
        </p:nvGraphicFramePr>
        <p:xfrm>
          <a:off x="660400" y="3568700"/>
          <a:ext cx="44338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273040" imgH="393480" progId="Equation.DSMT4">
                  <p:embed/>
                </p:oleObj>
              </mc:Choice>
              <mc:Fallback>
                <p:oleObj name="Equation" r:id="rId5" imgW="227304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568700"/>
                        <a:ext cx="44338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1"/>
          <p:cNvGraphicFramePr>
            <a:graphicFrameLocks noChangeAspect="1"/>
          </p:cNvGraphicFramePr>
          <p:nvPr/>
        </p:nvGraphicFramePr>
        <p:xfrm>
          <a:off x="660400" y="4465638"/>
          <a:ext cx="52276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679480" imgH="393480" progId="Equation.DSMT4">
                  <p:embed/>
                </p:oleObj>
              </mc:Choice>
              <mc:Fallback>
                <p:oleObj name="Equation" r:id="rId7" imgW="267948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465638"/>
                        <a:ext cx="52276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"/>
          <p:cNvGraphicFramePr>
            <a:graphicFrameLocks noChangeAspect="1"/>
          </p:cNvGraphicFramePr>
          <p:nvPr/>
        </p:nvGraphicFramePr>
        <p:xfrm>
          <a:off x="660400" y="5314950"/>
          <a:ext cx="66675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3416040" imgH="393480" progId="Equation.DSMT4">
                  <p:embed/>
                </p:oleObj>
              </mc:Choice>
              <mc:Fallback>
                <p:oleObj name="Equation" r:id="rId9" imgW="341604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314950"/>
                        <a:ext cx="66675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左弧形箭头 7"/>
          <p:cNvSpPr>
            <a:spLocks noChangeArrowheads="1"/>
          </p:cNvSpPr>
          <p:nvPr/>
        </p:nvSpPr>
        <p:spPr bwMode="auto">
          <a:xfrm>
            <a:off x="101600" y="1263650"/>
            <a:ext cx="558800" cy="3109913"/>
          </a:xfrm>
          <a:prstGeom prst="curvedRightArrow">
            <a:avLst>
              <a:gd name="adj1" fmla="val 24967"/>
              <a:gd name="adj2" fmla="val 5001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graphicFrame>
        <p:nvGraphicFramePr>
          <p:cNvPr id="23559" name="对象 3"/>
          <p:cNvGraphicFramePr>
            <a:graphicFrameLocks noChangeAspect="1"/>
          </p:cNvGraphicFramePr>
          <p:nvPr/>
        </p:nvGraphicFramePr>
        <p:xfrm>
          <a:off x="828675" y="774700"/>
          <a:ext cx="78120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4114800" imgH="888840" progId="Equation.DSMT4">
                  <p:embed/>
                </p:oleObj>
              </mc:Choice>
              <mc:Fallback>
                <p:oleObj name="Equation" r:id="rId11" imgW="4114800" imgH="888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774700"/>
                        <a:ext cx="7812088" cy="168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6737350" y="3009900"/>
            <a:ext cx="2374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Trapezoid quadrature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6737350" y="3778250"/>
            <a:ext cx="2374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Simpson quadrature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6369050" y="466566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Simpson 3/8 quadrature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7246938" y="5519738"/>
            <a:ext cx="1865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Bool quadrature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3564" name="矩形 1"/>
          <p:cNvSpPr>
            <a:spLocks noChangeArrowheads="1"/>
          </p:cNvSpPr>
          <p:nvPr/>
        </p:nvSpPr>
        <p:spPr bwMode="auto">
          <a:xfrm>
            <a:off x="6527800" y="1682750"/>
            <a:ext cx="1257300" cy="698500"/>
          </a:xfrm>
          <a:prstGeom prst="rect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5" name="对象 3"/>
          <p:cNvGraphicFramePr>
            <a:graphicFrameLocks noChangeAspect="1"/>
          </p:cNvGraphicFramePr>
          <p:nvPr/>
        </p:nvGraphicFramePr>
        <p:xfrm>
          <a:off x="6942138" y="24257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609480" imgH="393480" progId="Equation.DSMT4">
                  <p:embed/>
                </p:oleObj>
              </mc:Choice>
              <mc:Fallback>
                <p:oleObj name="Equation" r:id="rId13" imgW="6094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2425700"/>
                        <a:ext cx="6096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296" y="6292768"/>
            <a:ext cx="64260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K points at least K-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order, but might be better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validate the order ?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en-US" altLang="zh-CN" dirty="0"/>
          </a:p>
          <a:p>
            <a:pPr lvl="1"/>
            <a:r>
              <a:rPr lang="en-US" altLang="zh-CN" dirty="0"/>
              <a:t>Refer to</a:t>
            </a:r>
            <a:r>
              <a:rPr lang="zh-CN" altLang="en-US" dirty="0"/>
              <a:t> </a:t>
            </a:r>
            <a:r>
              <a:rPr lang="en-US" altLang="zh-CN" dirty="0"/>
              <a:t>Chap 7.1 , </a:t>
            </a:r>
            <a:r>
              <a:rPr lang="zh-CN" altLang="en-US" dirty="0"/>
              <a:t>例</a:t>
            </a:r>
            <a:r>
              <a:rPr lang="en-US" altLang="zh-CN" dirty="0"/>
              <a:t>7.4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5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/>
              <a:t>Overview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数值微分公式  </a:t>
            </a:r>
            <a:r>
              <a:rPr lang="en-US" altLang="zh-CN" dirty="0"/>
              <a:t>Numerical differentiation formula</a:t>
            </a:r>
          </a:p>
          <a:p>
            <a:pPr lvl="1"/>
            <a:r>
              <a:rPr lang="zh-CN" altLang="en-US" dirty="0">
                <a:ea typeface="宋体" charset="-122"/>
              </a:rPr>
              <a:t>一阶导数  </a:t>
            </a:r>
            <a:r>
              <a:rPr lang="en-US" altLang="zh-CN" dirty="0">
                <a:ea typeface="宋体" charset="-122"/>
              </a:rPr>
              <a:t>First order derivatives</a:t>
            </a:r>
          </a:p>
          <a:p>
            <a:pPr lvl="1"/>
            <a:r>
              <a:rPr lang="zh-CN" altLang="en-US" dirty="0">
                <a:ea typeface="宋体" charset="-122"/>
              </a:rPr>
              <a:t>高阶导数 </a:t>
            </a:r>
            <a:r>
              <a:rPr lang="en-US" altLang="zh-CN" dirty="0">
                <a:ea typeface="宋体" charset="-122"/>
              </a:rPr>
              <a:t>High order derivatives</a:t>
            </a:r>
          </a:p>
          <a:p>
            <a:pPr lvl="1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偏微分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Partial derivatives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积分公式  </a:t>
            </a:r>
            <a:r>
              <a:rPr lang="en-US" altLang="zh-CN" dirty="0"/>
              <a:t>Integration rule</a:t>
            </a:r>
            <a:endParaRPr lang="zh-CN" altLang="en-US" dirty="0"/>
          </a:p>
          <a:p>
            <a:pPr lvl="1"/>
            <a:r>
              <a:rPr lang="zh-CN" altLang="en-US" dirty="0">
                <a:ea typeface="宋体" charset="-122"/>
              </a:rPr>
              <a:t>梯形</a:t>
            </a:r>
            <a:r>
              <a:rPr lang="en-US" altLang="zh-CN" dirty="0">
                <a:ea typeface="宋体" charset="-122"/>
              </a:rPr>
              <a:t>/</a:t>
            </a:r>
            <a:r>
              <a:rPr lang="zh-CN" altLang="en-US" dirty="0">
                <a:ea typeface="宋体" charset="-122"/>
              </a:rPr>
              <a:t>辛普森公式   </a:t>
            </a:r>
            <a:r>
              <a:rPr lang="en-US" altLang="zh-CN" dirty="0">
                <a:ea typeface="宋体" charset="-122"/>
              </a:rPr>
              <a:t>Trapezoid/ Simpson formula</a:t>
            </a:r>
          </a:p>
          <a:p>
            <a:pPr lvl="1"/>
            <a:r>
              <a:rPr lang="zh-CN" altLang="en-US" b="1" dirty="0">
                <a:ea typeface="宋体" charset="-122"/>
              </a:rPr>
              <a:t>高斯</a:t>
            </a:r>
            <a:r>
              <a:rPr lang="en-US" altLang="zh-CN" b="1" dirty="0">
                <a:ea typeface="宋体" charset="-122"/>
              </a:rPr>
              <a:t>-</a:t>
            </a:r>
            <a:r>
              <a:rPr lang="zh-CN" altLang="en-US" b="1" dirty="0">
                <a:ea typeface="宋体" charset="-122"/>
              </a:rPr>
              <a:t>勒让德公式   </a:t>
            </a:r>
            <a:r>
              <a:rPr lang="en-US" altLang="zh-CN" b="1" dirty="0">
                <a:ea typeface="宋体" charset="-122"/>
              </a:rPr>
              <a:t>Gauss-Legendre formula</a:t>
            </a:r>
          </a:p>
          <a:p>
            <a:pPr lvl="1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多维积分问题      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Integration on multi dimensions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组合梯形积分</a:t>
            </a:r>
            <a:r>
              <a:rPr lang="en-US" altLang="zh-CN" sz="2800" dirty="0"/>
              <a:t>Composite Trapezoidal rule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improve the accuracy, an intuitive method of finding the area under curve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y=f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/>
              <a:t> over [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/>
              <a:t>] is by approximating the area of trapezoid that lie above the intervals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{[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]}</a:t>
            </a:r>
            <a:r>
              <a:rPr lang="en-US" altLang="zh-CN"/>
              <a:t>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453063" y="6415088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358063" y="64150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4267200" y="26812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  <a:cs typeface="Arial" charset="0"/>
              </a:rPr>
              <a:t>f(x)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4767263" y="28336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4767263" y="58054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5399088" y="5881688"/>
          <a:ext cx="24304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881688"/>
                        <a:ext cx="24304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Freeform 9"/>
          <p:cNvSpPr>
            <a:spLocks/>
          </p:cNvSpPr>
          <p:nvPr/>
        </p:nvSpPr>
        <p:spPr bwMode="auto">
          <a:xfrm>
            <a:off x="5148263" y="3354388"/>
            <a:ext cx="3276600" cy="1447800"/>
          </a:xfrm>
          <a:custGeom>
            <a:avLst/>
            <a:gdLst>
              <a:gd name="T0" fmla="*/ 0 w 2064"/>
              <a:gd name="T1" fmla="*/ 2147483647 h 912"/>
              <a:gd name="T2" fmla="*/ 2147483647 w 2064"/>
              <a:gd name="T3" fmla="*/ 2147483647 h 912"/>
              <a:gd name="T4" fmla="*/ 2147483647 w 2064"/>
              <a:gd name="T5" fmla="*/ 2147483647 h 912"/>
              <a:gd name="T6" fmla="*/ 2147483647 w 2064"/>
              <a:gd name="T7" fmla="*/ 2147483647 h 912"/>
              <a:gd name="T8" fmla="*/ 2147483647 w 2064"/>
              <a:gd name="T9" fmla="*/ 2147483647 h 912"/>
              <a:gd name="T10" fmla="*/ 2147483647 w 2064"/>
              <a:gd name="T11" fmla="*/ 2147483647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4"/>
              <a:gd name="T19" fmla="*/ 0 h 912"/>
              <a:gd name="T20" fmla="*/ 2064 w 2064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4" h="912">
                <a:moveTo>
                  <a:pt x="0" y="488"/>
                </a:moveTo>
                <a:cubicBezTo>
                  <a:pt x="116" y="680"/>
                  <a:pt x="232" y="872"/>
                  <a:pt x="384" y="824"/>
                </a:cubicBezTo>
                <a:cubicBezTo>
                  <a:pt x="536" y="776"/>
                  <a:pt x="744" y="320"/>
                  <a:pt x="912" y="200"/>
                </a:cubicBezTo>
                <a:cubicBezTo>
                  <a:pt x="1080" y="80"/>
                  <a:pt x="1240" y="0"/>
                  <a:pt x="1392" y="104"/>
                </a:cubicBezTo>
                <a:cubicBezTo>
                  <a:pt x="1544" y="208"/>
                  <a:pt x="1712" y="736"/>
                  <a:pt x="1824" y="824"/>
                </a:cubicBezTo>
                <a:cubicBezTo>
                  <a:pt x="1936" y="912"/>
                  <a:pt x="2024" y="664"/>
                  <a:pt x="2064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5605463" y="46624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V="1">
            <a:off x="6138863" y="42814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V="1">
            <a:off x="6748463" y="359568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7434263" y="359568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5605463" y="42814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6138863" y="359568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6748463" y="35956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6748463" y="3595688"/>
            <a:ext cx="685800" cy="2209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6138863" y="4281488"/>
            <a:ext cx="609600" cy="1524000"/>
          </a:xfrm>
          <a:prstGeom prst="rect">
            <a:avLst/>
          </a:prstGeom>
          <a:solidFill>
            <a:srgbClr val="00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sp>
        <p:nvSpPr>
          <p:cNvPr id="24596" name="AutoShape 19"/>
          <p:cNvSpPr>
            <a:spLocks noChangeArrowheads="1"/>
          </p:cNvSpPr>
          <p:nvPr/>
        </p:nvSpPr>
        <p:spPr bwMode="auto">
          <a:xfrm flipH="1">
            <a:off x="6138863" y="3595688"/>
            <a:ext cx="609600" cy="685800"/>
          </a:xfrm>
          <a:prstGeom prst="rtTriangle">
            <a:avLst/>
          </a:prstGeom>
          <a:solidFill>
            <a:srgbClr val="00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5605463" y="4662488"/>
            <a:ext cx="533400" cy="1143000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sp>
        <p:nvSpPr>
          <p:cNvPr id="24598" name="AutoShape 21"/>
          <p:cNvSpPr>
            <a:spLocks noChangeArrowheads="1"/>
          </p:cNvSpPr>
          <p:nvPr/>
        </p:nvSpPr>
        <p:spPr bwMode="auto">
          <a:xfrm flipH="1">
            <a:off x="5605463" y="4281488"/>
            <a:ext cx="533400" cy="381000"/>
          </a:xfrm>
          <a:prstGeom prst="rtTriangle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 b="0">
              <a:latin typeface="Verdana" pitchFamily="34" charset="0"/>
              <a:ea typeface="宋体" charset="-122"/>
              <a:cs typeface="Arial" charset="0"/>
            </a:endParaRP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4876800" y="2147888"/>
          <a:ext cx="403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841500" imgH="393700" progId="Equation.3">
                  <p:embed/>
                </p:oleObj>
              </mc:Choice>
              <mc:Fallback>
                <p:oleObj name="Equation" r:id="rId5" imgW="1841500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47888"/>
                        <a:ext cx="4038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443663" y="3062288"/>
            <a:ext cx="0" cy="1600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8458200" y="56530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  <a:cs typeface="Arial" charset="0"/>
              </a:rPr>
              <a:t>x</a:t>
            </a:r>
          </a:p>
        </p:txBody>
      </p:sp>
      <p:graphicFrame>
        <p:nvGraphicFramePr>
          <p:cNvPr id="24602" name="对象 1"/>
          <p:cNvGraphicFramePr>
            <a:graphicFrameLocks noChangeAspect="1"/>
          </p:cNvGraphicFramePr>
          <p:nvPr/>
        </p:nvGraphicFramePr>
        <p:xfrm>
          <a:off x="520700" y="3109913"/>
          <a:ext cx="3929063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146300" imgH="1320800" progId="Equation.DSMT4">
                  <p:embed/>
                </p:oleObj>
              </mc:Choice>
              <mc:Fallback>
                <p:oleObj name="Equation" r:id="rId7" imgW="2146300" imgH="1320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109913"/>
                        <a:ext cx="3929063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对象 2"/>
          <p:cNvGraphicFramePr>
            <a:graphicFrameLocks noChangeAspect="1"/>
          </p:cNvGraphicFramePr>
          <p:nvPr/>
        </p:nvGraphicFramePr>
        <p:xfrm>
          <a:off x="1358900" y="5849938"/>
          <a:ext cx="176371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418918" imgH="177723" progId="Equation.DSMT4">
                  <p:embed/>
                </p:oleObj>
              </mc:Choice>
              <mc:Fallback>
                <p:oleObj name="Equation" r:id="rId9" imgW="418918" imgH="17772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849938"/>
                        <a:ext cx="1763713" cy="74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实际工程中没有显式表达，不实用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58900" y="1473200"/>
          <a:ext cx="621665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768600" imgH="1854200" progId="Equation.3">
                  <p:embed/>
                </p:oleObj>
              </mc:Choice>
              <mc:Fallback>
                <p:oleObj name="Equation" r:id="rId3" imgW="2768600" imgH="1854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73200"/>
                        <a:ext cx="621665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892" y="1430934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Proof</a:t>
            </a:r>
            <a:endParaRPr lang="zh-CN" altLang="en-US" sz="2400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33612" y="1491221"/>
            <a:ext cx="60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truncation error in </a:t>
            </a:r>
            <a:r>
              <a:rPr lang="en-US" altLang="zh-CN" dirty="0" err="1"/>
              <a:t>Lagrangian</a:t>
            </a:r>
            <a:r>
              <a:rPr lang="en-US" altLang="zh-CN" dirty="0"/>
              <a:t> interpolation is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80628"/>
              </p:ext>
            </p:extLst>
          </p:nvPr>
        </p:nvGraphicFramePr>
        <p:xfrm>
          <a:off x="1873250" y="1833563"/>
          <a:ext cx="49545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882880" imgH="457200" progId="Equation.DSMT4">
                  <p:embed/>
                </p:oleObj>
              </mc:Choice>
              <mc:Fallback>
                <p:oleObj name="Equation" r:id="rId3" imgW="288288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833563"/>
                        <a:ext cx="4954588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33612" y="2590824"/>
            <a:ext cx="597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 the truncation error in quadrature would be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67305"/>
              </p:ext>
            </p:extLst>
          </p:nvPr>
        </p:nvGraphicFramePr>
        <p:xfrm>
          <a:off x="1917776" y="2920440"/>
          <a:ext cx="5763404" cy="168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301920" imgH="965160" progId="Equation.DSMT4">
                  <p:embed/>
                </p:oleObj>
              </mc:Choice>
              <mc:Fallback>
                <p:oleObj name="Equation" r:id="rId5" imgW="330192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76" y="2920440"/>
                        <a:ext cx="5763404" cy="1682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04526"/>
              </p:ext>
            </p:extLst>
          </p:nvPr>
        </p:nvGraphicFramePr>
        <p:xfrm>
          <a:off x="1917776" y="5100117"/>
          <a:ext cx="6107544" cy="94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717800" imgH="419100" progId="Equation.DSMT4">
                  <p:embed/>
                </p:oleObj>
              </mc:Choice>
              <mc:Fallback>
                <p:oleObj name="Equation" r:id="rId7" imgW="27178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76" y="5100117"/>
                        <a:ext cx="6107544" cy="9429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33612" y="4596320"/>
            <a:ext cx="597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region is divided into M parts, error becomes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7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estimate</a:t>
            </a:r>
          </a:p>
          <a:p>
            <a:pPr lvl="1"/>
            <a:r>
              <a:rPr lang="en-US" altLang="zh-CN" dirty="0">
                <a:ea typeface="宋体" charset="-122"/>
              </a:rPr>
              <a:t>Estimate the number of equally spaced intervals to the integral to the required accuracy, e.g., 8 decimal digit.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26628" name="对象 3"/>
          <p:cNvGraphicFramePr>
            <a:graphicFrameLocks noChangeAspect="1"/>
          </p:cNvGraphicFramePr>
          <p:nvPr/>
        </p:nvGraphicFramePr>
        <p:xfrm>
          <a:off x="4432300" y="774700"/>
          <a:ext cx="1212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18918" imgH="177723" progId="Equation.DSMT4">
                  <p:embed/>
                </p:oleObj>
              </mc:Choice>
              <mc:Fallback>
                <p:oleObj name="Equation" r:id="rId3" imgW="418918" imgH="17772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774700"/>
                        <a:ext cx="1212850" cy="514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47850" y="2171700"/>
          <a:ext cx="5448300" cy="440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111500" imgH="2514600" progId="Equation.3">
                  <p:embed/>
                </p:oleObj>
              </mc:Choice>
              <mc:Fallback>
                <p:oleObj name="Equation" r:id="rId5" imgW="3111500" imgH="2514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171700"/>
                        <a:ext cx="5448300" cy="440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zh-CN" altLang="en-US" sz="2800" dirty="0"/>
              <a:t>组合辛普森积分</a:t>
            </a:r>
            <a:r>
              <a:rPr lang="en-US" altLang="zh-CN" sz="2800" dirty="0"/>
              <a:t>Composite Simpson’s quadrature</a:t>
            </a:r>
            <a:endParaRPr lang="zh-CN" altLang="en-US" sz="2800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Formula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Accuracy.  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/>
              <a:t>Error estimation</a:t>
            </a:r>
            <a:endParaRPr lang="zh-CN" altLang="en-US"/>
          </a:p>
        </p:txBody>
      </p:sp>
      <p:graphicFrame>
        <p:nvGraphicFramePr>
          <p:cNvPr id="2765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58054"/>
              </p:ext>
            </p:extLst>
          </p:nvPr>
        </p:nvGraphicFramePr>
        <p:xfrm>
          <a:off x="788988" y="1333500"/>
          <a:ext cx="6769100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657600" imgH="1752480" progId="Equation.DSMT4">
                  <p:embed/>
                </p:oleObj>
              </mc:Choice>
              <mc:Fallback>
                <p:oleObj name="Equation" r:id="rId3" imgW="3657600" imgH="1752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333500"/>
                        <a:ext cx="6769100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zh-CN" altLang="en-US" dirty="0"/>
              <a:t>编程</a:t>
            </a:r>
            <a:r>
              <a:rPr lang="en-US" altLang="zh-CN" dirty="0"/>
              <a:t>Implementation 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code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696" y="1543104"/>
            <a:ext cx="387352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/>
              <a:t>Quadrature.h</a:t>
            </a:r>
            <a:r>
              <a:rPr lang="en-US" altLang="zh-CN" dirty="0"/>
              <a:t>: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ifndef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 QUADRATURE_H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#define QUADRATURE_H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functions</a:t>
            </a:r>
          </a:p>
          <a:p>
            <a:pPr>
              <a:defRPr/>
            </a:pP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ComTra_quadrature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fun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endif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83064" y="1543104"/>
            <a:ext cx="495920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/>
              <a:t>Quadrature.c</a:t>
            </a:r>
            <a:r>
              <a:rPr lang="en-US" altLang="zh-CN" dirty="0"/>
              <a:t>:</a:t>
            </a:r>
            <a:endParaRPr lang="en-US" altLang="zh-CN" dirty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math.h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quadrature.h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ComTra_quadrature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fun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(),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{  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83064" y="3645021"/>
            <a:ext cx="495920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/>
              <a:t>Main.c</a:t>
            </a:r>
            <a:r>
              <a:rPr lang="en-US" altLang="zh-CN" dirty="0"/>
              <a:t>:</a:t>
            </a:r>
            <a:endParaRPr lang="en-US" altLang="zh-CN" dirty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quadrature.h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“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double 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</a:rPr>
              <a:t>fun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()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void main()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 err="1">
                <a:solidFill>
                  <a:srgbClr val="800040"/>
                </a:solidFill>
                <a:highlight>
                  <a:srgbClr val="FFFFFF"/>
                </a:highlight>
              </a:rPr>
              <a:t>int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highlight>
                  <a:srgbClr val="FFFFFF"/>
                </a:highlight>
              </a:rPr>
              <a:t>ss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 err="1">
                <a:solidFill>
                  <a:schemeClr val="tx1"/>
                </a:solidFill>
                <a:highlight>
                  <a:srgbClr val="FFFFFF"/>
                </a:highlight>
              </a:rPr>
              <a:t>ss</a:t>
            </a:r>
            <a:r>
              <a:rPr lang="en-US" altLang="zh-CN" b="1" dirty="0">
                <a:solidFill>
                  <a:schemeClr val="tx1"/>
                </a:solidFill>
                <a:highlight>
                  <a:srgbClr val="FFFFFF"/>
                </a:highlight>
              </a:rPr>
              <a:t>=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ComTra_quadrature(fun,1.,10.,100);</a:t>
            </a:r>
            <a:endParaRPr lang="en-US" altLang="zh-CN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高斯积分 </a:t>
            </a:r>
            <a:r>
              <a:rPr lang="en-US" altLang="zh-CN" dirty="0"/>
              <a:t>Gauss quadrature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Basis</a:t>
            </a:r>
          </a:p>
          <a:p>
            <a:pPr lvl="1"/>
            <a:r>
              <a:rPr lang="en-US" altLang="zh-CN">
                <a:ea typeface="宋体" charset="-122"/>
              </a:rPr>
              <a:t>High order approximation with fewer points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29700" name="对象 1"/>
          <p:cNvGraphicFramePr>
            <a:graphicFrameLocks noChangeAspect="1"/>
          </p:cNvGraphicFramePr>
          <p:nvPr/>
        </p:nvGraphicFramePr>
        <p:xfrm>
          <a:off x="1358900" y="2311400"/>
          <a:ext cx="6503988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175000" imgH="1612900" progId="Equation.DSMT4">
                  <p:embed/>
                </p:oleObj>
              </mc:Choice>
              <mc:Fallback>
                <p:oleObj name="Equation" r:id="rId3" imgW="3175000" imgH="1612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311400"/>
                        <a:ext cx="6503988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Gauss-Legendre translation</a:t>
            </a:r>
          </a:p>
          <a:p>
            <a:pPr lvl="1"/>
            <a:r>
              <a:rPr lang="en-US" altLang="zh-CN">
                <a:ea typeface="宋体" charset="-122"/>
              </a:rPr>
              <a:t>Suppose that the abscissas               and weights               are given for the N-point Gauss-Legendre rule over [-1,1]. To apply the rule over interval [a,b], use the change of variable</a:t>
            </a:r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Then following relationship is used to obtain the quadrature formula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30724" name="对象 3"/>
          <p:cNvGraphicFramePr>
            <a:graphicFrameLocks noChangeAspect="1"/>
          </p:cNvGraphicFramePr>
          <p:nvPr/>
        </p:nvGraphicFramePr>
        <p:xfrm>
          <a:off x="27940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336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4"/>
          <p:cNvGraphicFramePr>
            <a:graphicFrameLocks noChangeAspect="1"/>
          </p:cNvGraphicFramePr>
          <p:nvPr/>
        </p:nvGraphicFramePr>
        <p:xfrm>
          <a:off x="4711700" y="1403350"/>
          <a:ext cx="7508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545626" imgH="253780" progId="Equation.DSMT4">
                  <p:embed/>
                </p:oleObj>
              </mc:Choice>
              <mc:Fallback>
                <p:oleObj name="Equation" r:id="rId5" imgW="545626" imgH="2537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403350"/>
                        <a:ext cx="7508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5"/>
          <p:cNvGraphicFramePr>
            <a:graphicFrameLocks noChangeAspect="1"/>
          </p:cNvGraphicFramePr>
          <p:nvPr/>
        </p:nvGraphicFramePr>
        <p:xfrm>
          <a:off x="7208838" y="1403350"/>
          <a:ext cx="785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571252" imgH="253890" progId="Equation.DSMT4">
                  <p:embed/>
                </p:oleObj>
              </mc:Choice>
              <mc:Fallback>
                <p:oleObj name="Equation" r:id="rId7" imgW="571252" imgH="25389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1403350"/>
                        <a:ext cx="785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6"/>
          <p:cNvGraphicFramePr>
            <a:graphicFrameLocks noChangeAspect="1"/>
          </p:cNvGraphicFramePr>
          <p:nvPr/>
        </p:nvGraphicFramePr>
        <p:xfrm>
          <a:off x="2895600" y="2660650"/>
          <a:ext cx="3568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235200" imgH="393700" progId="Equation.DSMT4">
                  <p:embed/>
                </p:oleObj>
              </mc:Choice>
              <mc:Fallback>
                <p:oleObj name="Equation" r:id="rId9" imgW="22352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0650"/>
                        <a:ext cx="3568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对象 7"/>
          <p:cNvGraphicFramePr>
            <a:graphicFrameLocks noChangeAspect="1"/>
          </p:cNvGraphicFramePr>
          <p:nvPr/>
        </p:nvGraphicFramePr>
        <p:xfrm>
          <a:off x="2965450" y="4337050"/>
          <a:ext cx="432276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2895600" imgH="889000" progId="Equation.DSMT4">
                  <p:embed/>
                </p:oleObj>
              </mc:Choice>
              <mc:Fallback>
                <p:oleObj name="Equation" r:id="rId11" imgW="2895600" imgH="889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337050"/>
                        <a:ext cx="4322763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0250" y="5873750"/>
            <a:ext cx="4610100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The problem becomes finding the weights and points on [-1,1]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两点积分  </a:t>
            </a:r>
            <a:r>
              <a:rPr lang="en-US" altLang="zh-CN" dirty="0"/>
              <a:t>Two-point Gauss-Legendre quadrature</a:t>
            </a:r>
          </a:p>
          <a:p>
            <a:pPr lvl="1"/>
            <a:r>
              <a:rPr lang="en-US" altLang="zh-CN" dirty="0">
                <a:ea typeface="宋体" charset="-122"/>
              </a:rPr>
              <a:t>The quadrature formula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is exact for cubic polynomials,  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f(x)=a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+ a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+ a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x+ a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dirty="0">
                <a:ea typeface="宋体" charset="-122"/>
              </a:rPr>
              <a:t>. Since four coefficients 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w</a:t>
            </a:r>
            <a:r>
              <a:rPr lang="en-US" altLang="zh-CN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dirty="0">
                <a:ea typeface="宋体" charset="-122"/>
              </a:rPr>
              <a:t>,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w</a:t>
            </a:r>
            <a:r>
              <a:rPr lang="en-US" altLang="zh-CN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charset="-122"/>
              </a:rPr>
              <a:t>,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dirty="0">
                <a:ea typeface="宋体" charset="-122"/>
              </a:rPr>
              <a:t>,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charset="-122"/>
              </a:rPr>
              <a:t>, need to be determined in equation, we can select four conditions to be satisfied.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Solve these equations and we have the results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31748" name="对象 3"/>
          <p:cNvGraphicFramePr>
            <a:graphicFrameLocks noChangeAspect="1"/>
          </p:cNvGraphicFramePr>
          <p:nvPr/>
        </p:nvGraphicFramePr>
        <p:xfrm>
          <a:off x="2136775" y="1682750"/>
          <a:ext cx="36274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905000" imgH="330200" progId="Equation.DSMT4">
                  <p:embed/>
                </p:oleObj>
              </mc:Choice>
              <mc:Fallback>
                <p:oleObj name="Equation" r:id="rId3" imgW="1905000" imgH="330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1682750"/>
                        <a:ext cx="36274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4"/>
          <p:cNvGraphicFramePr>
            <a:graphicFrameLocks noChangeAspect="1"/>
          </p:cNvGraphicFramePr>
          <p:nvPr/>
        </p:nvGraphicFramePr>
        <p:xfrm>
          <a:off x="2136775" y="3368675"/>
          <a:ext cx="3684588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324100" imgH="1422400" progId="Equation.DSMT4">
                  <p:embed/>
                </p:oleObj>
              </mc:Choice>
              <mc:Fallback>
                <p:oleObj name="Equation" r:id="rId5" imgW="2324100" imgH="142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368675"/>
                        <a:ext cx="3684588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5"/>
          <p:cNvGraphicFramePr>
            <a:graphicFrameLocks noChangeAspect="1"/>
          </p:cNvGraphicFramePr>
          <p:nvPr/>
        </p:nvGraphicFramePr>
        <p:xfrm>
          <a:off x="2266950" y="6013450"/>
          <a:ext cx="34829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968500" imgH="419100" progId="Equation.DSMT4">
                  <p:embed/>
                </p:oleObj>
              </mc:Choice>
              <mc:Fallback>
                <p:oleObj name="Equation" r:id="rId7" imgW="19685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6013450"/>
                        <a:ext cx="3482975" cy="741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318250" y="4057650"/>
            <a:ext cx="2584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This implies it’s true for arbitrary 3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rd</a:t>
            </a:r>
            <a:r>
              <a:rPr lang="en-US" altLang="zh-CN" sz="1800" b="0">
                <a:latin typeface="Arial" charset="0"/>
                <a:ea typeface="宋体" charset="-122"/>
              </a:rPr>
              <a:t> order polynomials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8550" y="5943600"/>
            <a:ext cx="2584450" cy="83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Order: 3</a:t>
            </a:r>
            <a:r>
              <a:rPr lang="en-US" altLang="zh-CN" sz="2400" baseline="30000" dirty="0"/>
              <a:t>rd</a:t>
            </a:r>
            <a:r>
              <a:rPr lang="en-US" altLang="zh-CN" sz="2400" dirty="0"/>
              <a:t> order polynomial,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High order G-L Rule</a:t>
            </a:r>
            <a:endParaRPr lang="zh-CN" altLang="en-US"/>
          </a:p>
        </p:txBody>
      </p:sp>
      <p:graphicFrame>
        <p:nvGraphicFramePr>
          <p:cNvPr id="32772" name="对象 3"/>
          <p:cNvGraphicFramePr>
            <a:graphicFrameLocks noChangeAspect="1"/>
          </p:cNvGraphicFramePr>
          <p:nvPr/>
        </p:nvGraphicFramePr>
        <p:xfrm>
          <a:off x="4013200" y="804863"/>
          <a:ext cx="35925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324100" imgH="431800" progId="Equation.DSMT4">
                  <p:embed/>
                </p:oleObj>
              </mc:Choice>
              <mc:Fallback>
                <p:oleObj name="Equation" r:id="rId3" imgW="23241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804863"/>
                        <a:ext cx="3592513" cy="668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403408"/>
            <a:ext cx="5519738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5970588" y="2381250"/>
            <a:ext cx="307181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1800" b="0">
                <a:latin typeface="Arial" charset="0"/>
                <a:ea typeface="宋体" charset="-122"/>
              </a:rPr>
              <a:t>N-point G-L rule is exact for (</a:t>
            </a:r>
            <a:r>
              <a:rPr lang="en-US" altLang="zh-CN" sz="1800" b="0" i="1">
                <a:latin typeface="Times New Roman" pitchFamily="18" charset="0"/>
                <a:ea typeface="宋体" charset="-122"/>
                <a:cs typeface="Times New Roman" pitchFamily="18" charset="0"/>
              </a:rPr>
              <a:t>2N-1</a:t>
            </a:r>
            <a:r>
              <a:rPr lang="en-US" altLang="zh-CN" sz="1800" b="0">
                <a:latin typeface="Arial" charset="0"/>
                <a:ea typeface="宋体" charset="-122"/>
              </a:rPr>
              <a:t>) order polynomial, whose error is </a:t>
            </a:r>
            <a:r>
              <a:rPr lang="en-US" altLang="zh-CN" sz="1800" b="0" i="1">
                <a:latin typeface="Times New Roman" pitchFamily="18" charset="0"/>
                <a:ea typeface="宋体" charset="-122"/>
              </a:rPr>
              <a:t>O(h</a:t>
            </a:r>
            <a:r>
              <a:rPr lang="en-US" altLang="zh-CN" sz="1800" b="0" i="1" baseline="30000">
                <a:latin typeface="Times New Roman" pitchFamily="18" charset="0"/>
                <a:ea typeface="宋体" charset="-122"/>
              </a:rPr>
              <a:t>2N</a:t>
            </a:r>
            <a:r>
              <a:rPr lang="en-US" altLang="zh-CN" sz="1800" b="0" i="1">
                <a:latin typeface="Times New Roman" pitchFamily="18" charset="0"/>
                <a:ea typeface="宋体" charset="-122"/>
              </a:rPr>
              <a:t>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1800" b="0">
                <a:latin typeface="Arial" charset="0"/>
                <a:ea typeface="宋体" charset="-122"/>
              </a:rPr>
              <a:t>These weights and integration points can be computed using similar methods for 2-point rule. Or use the Mathematica program provided. </a:t>
            </a:r>
            <a:r>
              <a:rPr lang="en-US" altLang="zh-CN" sz="1800" b="0">
                <a:latin typeface="Arial" charset="0"/>
                <a:ea typeface="宋体" charset="-122"/>
                <a:hlinkClick r:id="rId6"/>
              </a:rPr>
              <a:t>http://pomax.github.io/bezierinfo/legendre-gauss.html</a:t>
            </a:r>
            <a:endParaRPr lang="zh-CN" altLang="en-US" sz="1800" b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一阶导数</a:t>
            </a:r>
            <a:r>
              <a:rPr lang="en-US" altLang="zh-CN" sz="2400" dirty="0"/>
              <a:t>Approximation of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order derivative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definition of limit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According to Taylor expansion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First order approximation</a:t>
            </a:r>
            <a:endParaRPr lang="zh-CN" altLang="en-US" b="1"/>
          </a:p>
        </p:txBody>
      </p:sp>
      <p:graphicFrame>
        <p:nvGraphicFramePr>
          <p:cNvPr id="8196" name="对象 1"/>
          <p:cNvGraphicFramePr>
            <a:graphicFrameLocks noChangeAspect="1"/>
          </p:cNvGraphicFramePr>
          <p:nvPr/>
        </p:nvGraphicFramePr>
        <p:xfrm>
          <a:off x="2057400" y="1403350"/>
          <a:ext cx="28638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62100" imgH="393700" progId="Equation.DSMT4">
                  <p:embed/>
                </p:oleObj>
              </mc:Choice>
              <mc:Fallback>
                <p:oleObj name="Equation" r:id="rId3" imgW="15621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03350"/>
                        <a:ext cx="28638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2"/>
          <p:cNvGraphicFramePr>
            <a:graphicFrameLocks noChangeAspect="1"/>
          </p:cNvGraphicFramePr>
          <p:nvPr/>
        </p:nvGraphicFramePr>
        <p:xfrm>
          <a:off x="939800" y="2870200"/>
          <a:ext cx="7215188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733800" imgH="952500" progId="Equation.DSMT4">
                  <p:embed/>
                </p:oleObj>
              </mc:Choice>
              <mc:Fallback>
                <p:oleObj name="Equation" r:id="rId5" imgW="3733800" imgH="952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870200"/>
                        <a:ext cx="7215188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3"/>
          <p:cNvGraphicFramePr>
            <a:graphicFrameLocks noChangeAspect="1"/>
          </p:cNvGraphicFramePr>
          <p:nvPr/>
        </p:nvGraphicFramePr>
        <p:xfrm>
          <a:off x="1358900" y="5524500"/>
          <a:ext cx="5892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022600" imgH="393700" progId="Equation.DSMT4">
                  <p:embed/>
                </p:oleObj>
              </mc:Choice>
              <mc:Fallback>
                <p:oleObj name="Equation" r:id="rId7" imgW="3022600" imgH="393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524500"/>
                        <a:ext cx="589280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7609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432304" y="5524500"/>
            <a:ext cx="628632" cy="7683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3368" y="6342524"/>
            <a:ext cx="19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Truncation error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/>
              <a:t>Implementation</a:t>
            </a:r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Code. 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/>
              <a:t>-point quadrature for function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/>
              <a:t>at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696" y="1543104"/>
            <a:ext cx="387352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/>
              <a:t>Quadrature.h</a:t>
            </a:r>
            <a:r>
              <a:rPr lang="en-US" altLang="zh-CN" dirty="0"/>
              <a:t>: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ifndef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 QUADRATURE_H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#define QUADRATURE_H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quadrature points and weights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GL_abscissa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GL_weight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functions</a:t>
            </a:r>
          </a:p>
          <a:p>
            <a:pPr>
              <a:defRPr/>
            </a:pP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GL_quadrature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fun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endif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83064" y="1543104"/>
            <a:ext cx="4959208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/>
              <a:t>Quadrature.c</a:t>
            </a:r>
            <a:r>
              <a:rPr lang="en-US" altLang="zh-CN" dirty="0"/>
              <a:t>:</a:t>
            </a:r>
            <a:endParaRPr lang="en-US" altLang="zh-CN" dirty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math.h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quadrature.h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//2nd order</a:t>
            </a: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GL_abscissa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GL_weight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2.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//4th order</a:t>
            </a: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GL_abscissa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GL_abscissa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GL_weight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GL_weight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]=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//6th order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//8th order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//10th order</a:t>
            </a:r>
          </a:p>
          <a:p>
            <a:pPr>
              <a:defRPr/>
            </a:pP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GL_quadrature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fun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(),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fr-FR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altLang="zh-CN" b="1" dirty="0">
                <a:solidFill>
                  <a:srgbClr val="800040"/>
                </a:solidFill>
                <a:highlight>
                  <a:srgbClr val="FFFFFF"/>
                </a:highlight>
              </a:rPr>
              <a:t>{  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前差  </a:t>
            </a:r>
            <a:r>
              <a:rPr lang="en-US" altLang="zh-CN" dirty="0"/>
              <a:t>Forward difference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</a:p>
          <a:p>
            <a:pPr>
              <a:defRPr/>
            </a:pPr>
            <a:endParaRPr lang="en-US" altLang="zh-CN" sz="2600" dirty="0">
              <a:latin typeface="+mj-lt"/>
            </a:endParaRPr>
          </a:p>
          <a:p>
            <a:pPr>
              <a:defRPr/>
            </a:pPr>
            <a:endParaRPr lang="en-US" altLang="zh-CN" sz="2600" dirty="0">
              <a:latin typeface="+mj-lt"/>
            </a:endParaRPr>
          </a:p>
          <a:p>
            <a:pPr>
              <a:defRPr/>
            </a:pPr>
            <a:endParaRPr lang="en-US" altLang="zh-CN" sz="2600" dirty="0">
              <a:latin typeface="+mj-lt"/>
            </a:endParaRPr>
          </a:p>
          <a:p>
            <a:pPr>
              <a:defRPr/>
            </a:pPr>
            <a:endParaRPr lang="en-US" altLang="zh-CN" sz="2600" dirty="0">
              <a:latin typeface="+mj-lt"/>
            </a:endParaRPr>
          </a:p>
          <a:p>
            <a:pPr>
              <a:defRPr/>
            </a:pPr>
            <a:endParaRPr lang="en-US" altLang="zh-CN" sz="2600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后差   </a:t>
            </a:r>
            <a:r>
              <a:rPr lang="en-US" altLang="zh-CN" dirty="0">
                <a:latin typeface="+mj-lt"/>
              </a:rPr>
              <a:t>Backward difference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endParaRPr lang="en-US" altLang="zh-CN" dirty="0">
              <a:latin typeface="+mj-lt"/>
            </a:endParaRPr>
          </a:p>
        </p:txBody>
      </p:sp>
      <p:graphicFrame>
        <p:nvGraphicFramePr>
          <p:cNvPr id="9220" name="对象 2"/>
          <p:cNvGraphicFramePr>
            <a:graphicFrameLocks noChangeAspect="1"/>
          </p:cNvGraphicFramePr>
          <p:nvPr/>
        </p:nvGraphicFramePr>
        <p:xfrm>
          <a:off x="992188" y="1473200"/>
          <a:ext cx="4576762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311400" imgH="901700" progId="Equation.DSMT4">
                  <p:embed/>
                </p:oleObj>
              </mc:Choice>
              <mc:Fallback>
                <p:oleObj name="Equation" r:id="rId3" imgW="2311400" imgH="901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473200"/>
                        <a:ext cx="4576762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圆角矩形 3"/>
          <p:cNvSpPr>
            <a:spLocks noChangeArrowheads="1"/>
          </p:cNvSpPr>
          <p:nvPr/>
        </p:nvSpPr>
        <p:spPr bwMode="auto">
          <a:xfrm>
            <a:off x="939800" y="2451100"/>
            <a:ext cx="3003550" cy="9080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graphicFrame>
        <p:nvGraphicFramePr>
          <p:cNvPr id="9222" name="对象 4"/>
          <p:cNvGraphicFramePr>
            <a:graphicFrameLocks noChangeAspect="1"/>
          </p:cNvGraphicFramePr>
          <p:nvPr/>
        </p:nvGraphicFramePr>
        <p:xfrm>
          <a:off x="1149350" y="4406900"/>
          <a:ext cx="43656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222500" imgH="901700" progId="Equation.DSMT4">
                  <p:embed/>
                </p:oleObj>
              </mc:Choice>
              <mc:Fallback>
                <p:oleObj name="Equation" r:id="rId5" imgW="2222500" imgH="901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406900"/>
                        <a:ext cx="436562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圆角矩形 7"/>
          <p:cNvSpPr>
            <a:spLocks noChangeArrowheads="1"/>
          </p:cNvSpPr>
          <p:nvPr/>
        </p:nvSpPr>
        <p:spPr bwMode="auto">
          <a:xfrm>
            <a:off x="1066800" y="5314950"/>
            <a:ext cx="3003550" cy="9080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中心差分  </a:t>
            </a:r>
            <a:r>
              <a:rPr lang="en-US" altLang="zh-CN" dirty="0"/>
              <a:t>Central difference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O(h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graphicFrame>
        <p:nvGraphicFramePr>
          <p:cNvPr id="1024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16976"/>
              </p:ext>
            </p:extLst>
          </p:nvPr>
        </p:nvGraphicFramePr>
        <p:xfrm>
          <a:off x="869950" y="1612900"/>
          <a:ext cx="7623175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75100" imgH="1676400" progId="Equation.DSMT4">
                  <p:embed/>
                </p:oleObj>
              </mc:Choice>
              <mc:Fallback>
                <p:oleObj name="Equation" r:id="rId3" imgW="3975100" imgH="167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2900"/>
                        <a:ext cx="7623175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圆角矩形 4"/>
          <p:cNvSpPr>
            <a:spLocks noChangeArrowheads="1"/>
          </p:cNvSpPr>
          <p:nvPr/>
        </p:nvSpPr>
        <p:spPr bwMode="auto">
          <a:xfrm>
            <a:off x="1358900" y="3987800"/>
            <a:ext cx="3213100" cy="9080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2" name="云形 1"/>
          <p:cNvSpPr/>
          <p:nvPr/>
        </p:nvSpPr>
        <p:spPr bwMode="auto">
          <a:xfrm>
            <a:off x="3975104" y="5035550"/>
            <a:ext cx="4711696" cy="118737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How to derive the specific form of the truncation error?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zh-CN" altLang="en-US" dirty="0"/>
              <a:t>高阶近似 </a:t>
            </a:r>
            <a:r>
              <a:rPr lang="en-US" altLang="zh-CN" dirty="0"/>
              <a:t>High order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approximation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Method of undetermined coefficients </a:t>
            </a:r>
          </a:p>
          <a:p>
            <a:pPr lvl="1"/>
            <a:r>
              <a:rPr lang="en-US" altLang="zh-CN">
                <a:ea typeface="宋体" charset="-122"/>
              </a:rPr>
              <a:t>Stencils points.  Symmetric to central point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1268" name="直接连接符 2"/>
          <p:cNvCxnSpPr>
            <a:cxnSpLocks noChangeShapeType="1"/>
          </p:cNvCxnSpPr>
          <p:nvPr/>
        </p:nvCxnSpPr>
        <p:spPr bwMode="auto">
          <a:xfrm>
            <a:off x="1498600" y="2919413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" name="直接连接符 4"/>
          <p:cNvCxnSpPr>
            <a:cxnSpLocks noChangeShapeType="1"/>
          </p:cNvCxnSpPr>
          <p:nvPr/>
        </p:nvCxnSpPr>
        <p:spPr bwMode="auto">
          <a:xfrm>
            <a:off x="3768725" y="27797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0" name="直接连接符 8"/>
          <p:cNvCxnSpPr>
            <a:cxnSpLocks noChangeShapeType="1"/>
          </p:cNvCxnSpPr>
          <p:nvPr/>
        </p:nvCxnSpPr>
        <p:spPr bwMode="auto">
          <a:xfrm>
            <a:off x="3035300" y="27797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1" name="直接连接符 9"/>
          <p:cNvCxnSpPr>
            <a:cxnSpLocks noChangeShapeType="1"/>
          </p:cNvCxnSpPr>
          <p:nvPr/>
        </p:nvCxnSpPr>
        <p:spPr bwMode="auto">
          <a:xfrm>
            <a:off x="2336800" y="27797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直接连接符 10"/>
          <p:cNvCxnSpPr>
            <a:cxnSpLocks noChangeShapeType="1"/>
          </p:cNvCxnSpPr>
          <p:nvPr/>
        </p:nvCxnSpPr>
        <p:spPr bwMode="auto">
          <a:xfrm>
            <a:off x="4502150" y="27797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3" name="直接连接符 11"/>
          <p:cNvCxnSpPr>
            <a:cxnSpLocks noChangeShapeType="1"/>
          </p:cNvCxnSpPr>
          <p:nvPr/>
        </p:nvCxnSpPr>
        <p:spPr bwMode="auto">
          <a:xfrm>
            <a:off x="5270500" y="27797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4" name="TextBox 6"/>
          <p:cNvSpPr txBox="1">
            <a:spLocks noChangeArrowheads="1"/>
          </p:cNvSpPr>
          <p:nvPr/>
        </p:nvSpPr>
        <p:spPr bwMode="auto">
          <a:xfrm>
            <a:off x="1987550" y="3059113"/>
            <a:ext cx="363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             i-1         i          i+1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11275" name="直接连接符 13"/>
          <p:cNvCxnSpPr>
            <a:cxnSpLocks noChangeShapeType="1"/>
          </p:cNvCxnSpPr>
          <p:nvPr/>
        </p:nvCxnSpPr>
        <p:spPr bwMode="auto">
          <a:xfrm>
            <a:off x="1498600" y="4037013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直接连接符 14"/>
          <p:cNvCxnSpPr>
            <a:cxnSpLocks noChangeShapeType="1"/>
          </p:cNvCxnSpPr>
          <p:nvPr/>
        </p:nvCxnSpPr>
        <p:spPr bwMode="auto">
          <a:xfrm>
            <a:off x="3768725" y="38973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直接连接符 15"/>
          <p:cNvCxnSpPr>
            <a:cxnSpLocks noChangeShapeType="1"/>
          </p:cNvCxnSpPr>
          <p:nvPr/>
        </p:nvCxnSpPr>
        <p:spPr bwMode="auto">
          <a:xfrm>
            <a:off x="3035300" y="38973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直接连接符 16"/>
          <p:cNvCxnSpPr>
            <a:cxnSpLocks noChangeShapeType="1"/>
          </p:cNvCxnSpPr>
          <p:nvPr/>
        </p:nvCxnSpPr>
        <p:spPr bwMode="auto">
          <a:xfrm>
            <a:off x="2336800" y="38973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9" name="直接连接符 17"/>
          <p:cNvCxnSpPr>
            <a:cxnSpLocks noChangeShapeType="1"/>
          </p:cNvCxnSpPr>
          <p:nvPr/>
        </p:nvCxnSpPr>
        <p:spPr bwMode="auto">
          <a:xfrm>
            <a:off x="4502150" y="38973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0" name="直接连接符 18"/>
          <p:cNvCxnSpPr>
            <a:cxnSpLocks noChangeShapeType="1"/>
          </p:cNvCxnSpPr>
          <p:nvPr/>
        </p:nvCxnSpPr>
        <p:spPr bwMode="auto">
          <a:xfrm>
            <a:off x="5270500" y="38973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1" name="TextBox 19"/>
          <p:cNvSpPr txBox="1">
            <a:spLocks noChangeArrowheads="1"/>
          </p:cNvSpPr>
          <p:nvPr/>
        </p:nvSpPr>
        <p:spPr bwMode="auto">
          <a:xfrm>
            <a:off x="1987550" y="4176713"/>
            <a:ext cx="363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             i-1          i         i+1       i+2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11282" name="直接连接符 20"/>
          <p:cNvCxnSpPr>
            <a:cxnSpLocks noChangeShapeType="1"/>
          </p:cNvCxnSpPr>
          <p:nvPr/>
        </p:nvCxnSpPr>
        <p:spPr bwMode="auto">
          <a:xfrm>
            <a:off x="1498600" y="5154613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直接连接符 21"/>
          <p:cNvCxnSpPr>
            <a:cxnSpLocks noChangeShapeType="1"/>
          </p:cNvCxnSpPr>
          <p:nvPr/>
        </p:nvCxnSpPr>
        <p:spPr bwMode="auto">
          <a:xfrm>
            <a:off x="3768725" y="50149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直接连接符 22"/>
          <p:cNvCxnSpPr>
            <a:cxnSpLocks noChangeShapeType="1"/>
          </p:cNvCxnSpPr>
          <p:nvPr/>
        </p:nvCxnSpPr>
        <p:spPr bwMode="auto">
          <a:xfrm>
            <a:off x="3035300" y="50149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5" name="直接连接符 23"/>
          <p:cNvCxnSpPr>
            <a:cxnSpLocks noChangeShapeType="1"/>
          </p:cNvCxnSpPr>
          <p:nvPr/>
        </p:nvCxnSpPr>
        <p:spPr bwMode="auto">
          <a:xfrm>
            <a:off x="2336800" y="50149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6" name="直接连接符 24"/>
          <p:cNvCxnSpPr>
            <a:cxnSpLocks noChangeShapeType="1"/>
          </p:cNvCxnSpPr>
          <p:nvPr/>
        </p:nvCxnSpPr>
        <p:spPr bwMode="auto">
          <a:xfrm>
            <a:off x="4502150" y="50149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7" name="直接连接符 25"/>
          <p:cNvCxnSpPr>
            <a:cxnSpLocks noChangeShapeType="1"/>
          </p:cNvCxnSpPr>
          <p:nvPr/>
        </p:nvCxnSpPr>
        <p:spPr bwMode="auto">
          <a:xfrm>
            <a:off x="5270500" y="50149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8" name="TextBox 26"/>
          <p:cNvSpPr txBox="1">
            <a:spLocks noChangeArrowheads="1"/>
          </p:cNvSpPr>
          <p:nvPr/>
        </p:nvSpPr>
        <p:spPr bwMode="auto">
          <a:xfrm>
            <a:off x="2057400" y="5294313"/>
            <a:ext cx="384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i-2         i-1        i           i+1       i+2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11289" name="直接连接符 27"/>
          <p:cNvCxnSpPr>
            <a:cxnSpLocks noChangeShapeType="1"/>
          </p:cNvCxnSpPr>
          <p:nvPr/>
        </p:nvCxnSpPr>
        <p:spPr bwMode="auto">
          <a:xfrm>
            <a:off x="1498600" y="6272213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0" name="直接连接符 28"/>
          <p:cNvCxnSpPr>
            <a:cxnSpLocks noChangeShapeType="1"/>
          </p:cNvCxnSpPr>
          <p:nvPr/>
        </p:nvCxnSpPr>
        <p:spPr bwMode="auto">
          <a:xfrm>
            <a:off x="3768725" y="6132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直接连接符 29"/>
          <p:cNvCxnSpPr>
            <a:cxnSpLocks noChangeShapeType="1"/>
          </p:cNvCxnSpPr>
          <p:nvPr/>
        </p:nvCxnSpPr>
        <p:spPr bwMode="auto">
          <a:xfrm>
            <a:off x="3035300" y="6132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2" name="直接连接符 30"/>
          <p:cNvCxnSpPr>
            <a:cxnSpLocks noChangeShapeType="1"/>
          </p:cNvCxnSpPr>
          <p:nvPr/>
        </p:nvCxnSpPr>
        <p:spPr bwMode="auto">
          <a:xfrm>
            <a:off x="2336800" y="6132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3" name="直接连接符 31"/>
          <p:cNvCxnSpPr>
            <a:cxnSpLocks noChangeShapeType="1"/>
          </p:cNvCxnSpPr>
          <p:nvPr/>
        </p:nvCxnSpPr>
        <p:spPr bwMode="auto">
          <a:xfrm>
            <a:off x="4502150" y="6132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4" name="直接连接符 32"/>
          <p:cNvCxnSpPr>
            <a:cxnSpLocks noChangeShapeType="1"/>
          </p:cNvCxnSpPr>
          <p:nvPr/>
        </p:nvCxnSpPr>
        <p:spPr bwMode="auto">
          <a:xfrm>
            <a:off x="5270500" y="6132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5" name="TextBox 33"/>
          <p:cNvSpPr txBox="1">
            <a:spLocks noChangeArrowheads="1"/>
          </p:cNvSpPr>
          <p:nvPr/>
        </p:nvSpPr>
        <p:spPr bwMode="auto">
          <a:xfrm>
            <a:off x="2057400" y="6411913"/>
            <a:ext cx="447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i-2         i-1         i         i+1       i+2      i+3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1296" name="TextBox 7"/>
          <p:cNvSpPr txBox="1">
            <a:spLocks noChangeArrowheads="1"/>
          </p:cNvSpPr>
          <p:nvPr/>
        </p:nvSpPr>
        <p:spPr bwMode="auto">
          <a:xfrm>
            <a:off x="6457950" y="27305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2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nd</a:t>
            </a:r>
            <a:r>
              <a:rPr lang="en-US" altLang="zh-CN" sz="1800" b="0">
                <a:latin typeface="Arial" charset="0"/>
                <a:ea typeface="宋体" charset="-122"/>
              </a:rPr>
              <a:t> 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1297" name="TextBox 35"/>
          <p:cNvSpPr txBox="1">
            <a:spLocks noChangeArrowheads="1"/>
          </p:cNvSpPr>
          <p:nvPr/>
        </p:nvSpPr>
        <p:spPr bwMode="auto">
          <a:xfrm>
            <a:off x="6457950" y="382746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3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rd</a:t>
            </a:r>
            <a:r>
              <a:rPr lang="en-US" altLang="zh-CN" sz="1800" b="0">
                <a:latin typeface="Arial" charset="0"/>
                <a:ea typeface="宋体" charset="-122"/>
              </a:rPr>
              <a:t>  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1298" name="TextBox 36"/>
          <p:cNvSpPr txBox="1">
            <a:spLocks noChangeArrowheads="1"/>
          </p:cNvSpPr>
          <p:nvPr/>
        </p:nvSpPr>
        <p:spPr bwMode="auto">
          <a:xfrm>
            <a:off x="6457950" y="497046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4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th</a:t>
            </a:r>
            <a:r>
              <a:rPr lang="en-US" altLang="zh-CN" sz="1800" b="0">
                <a:latin typeface="Arial" charset="0"/>
                <a:ea typeface="宋体" charset="-122"/>
              </a:rPr>
              <a:t> 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1299" name="TextBox 37"/>
          <p:cNvSpPr txBox="1">
            <a:spLocks noChangeArrowheads="1"/>
          </p:cNvSpPr>
          <p:nvPr/>
        </p:nvSpPr>
        <p:spPr bwMode="auto">
          <a:xfrm>
            <a:off x="6457950" y="60833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5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th</a:t>
            </a:r>
            <a:r>
              <a:rPr lang="en-US" altLang="zh-CN" sz="1800" b="0">
                <a:latin typeface="Arial" charset="0"/>
                <a:ea typeface="宋体" charset="-122"/>
              </a:rPr>
              <a:t> 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cxnSp>
        <p:nvCxnSpPr>
          <p:cNvPr id="11300" name="直接连接符 38"/>
          <p:cNvCxnSpPr>
            <a:cxnSpLocks noChangeShapeType="1"/>
          </p:cNvCxnSpPr>
          <p:nvPr/>
        </p:nvCxnSpPr>
        <p:spPr bwMode="auto">
          <a:xfrm>
            <a:off x="5986463" y="6127750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1" name="直接连接符 2"/>
          <p:cNvCxnSpPr>
            <a:cxnSpLocks noChangeShapeType="1"/>
          </p:cNvCxnSpPr>
          <p:nvPr/>
        </p:nvCxnSpPr>
        <p:spPr bwMode="auto">
          <a:xfrm>
            <a:off x="1498600" y="2081213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2" name="直接连接符 4"/>
          <p:cNvCxnSpPr>
            <a:cxnSpLocks noChangeShapeType="1"/>
          </p:cNvCxnSpPr>
          <p:nvPr/>
        </p:nvCxnSpPr>
        <p:spPr bwMode="auto">
          <a:xfrm>
            <a:off x="3768725" y="1941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3" name="直接连接符 8"/>
          <p:cNvCxnSpPr>
            <a:cxnSpLocks noChangeShapeType="1"/>
          </p:cNvCxnSpPr>
          <p:nvPr/>
        </p:nvCxnSpPr>
        <p:spPr bwMode="auto">
          <a:xfrm>
            <a:off x="3035300" y="1941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4" name="直接连接符 9"/>
          <p:cNvCxnSpPr>
            <a:cxnSpLocks noChangeShapeType="1"/>
          </p:cNvCxnSpPr>
          <p:nvPr/>
        </p:nvCxnSpPr>
        <p:spPr bwMode="auto">
          <a:xfrm>
            <a:off x="2336800" y="1941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5" name="直接连接符 10"/>
          <p:cNvCxnSpPr>
            <a:cxnSpLocks noChangeShapeType="1"/>
          </p:cNvCxnSpPr>
          <p:nvPr/>
        </p:nvCxnSpPr>
        <p:spPr bwMode="auto">
          <a:xfrm>
            <a:off x="4502150" y="1941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直接连接符 11"/>
          <p:cNvCxnSpPr>
            <a:cxnSpLocks noChangeShapeType="1"/>
          </p:cNvCxnSpPr>
          <p:nvPr/>
        </p:nvCxnSpPr>
        <p:spPr bwMode="auto">
          <a:xfrm>
            <a:off x="5270500" y="194151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TextBox 6"/>
          <p:cNvSpPr txBox="1">
            <a:spLocks noChangeArrowheads="1"/>
          </p:cNvSpPr>
          <p:nvPr/>
        </p:nvSpPr>
        <p:spPr bwMode="auto">
          <a:xfrm>
            <a:off x="1987550" y="2220913"/>
            <a:ext cx="363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             	            i          i+1 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1308" name="TextBox 7"/>
          <p:cNvSpPr txBox="1">
            <a:spLocks noChangeArrowheads="1"/>
          </p:cNvSpPr>
          <p:nvPr/>
        </p:nvSpPr>
        <p:spPr bwMode="auto">
          <a:xfrm>
            <a:off x="6457950" y="18923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1</a:t>
            </a:r>
            <a:r>
              <a:rPr lang="en-US" altLang="zh-CN" sz="1800" b="0" baseline="30000">
                <a:latin typeface="Arial" charset="0"/>
                <a:ea typeface="宋体" charset="-122"/>
              </a:rPr>
              <a:t>st</a:t>
            </a:r>
            <a:r>
              <a:rPr lang="en-US" altLang="zh-CN" sz="1800" b="0">
                <a:latin typeface="Arial" charset="0"/>
                <a:ea typeface="宋体" charset="-122"/>
              </a:rPr>
              <a:t> order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Method of undetermined coefficients</a:t>
            </a:r>
          </a:p>
          <a:p>
            <a:pPr lvl="1"/>
            <a:r>
              <a:rPr lang="en-US" altLang="zh-CN">
                <a:ea typeface="宋体" charset="-122"/>
              </a:rPr>
              <a:t>Formula derivation.   E.g., 4</a:t>
            </a:r>
            <a:r>
              <a:rPr lang="en-US" altLang="zh-CN" baseline="30000">
                <a:ea typeface="宋体" charset="-122"/>
              </a:rPr>
              <a:t>th</a:t>
            </a:r>
            <a:r>
              <a:rPr lang="en-US" altLang="zh-CN">
                <a:ea typeface="宋体" charset="-122"/>
              </a:rPr>
              <a:t> order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22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14682"/>
              </p:ext>
            </p:extLst>
          </p:nvPr>
        </p:nvGraphicFramePr>
        <p:xfrm>
          <a:off x="1039813" y="2051050"/>
          <a:ext cx="7250112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597200" imgH="1701720" progId="Equation.DSMT4">
                  <p:embed/>
                </p:oleObj>
              </mc:Choice>
              <mc:Fallback>
                <p:oleObj name="Equation" r:id="rId3" imgW="4597200" imgH="1701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051050"/>
                        <a:ext cx="7250112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800100" y="4965700"/>
            <a:ext cx="433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charset="-122"/>
              </a:rPr>
              <a:t>4 equations, 4 unknown variables</a:t>
            </a:r>
            <a:endParaRPr lang="zh-CN" altLang="en-US" sz="1800" b="0">
              <a:latin typeface="Arial" charset="0"/>
              <a:ea typeface="宋体" charset="-122"/>
            </a:endParaRPr>
          </a:p>
        </p:txBody>
      </p:sp>
      <p:graphicFrame>
        <p:nvGraphicFramePr>
          <p:cNvPr id="12294" name="对象 4"/>
          <p:cNvGraphicFramePr>
            <a:graphicFrameLocks noChangeAspect="1"/>
          </p:cNvGraphicFramePr>
          <p:nvPr/>
        </p:nvGraphicFramePr>
        <p:xfrm>
          <a:off x="1079500" y="5664200"/>
          <a:ext cx="5429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781300" imgH="393700" progId="Equation.DSMT4">
                  <p:embed/>
                </p:oleObj>
              </mc:Choice>
              <mc:Fallback>
                <p:oleObj name="Equation" r:id="rId5" imgW="2781300" imgH="393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664200"/>
                        <a:ext cx="5429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r>
              <a:rPr lang="en-US" altLang="zh-CN"/>
              <a:t>Homework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7747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Derivation the 5</a:t>
            </a:r>
            <a:r>
              <a:rPr lang="en-US" altLang="zh-CN" baseline="30000" dirty="0"/>
              <a:t>th</a:t>
            </a:r>
            <a:r>
              <a:rPr lang="en-US" altLang="zh-CN" dirty="0"/>
              <a:t> order approximation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and validate its order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云形 1"/>
          <p:cNvSpPr/>
          <p:nvPr/>
        </p:nvSpPr>
        <p:spPr bwMode="auto">
          <a:xfrm>
            <a:off x="590550" y="2101850"/>
            <a:ext cx="7264400" cy="216535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Are there any other methods to derive the arbitrary high order </a:t>
            </a:r>
            <a:r>
              <a:rPr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30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approximation?  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笑脸 3"/>
          <p:cNvSpPr>
            <a:spLocks noChangeArrowheads="1"/>
          </p:cNvSpPr>
          <p:nvPr/>
        </p:nvSpPr>
        <p:spPr bwMode="auto">
          <a:xfrm>
            <a:off x="1289050" y="4756150"/>
            <a:ext cx="1047750" cy="9779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4826000"/>
            <a:ext cx="6076950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1. Use polynomials Interpolation and calculate the first order derivative using polynomial.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2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822450"/>
            <a:ext cx="8229600" cy="4889500"/>
          </a:xfrm>
        </p:spPr>
        <p:txBody>
          <a:bodyPr/>
          <a:lstStyle/>
          <a:p>
            <a:r>
              <a:rPr lang="en-US" altLang="zh-CN"/>
              <a:t>Theorem</a:t>
            </a:r>
          </a:p>
          <a:p>
            <a:pPr lvl="1"/>
            <a:r>
              <a:rPr lang="en-US" altLang="zh-CN">
                <a:ea typeface="宋体" charset="-122"/>
              </a:rPr>
              <a:t>Suppose that two approximations of order 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i="1" baseline="30000">
                <a:latin typeface="Times New Roman" pitchFamily="18" charset="0"/>
                <a:ea typeface="宋体" charset="-122"/>
                <a:cs typeface="Times New Roman" pitchFamily="18" charset="0"/>
              </a:rPr>
              <a:t>2k</a:t>
            </a:r>
            <a:r>
              <a:rPr lang="en-US" altLang="zh-CN">
                <a:ea typeface="宋体" charset="-122"/>
              </a:rPr>
              <a:t>) for 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f’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>
                <a:ea typeface="宋体" charset="-122"/>
              </a:rPr>
              <a:t>) are  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  <a:r>
              <a:rPr lang="en-US" altLang="zh-CN" i="1" baseline="-25000">
                <a:latin typeface="Times New Roman" pitchFamily="18" charset="0"/>
                <a:ea typeface="宋体" charset="-122"/>
                <a:cs typeface="Times New Roman" pitchFamily="18" charset="0"/>
              </a:rPr>
              <a:t>k-1</a:t>
            </a:r>
            <a:r>
              <a:rPr lang="en-US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>
                <a:ea typeface="宋体" charset="-122"/>
              </a:rPr>
              <a:t>  and  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  <a:r>
              <a:rPr lang="en-US" altLang="zh-CN" i="1" baseline="-25000">
                <a:latin typeface="Times New Roman" pitchFamily="18" charset="0"/>
                <a:ea typeface="宋体" charset="-122"/>
                <a:cs typeface="Times New Roman" pitchFamily="18" charset="0"/>
              </a:rPr>
              <a:t>k-1</a:t>
            </a:r>
            <a:r>
              <a:rPr lang="en-US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宋体" charset="-122"/>
                <a:cs typeface="Times New Roman" pitchFamily="18" charset="0"/>
              </a:rPr>
              <a:t>2h</a:t>
            </a:r>
            <a:r>
              <a:rPr lang="en-US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>
                <a:ea typeface="宋体" charset="-122"/>
              </a:rPr>
              <a:t>  and they satisfy</a:t>
            </a:r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And</a:t>
            </a:r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Then an improved approximation has the form</a:t>
            </a:r>
            <a:endParaRPr lang="zh-CN" altLang="en-US">
              <a:ea typeface="宋体" charset="-122"/>
            </a:endParaRPr>
          </a:p>
        </p:txBody>
      </p:sp>
      <p:sp>
        <p:nvSpPr>
          <p:cNvPr id="14340" name="笑脸 3"/>
          <p:cNvSpPr>
            <a:spLocks noChangeArrowheads="1"/>
          </p:cNvSpPr>
          <p:nvPr/>
        </p:nvSpPr>
        <p:spPr bwMode="auto">
          <a:xfrm>
            <a:off x="800100" y="714375"/>
            <a:ext cx="1117600" cy="9779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984250"/>
            <a:ext cx="4959350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/>
              <a:t>2. Richardson extrapolation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800" dirty="0"/>
          </a:p>
        </p:txBody>
      </p:sp>
      <p:graphicFrame>
        <p:nvGraphicFramePr>
          <p:cNvPr id="14342" name="对象 5"/>
          <p:cNvGraphicFramePr>
            <a:graphicFrameLocks noChangeAspect="1"/>
          </p:cNvGraphicFramePr>
          <p:nvPr/>
        </p:nvGraphicFramePr>
        <p:xfrm>
          <a:off x="2081213" y="3219450"/>
          <a:ext cx="4683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311400" imgH="241300" progId="Equation.DSMT4">
                  <p:embed/>
                </p:oleObj>
              </mc:Choice>
              <mc:Fallback>
                <p:oleObj name="Equation" r:id="rId3" imgW="23114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219450"/>
                        <a:ext cx="4683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6"/>
          <p:cNvGraphicFramePr>
            <a:graphicFrameLocks noChangeAspect="1"/>
          </p:cNvGraphicFramePr>
          <p:nvPr/>
        </p:nvGraphicFramePr>
        <p:xfrm>
          <a:off x="2081213" y="4197350"/>
          <a:ext cx="5608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768600" imgH="241300" progId="Equation.DSMT4">
                  <p:embed/>
                </p:oleObj>
              </mc:Choice>
              <mc:Fallback>
                <p:oleObj name="Equation" r:id="rId5" imgW="27686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197350"/>
                        <a:ext cx="5608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7"/>
          <p:cNvGraphicFramePr>
            <a:graphicFrameLocks noChangeAspect="1"/>
          </p:cNvGraphicFramePr>
          <p:nvPr/>
        </p:nvGraphicFramePr>
        <p:xfrm>
          <a:off x="2081213" y="5524500"/>
          <a:ext cx="66024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721100" imgH="393700" progId="Equation.DSMT4">
                  <p:embed/>
                </p:oleObj>
              </mc:Choice>
              <mc:Fallback>
                <p:oleObj name="Equation" r:id="rId7" imgW="37211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524500"/>
                        <a:ext cx="66024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74199"/>
              </p:ext>
            </p:extLst>
          </p:nvPr>
        </p:nvGraphicFramePr>
        <p:xfrm>
          <a:off x="3467099" y="1692274"/>
          <a:ext cx="5050099" cy="54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619440" imgH="393480" progId="Equation.DSMT4">
                  <p:embed/>
                </p:oleObj>
              </mc:Choice>
              <mc:Fallback>
                <p:oleObj name="Equation" r:id="rId9" imgW="3619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7099" y="1692274"/>
                        <a:ext cx="5050099" cy="54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第3讲-函数">
  <a:themeElements>
    <a:clrScheme name="第3讲-函数 1">
      <a:dk1>
        <a:srgbClr val="2C2C2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24242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第3讲-函数">
      <a:majorFont>
        <a:latin typeface="Calibri"/>
        <a:ea typeface="黑体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3讲-函数 1">
        <a:dk1>
          <a:srgbClr val="2C2C2C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242424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Pages>0</Pages>
  <Words>1211</Words>
  <Characters>0</Characters>
  <Application>Microsoft Office PowerPoint</Application>
  <DocSecurity>0</DocSecurity>
  <PresentationFormat>全屏显示(4:3)</PresentationFormat>
  <Lines>0</Lines>
  <Paragraphs>224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方正舒体</vt:lpstr>
      <vt:lpstr>华文细黑</vt:lpstr>
      <vt:lpstr>宋体</vt:lpstr>
      <vt:lpstr>Arial</vt:lpstr>
      <vt:lpstr>Calibri</vt:lpstr>
      <vt:lpstr>Times New Roman</vt:lpstr>
      <vt:lpstr>Verdana</vt:lpstr>
      <vt:lpstr>Wingdings</vt:lpstr>
      <vt:lpstr>第3讲-函数</vt:lpstr>
      <vt:lpstr>自定义设计方案</vt:lpstr>
      <vt:lpstr>Equation</vt:lpstr>
      <vt:lpstr>4. 数值微分和积分 Numerical differentiation &amp; integration</vt:lpstr>
      <vt:lpstr>Overview</vt:lpstr>
      <vt:lpstr>1. 一阶导数Approximation of 1st order derivative</vt:lpstr>
      <vt:lpstr>PowerPoint 演示文稿</vt:lpstr>
      <vt:lpstr>PowerPoint 演示文稿</vt:lpstr>
      <vt:lpstr>高阶近似 High order O(hn) approximation</vt:lpstr>
      <vt:lpstr>PowerPoint 演示文稿</vt:lpstr>
      <vt:lpstr>Homework</vt:lpstr>
      <vt:lpstr>PowerPoint 演示文稿</vt:lpstr>
      <vt:lpstr>2. ※高阶导数Higher order derivatives</vt:lpstr>
      <vt:lpstr>PowerPoint 演示文稿</vt:lpstr>
      <vt:lpstr>数值积分Numerical integration</vt:lpstr>
      <vt:lpstr>1. Integration </vt:lpstr>
      <vt:lpstr>Basis idea of numerical integration</vt:lpstr>
      <vt:lpstr>2. Newton-Cotes 积分公式 (quadrature rule)</vt:lpstr>
      <vt:lpstr>Newton-Cotes quadrature formula</vt:lpstr>
      <vt:lpstr>PowerPoint 演示文稿</vt:lpstr>
      <vt:lpstr>PowerPoint 演示文稿</vt:lpstr>
      <vt:lpstr>PowerPoint 演示文稿</vt:lpstr>
      <vt:lpstr>3. 组合梯形积分Composite Trapezoidal rule</vt:lpstr>
      <vt:lpstr>PowerPoint 演示文稿</vt:lpstr>
      <vt:lpstr>PowerPoint 演示文稿</vt:lpstr>
      <vt:lpstr>PowerPoint 演示文稿</vt:lpstr>
      <vt:lpstr>组合辛普森积分Composite Simpson’s quadrature</vt:lpstr>
      <vt:lpstr>编程Implementation </vt:lpstr>
      <vt:lpstr>4. 高斯积分 Gauss quadrature</vt:lpstr>
      <vt:lpstr>PowerPoint 演示文稿</vt:lpstr>
      <vt:lpstr>PowerPoint 演示文稿</vt:lpstr>
      <vt:lpstr>PowerPoint 演示文稿</vt:lpstr>
      <vt:lpstr>Implementation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第三讲、函数</dc:title>
  <dc:creator>tlt-lwa</dc:creator>
  <cp:lastModifiedBy>Yahui Wang</cp:lastModifiedBy>
  <cp:revision>283</cp:revision>
  <dcterms:created xsi:type="dcterms:W3CDTF">1900-01-01T00:00:00Z</dcterms:created>
  <dcterms:modified xsi:type="dcterms:W3CDTF">2023-10-31T09:01:41Z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