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5" r:id="rId2"/>
  </p:sldMasterIdLst>
  <p:notesMasterIdLst>
    <p:notesMasterId r:id="rId57"/>
  </p:notesMasterIdLst>
  <p:sldIdLst>
    <p:sldId id="256" r:id="rId3"/>
    <p:sldId id="287" r:id="rId4"/>
    <p:sldId id="288" r:id="rId5"/>
    <p:sldId id="300" r:id="rId6"/>
    <p:sldId id="289" r:id="rId7"/>
    <p:sldId id="290" r:id="rId8"/>
    <p:sldId id="299" r:id="rId9"/>
    <p:sldId id="301" r:id="rId10"/>
    <p:sldId id="302" r:id="rId11"/>
    <p:sldId id="291" r:id="rId12"/>
    <p:sldId id="292" r:id="rId13"/>
    <p:sldId id="293" r:id="rId14"/>
    <p:sldId id="294" r:id="rId15"/>
    <p:sldId id="313" r:id="rId16"/>
    <p:sldId id="303" r:id="rId17"/>
    <p:sldId id="304" r:id="rId18"/>
    <p:sldId id="308" r:id="rId19"/>
    <p:sldId id="309" r:id="rId20"/>
    <p:sldId id="310" r:id="rId21"/>
    <p:sldId id="311" r:id="rId22"/>
    <p:sldId id="312" r:id="rId23"/>
    <p:sldId id="295" r:id="rId24"/>
    <p:sldId id="306" r:id="rId25"/>
    <p:sldId id="314" r:id="rId26"/>
    <p:sldId id="315" r:id="rId27"/>
    <p:sldId id="316" r:id="rId28"/>
    <p:sldId id="296" r:id="rId29"/>
    <p:sldId id="317" r:id="rId30"/>
    <p:sldId id="318" r:id="rId31"/>
    <p:sldId id="319" r:id="rId32"/>
    <p:sldId id="320" r:id="rId33"/>
    <p:sldId id="297" r:id="rId34"/>
    <p:sldId id="324" r:id="rId35"/>
    <p:sldId id="298" r:id="rId36"/>
    <p:sldId id="322" r:id="rId37"/>
    <p:sldId id="326" r:id="rId38"/>
    <p:sldId id="323" r:id="rId39"/>
    <p:sldId id="325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9" r:id="rId51"/>
    <p:sldId id="340" r:id="rId52"/>
    <p:sldId id="341" r:id="rId53"/>
    <p:sldId id="342" r:id="rId54"/>
    <p:sldId id="343" r:id="rId55"/>
    <p:sldId id="337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F81BD"/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0" autoAdjust="0"/>
    <p:restoredTop sz="94756" autoAdjust="0"/>
  </p:normalViewPr>
  <p:slideViewPr>
    <p:cSldViewPr>
      <p:cViewPr varScale="1">
        <p:scale>
          <a:sx n="198" d="100"/>
          <a:sy n="198" d="100"/>
        </p:scale>
        <p:origin x="596" y="116"/>
      </p:cViewPr>
      <p:guideLst>
        <p:guide orient="horz" pos="228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6F3E658-9C10-45E8-A2E6-FA5CDE39043E}" type="datetimeFigureOut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194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AC1233F-2EBC-4C4A-AF93-79366F2A1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17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40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56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350"/>
            <a:ext cx="2057400" cy="6705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350"/>
            <a:ext cx="6019800" cy="6705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445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xh.sysu.edu.cn/admin/edit/UploadFile/2008625103329125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3A74B0D-F4A3-421C-AA28-56AB5911688D}" type="datetime1">
              <a:rPr lang="zh-CN" altLang="en-US"/>
              <a:pPr>
                <a:defRPr/>
              </a:pPr>
              <a:t>2022/11/22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99DF022-55F9-4787-AA40-1962C0D3C9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535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B2DC3-9EE8-4331-8EEE-81CC11610661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7739D-E874-4723-BF61-BBBB86A7D23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784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E5010-3DEF-45DF-ABD2-04FD6D9581EA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7FBD-6D01-475B-A36B-41F09074E32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667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68229-FE3E-4230-82B2-BA42C0C97C00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F57C6-3698-4BB2-AD5B-E1338EF683E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508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838B7-A75B-453E-803B-B79E80D772EF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8B84D-8CFC-4310-BCEB-33DA5D6BBD4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86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B689-9EF2-416E-987C-D04D10F9E0D3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156CB-678D-46C0-BAD8-CF4AE7D7E46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251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C8697-26F5-4A89-A219-AD91FF4132F0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0C9F2-7661-4FFA-B7C2-DA594D9589F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788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4820-742F-433A-A122-F8170930A25C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5908A-F12F-492A-8726-4774ACE9FFF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76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080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2724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B7F38-9B58-4875-B4C3-983E5EF6504D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EC8FD-3034-4DDC-B6B7-2AA80F1467E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020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FA837-6399-459C-8035-5E9EE7FC2FBF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16C1E-9E39-4150-8DEF-59BD13385FF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675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8D192-DA31-455B-BAF4-91C016F7C883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1734-0E80-4492-9F2B-D0FC5325807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39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262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6"/>
          <p:cNvSpPr>
            <a:spLocks noChangeShapeType="1"/>
          </p:cNvSpPr>
          <p:nvPr userDrawn="1"/>
        </p:nvSpPr>
        <p:spPr bwMode="auto">
          <a:xfrm>
            <a:off x="107950" y="765175"/>
            <a:ext cx="8928100" cy="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080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276"/>
            <a:ext cx="8229600" cy="6985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550"/>
            <a:ext cx="4038600" cy="5867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0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0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73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02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061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350"/>
            <a:ext cx="8229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4550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21" r:id="rId2"/>
    <p:sldLayoutId id="2147484103" r:id="rId3"/>
    <p:sldLayoutId id="2147484122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5pPr>
      <a:lvl6pPr marL="13716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6pPr>
      <a:lvl7pPr marL="18288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7pPr>
      <a:lvl8pPr marL="22860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8pPr>
      <a:lvl9pPr marL="2743200" indent="-914400" algn="l" rtl="0" eaLnBrk="0" fontAlgn="base" hangingPunct="0">
        <a:spcBef>
          <a:spcPct val="0"/>
        </a:spcBef>
        <a:spcAft>
          <a:spcPct val="0"/>
        </a:spcAft>
        <a:defRPr sz="3600" u="sng">
          <a:solidFill>
            <a:schemeClr val="tx2"/>
          </a:solidFill>
          <a:latin typeface="Calibri" pitchFamily="34" charset="0"/>
          <a:ea typeface="黑体" pitchFamily="49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>
          <a:solidFill>
            <a:schemeClr val="tx1"/>
          </a:solidFill>
          <a:latin typeface="+mn-lt"/>
          <a:ea typeface="宋体" pitchFamily="2" charset="-122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33DDBD8-8DC6-473D-9E97-53349A0A1650}" type="datetime1">
              <a:rPr lang="zh-CN" altLang="en-US"/>
              <a:pPr>
                <a:defRPr/>
              </a:pPr>
              <a:t>2022/11/22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D636E76-2FC5-4DF5-89EA-BBBC303530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0.wmf"/><Relationship Id="rId7" Type="http://schemas.openxmlformats.org/officeDocument/2006/relationships/oleObject" Target="../embeddings/oleObject77.bin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9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9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xh.sysu.edu.cn/admin/edit/UploadFile/200862510332912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20700"/>
            <a:ext cx="21875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182688"/>
            <a:ext cx="47386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pPr marL="0" indent="0" algn="ctr" eaLnBrk="1" hangingPunct="1"/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5. 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常微分方程 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Ordinary differentiation equations (ODE)</a:t>
            </a:r>
            <a:endParaRPr lang="zh-CN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149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4652963"/>
            <a:ext cx="6400800" cy="1296987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dirty="0">
                <a:solidFill>
                  <a:srgbClr val="8C8C8C"/>
                </a:solidFill>
              </a:rPr>
              <a:t>Yahui Wang, </a:t>
            </a:r>
            <a:r>
              <a:rPr lang="en-US" altLang="zh-CN" dirty="0" err="1">
                <a:solidFill>
                  <a:srgbClr val="8C8C8C"/>
                </a:solidFill>
              </a:rPr>
              <a:t>Jie</a:t>
            </a:r>
            <a:r>
              <a:rPr lang="en-US" altLang="zh-CN">
                <a:solidFill>
                  <a:srgbClr val="8C8C8C"/>
                </a:solidFill>
              </a:rPr>
              <a:t> Li, Yu Ma</a:t>
            </a:r>
          </a:p>
          <a:p>
            <a:pPr marL="0" indent="0" algn="ctr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zh-CN">
                <a:solidFill>
                  <a:srgbClr val="8C8C8C"/>
                </a:solidFill>
              </a:rPr>
              <a:t>Sino</a:t>
            </a:r>
            <a:r>
              <a:rPr lang="zh-CN" altLang="zh-CN" dirty="0">
                <a:solidFill>
                  <a:srgbClr val="8C8C8C"/>
                </a:solidFill>
              </a:rPr>
              <a:t>-French Institute of Nuclear Engineering &amp; Technology, SYSU</a:t>
            </a:r>
          </a:p>
        </p:txBody>
      </p:sp>
      <p:sp>
        <p:nvSpPr>
          <p:cNvPr id="6150" name="灯片编号占位符 1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fld id="{0ECA6E92-609A-42DE-B471-1F6B4F63A742}" type="slidenum">
              <a:rPr lang="zh-CN" altLang="zh-CN" sz="1200">
                <a:solidFill>
                  <a:srgbClr val="8C8C8C"/>
                </a:solidFill>
                <a:latin typeface="Arial" charset="0"/>
              </a:rPr>
              <a:pPr algn="r" eaLnBrk="1" hangingPunct="1">
                <a:spcBef>
                  <a:spcPct val="0"/>
                </a:spcBef>
                <a:buFont typeface="Arial" charset="0"/>
                <a:buNone/>
              </a:pPr>
              <a:t>1</a:t>
            </a:fld>
            <a:endParaRPr lang="zh-CN" altLang="zh-CN" sz="18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types of ODE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ODE-s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62448"/>
              </p:ext>
            </p:extLst>
          </p:nvPr>
        </p:nvGraphicFramePr>
        <p:xfrm>
          <a:off x="730360" y="1962192"/>
          <a:ext cx="35623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736560" progId="Equation.DSMT4">
                  <p:embed/>
                </p:oleObj>
              </mc:Choice>
              <mc:Fallback>
                <p:oleObj name="Equation" r:id="rId2" imgW="1333440" imgH="736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60" y="1962192"/>
                        <a:ext cx="356235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613886"/>
              </p:ext>
            </p:extLst>
          </p:nvPr>
        </p:nvGraphicFramePr>
        <p:xfrm>
          <a:off x="4991088" y="2032040"/>
          <a:ext cx="2304984" cy="199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736560" progId="Equation.DSMT4">
                  <p:embed/>
                </p:oleObj>
              </mc:Choice>
              <mc:Fallback>
                <p:oleObj name="Equation" r:id="rId4" imgW="8506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1088" y="2032040"/>
                        <a:ext cx="2304984" cy="199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High order ODE</a:t>
            </a:r>
            <a:endParaRPr lang="zh-CN" altLang="en-US" dirty="0"/>
          </a:p>
        </p:txBody>
      </p:sp>
      <p:graphicFrame>
        <p:nvGraphicFramePr>
          <p:cNvPr id="1229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028489"/>
              </p:ext>
            </p:extLst>
          </p:nvPr>
        </p:nvGraphicFramePr>
        <p:xfrm>
          <a:off x="2516188" y="1333500"/>
          <a:ext cx="395446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1015920" progId="Equation.DSMT4">
                  <p:embed/>
                </p:oleObj>
              </mc:Choice>
              <mc:Fallback>
                <p:oleObj name="Equation" r:id="rId2" imgW="1917360" imgH="10159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333500"/>
                        <a:ext cx="395446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下箭头 4"/>
          <p:cNvSpPr>
            <a:spLocks noChangeArrowheads="1"/>
          </p:cNvSpPr>
          <p:nvPr/>
        </p:nvSpPr>
        <p:spPr bwMode="auto">
          <a:xfrm>
            <a:off x="4356100" y="3429000"/>
            <a:ext cx="571500" cy="838200"/>
          </a:xfrm>
          <a:prstGeom prst="downArrow">
            <a:avLst>
              <a:gd name="adj1" fmla="val 50000"/>
              <a:gd name="adj2" fmla="val 500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4927600" y="354806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>
                <a:latin typeface="Arial" charset="0"/>
                <a:ea typeface="宋体" pitchFamily="2" charset="-122"/>
              </a:rPr>
              <a:t>Change to 1</a:t>
            </a:r>
            <a:r>
              <a:rPr lang="en-US" altLang="zh-CN" sz="1800" b="0" baseline="30000">
                <a:latin typeface="Arial" charset="0"/>
                <a:ea typeface="宋体" pitchFamily="2" charset="-122"/>
              </a:rPr>
              <a:t>st</a:t>
            </a:r>
            <a:r>
              <a:rPr lang="en-US" altLang="zh-CN" sz="1800" b="0">
                <a:latin typeface="Arial" charset="0"/>
                <a:ea typeface="宋体" pitchFamily="2" charset="-122"/>
              </a:rPr>
              <a:t> order ODEs</a:t>
            </a: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800100" y="4197350"/>
            <a:ext cx="237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 b="0">
                <a:latin typeface="Arial" charset="0"/>
                <a:ea typeface="宋体" pitchFamily="2" charset="-122"/>
              </a:rPr>
              <a:t>First let</a:t>
            </a:r>
            <a:endParaRPr lang="zh-CN" altLang="en-US" sz="2400" b="0">
              <a:latin typeface="Arial" charset="0"/>
              <a:ea typeface="宋体" pitchFamily="2" charset="-122"/>
            </a:endParaRPr>
          </a:p>
        </p:txBody>
      </p:sp>
      <p:cxnSp>
        <p:nvCxnSpPr>
          <p:cNvPr id="12297" name="直接箭头连接符 9"/>
          <p:cNvCxnSpPr>
            <a:cxnSpLocks noChangeShapeType="1"/>
          </p:cNvCxnSpPr>
          <p:nvPr/>
        </p:nvCxnSpPr>
        <p:spPr bwMode="auto">
          <a:xfrm>
            <a:off x="4432300" y="5454650"/>
            <a:ext cx="704850" cy="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70000"/>
              </p:ext>
            </p:extLst>
          </p:nvPr>
        </p:nvGraphicFramePr>
        <p:xfrm>
          <a:off x="2151062" y="4787106"/>
          <a:ext cx="2047875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736560" progId="Equation.DSMT4">
                  <p:embed/>
                </p:oleObj>
              </mc:Choice>
              <mc:Fallback>
                <p:oleObj name="Equation" r:id="rId4" imgW="1130040" imgH="7365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2" y="4787106"/>
                        <a:ext cx="2047875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9586"/>
              </p:ext>
            </p:extLst>
          </p:nvPr>
        </p:nvGraphicFramePr>
        <p:xfrm>
          <a:off x="5240330" y="4213860"/>
          <a:ext cx="3198813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1269720" progId="Equation.DSMT4">
                  <p:embed/>
                </p:oleObj>
              </mc:Choice>
              <mc:Fallback>
                <p:oleObj name="Equation" r:id="rId6" imgW="17650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0" y="4213860"/>
                        <a:ext cx="3198813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boundary value problem</a:t>
            </a:r>
            <a:endParaRPr lang="zh-CN" altLang="en-US" dirty="0"/>
          </a:p>
        </p:txBody>
      </p:sp>
      <p:graphicFrame>
        <p:nvGraphicFramePr>
          <p:cNvPr id="13316" name="对象 3"/>
          <p:cNvGraphicFramePr>
            <a:graphicFrameLocks noChangeAspect="1"/>
          </p:cNvGraphicFramePr>
          <p:nvPr/>
        </p:nvGraphicFramePr>
        <p:xfrm>
          <a:off x="1854200" y="1473200"/>
          <a:ext cx="38227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431800" progId="Equation.DSMT4">
                  <p:embed/>
                </p:oleObj>
              </mc:Choice>
              <mc:Fallback>
                <p:oleObj name="Equation" r:id="rId2" imgW="14478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1473200"/>
                        <a:ext cx="38227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790575" y="2660650"/>
            <a:ext cx="7483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 b="0">
                <a:latin typeface="Arial" charset="0"/>
                <a:ea typeface="宋体" pitchFamily="2" charset="-122"/>
              </a:rPr>
              <a:t>The main idea is changing to ODEs with initial values</a:t>
            </a:r>
            <a:endParaRPr lang="zh-CN" altLang="en-US" sz="2400" b="0">
              <a:latin typeface="Arial" charset="0"/>
              <a:ea typeface="宋体" pitchFamily="2" charset="-122"/>
            </a:endParaRPr>
          </a:p>
        </p:txBody>
      </p:sp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790575" y="3568700"/>
            <a:ext cx="237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 b="0">
                <a:latin typeface="Arial" charset="0"/>
                <a:ea typeface="宋体" pitchFamily="2" charset="-122"/>
              </a:rPr>
              <a:t>For linear ODE</a:t>
            </a:r>
            <a:endParaRPr lang="zh-CN" altLang="en-US" sz="24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0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25363"/>
              </p:ext>
            </p:extLst>
          </p:nvPr>
        </p:nvGraphicFramePr>
        <p:xfrm>
          <a:off x="3068638" y="3349625"/>
          <a:ext cx="35226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3349625"/>
                        <a:ext cx="35226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下箭头 9"/>
          <p:cNvSpPr>
            <a:spLocks noChangeArrowheads="1"/>
          </p:cNvSpPr>
          <p:nvPr/>
        </p:nvSpPr>
        <p:spPr bwMode="auto">
          <a:xfrm>
            <a:off x="4083050" y="4476706"/>
            <a:ext cx="628650" cy="4889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3322" name="对象 10"/>
          <p:cNvGraphicFramePr>
            <a:graphicFrameLocks noChangeAspect="1"/>
          </p:cNvGraphicFramePr>
          <p:nvPr/>
        </p:nvGraphicFramePr>
        <p:xfrm>
          <a:off x="1712913" y="5040313"/>
          <a:ext cx="59975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600" imgH="685800" progId="Equation.DSMT4">
                  <p:embed/>
                </p:oleObj>
              </mc:Choice>
              <mc:Fallback>
                <p:oleObj name="Equation" r:id="rId6" imgW="2768600" imgH="685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5040313"/>
                        <a:ext cx="59975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欧拉方法 </a:t>
            </a:r>
            <a:r>
              <a:rPr lang="en-US" altLang="zh-CN" dirty="0"/>
              <a:t>Euler method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Euler method 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92047"/>
              </p:ext>
            </p:extLst>
          </p:nvPr>
        </p:nvGraphicFramePr>
        <p:xfrm>
          <a:off x="1192213" y="1462088"/>
          <a:ext cx="6496050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1828800" progId="Equation.DSMT4">
                  <p:embed/>
                </p:oleObj>
              </mc:Choice>
              <mc:Fallback>
                <p:oleObj name="Equation" r:id="rId2" imgW="2768400" imgH="182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462088"/>
                        <a:ext cx="6496050" cy="429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 bwMode="auto">
          <a:xfrm>
            <a:off x="5689568" y="1473256"/>
            <a:ext cx="2165288" cy="10477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8808" y="2800368"/>
            <a:ext cx="223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Truncation error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Precision of Euler method</a:t>
            </a:r>
          </a:p>
          <a:p>
            <a:pPr lvl="1"/>
            <a:r>
              <a:rPr lang="en-US" altLang="zh-CN" dirty="0"/>
              <a:t>Assume that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 the solution to the I.V.P.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y=f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. If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∈C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k=0,…,M </a:t>
            </a:r>
            <a:r>
              <a:rPr lang="en-US" altLang="zh-CN" dirty="0"/>
              <a:t>is the sequence of approximations generated by Euler’s method, then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error at the end of the interval is called the </a:t>
            </a:r>
            <a:r>
              <a:rPr lang="en-US" altLang="zh-CN" b="1" dirty="0"/>
              <a:t>final global error (F.G.E)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57150" indent="0">
              <a:buNone/>
            </a:pPr>
            <a:r>
              <a:rPr lang="en-US" altLang="zh-CN" b="1" dirty="0"/>
              <a:t>Remarks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70496"/>
              </p:ext>
            </p:extLst>
          </p:nvPr>
        </p:nvGraphicFramePr>
        <p:xfrm>
          <a:off x="644293" y="2663958"/>
          <a:ext cx="5311963" cy="109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482400" progId="Equation.DSMT4">
                  <p:embed/>
                </p:oleObj>
              </mc:Choice>
              <mc:Fallback>
                <p:oleObj name="Equation" r:id="rId2" imgW="2336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4293" y="2663958"/>
                        <a:ext cx="5311963" cy="109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51141"/>
              </p:ext>
            </p:extLst>
          </p:nvPr>
        </p:nvGraphicFramePr>
        <p:xfrm>
          <a:off x="2149540" y="4686265"/>
          <a:ext cx="4797292" cy="57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28600" progId="Equation.DSMT4">
                  <p:embed/>
                </p:oleObj>
              </mc:Choice>
              <mc:Fallback>
                <p:oleObj name="Equation" r:id="rId4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9540" y="4686265"/>
                        <a:ext cx="4797292" cy="57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56256" y="2660672"/>
            <a:ext cx="31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Global discretization error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68960" y="3339060"/>
            <a:ext cx="300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Local discretization error</a:t>
            </a:r>
            <a:endParaRPr lang="zh-CN" altLang="en-US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01706"/>
              </p:ext>
            </p:extLst>
          </p:nvPr>
        </p:nvGraphicFramePr>
        <p:xfrm>
          <a:off x="2057472" y="5733984"/>
          <a:ext cx="6677469" cy="9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160" imgH="444240" progId="Equation.DSMT4">
                  <p:embed/>
                </p:oleObj>
              </mc:Choice>
              <mc:Fallback>
                <p:oleObj name="Equation" r:id="rId6" imgW="3035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72" y="5733984"/>
                        <a:ext cx="6677469" cy="97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2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Solve the differential equation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and evaluate </a:t>
            </a:r>
            <a:r>
              <a:rPr lang="en-US" altLang="zh-CN" dirty="0">
                <a:ea typeface="宋体" charset="-122"/>
              </a:rPr>
              <a:t>y(1.01), y(1.02) and y(1.03).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20176"/>
              </p:ext>
            </p:extLst>
          </p:nvPr>
        </p:nvGraphicFramePr>
        <p:xfrm>
          <a:off x="1289144" y="2940064"/>
          <a:ext cx="6845104" cy="62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241200" progId="Equation.DSMT4">
                  <p:embed/>
                </p:oleObj>
              </mc:Choice>
              <mc:Fallback>
                <p:oleObj name="Equation" r:id="rId2" imgW="26542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144" y="2940064"/>
                        <a:ext cx="6845104" cy="622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990365"/>
              </p:ext>
            </p:extLst>
          </p:nvPr>
        </p:nvGraphicFramePr>
        <p:xfrm>
          <a:off x="730360" y="3848088"/>
          <a:ext cx="82280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8920" imgH="1371600" progId="Equation.DSMT4">
                  <p:embed/>
                </p:oleObj>
              </mc:Choice>
              <mc:Fallback>
                <p:oleObj name="Equation" r:id="rId4" imgW="4228920" imgH="137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60" y="3848088"/>
                        <a:ext cx="82280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701326"/>
              </p:ext>
            </p:extLst>
          </p:nvPr>
        </p:nvGraphicFramePr>
        <p:xfrm>
          <a:off x="2522538" y="1403350"/>
          <a:ext cx="36782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393480" progId="Equation.DSMT4">
                  <p:embed/>
                </p:oleObj>
              </mc:Choice>
              <mc:Fallback>
                <p:oleObj name="Equation" r:id="rId6" imgW="14983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1403350"/>
                        <a:ext cx="36782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83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泰勒级数法 </a:t>
            </a:r>
            <a:r>
              <a:rPr lang="en-US" altLang="zh-CN" dirty="0"/>
              <a:t>Taylor Series method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Taylor theorem</a:t>
            </a:r>
          </a:p>
          <a:p>
            <a:pPr lvl="1"/>
            <a:r>
              <a:rPr lang="en-US" altLang="zh-CN" dirty="0"/>
              <a:t>Assume that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∈C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/>
              <a:t> and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 </a:t>
            </a:r>
            <a:r>
              <a:rPr lang="en-US" altLang="zh-CN" dirty="0"/>
              <a:t>has a Taylor series expansion of order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/>
              <a:t> about the fixed value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where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and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</a:t>
            </a:r>
            <a:r>
              <a:rPr lang="en-US" altLang="zh-CN" b="1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(j-1)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denotes the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total derivative of the function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/>
              <a:t> with respect to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/>
              <a:t>. The formulas for the derivatives can be computed recursively: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03936"/>
              </p:ext>
            </p:extLst>
          </p:nvPr>
        </p:nvGraphicFramePr>
        <p:xfrm>
          <a:off x="1547813" y="2311400"/>
          <a:ext cx="6607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241200" progId="Equation.DSMT4">
                  <p:embed/>
                </p:oleObj>
              </mc:Choice>
              <mc:Fallback>
                <p:oleObj name="Equation" r:id="rId2" imgW="2565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813" y="2311400"/>
                        <a:ext cx="66071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869709"/>
              </p:ext>
            </p:extLst>
          </p:nvPr>
        </p:nvGraphicFramePr>
        <p:xfrm>
          <a:off x="3008313" y="3275013"/>
          <a:ext cx="40719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8313" y="3275013"/>
                        <a:ext cx="4071937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4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49805"/>
              </p:ext>
            </p:extLst>
          </p:nvPr>
        </p:nvGraphicFramePr>
        <p:xfrm>
          <a:off x="1708232" y="909240"/>
          <a:ext cx="6146624" cy="363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1765080" progId="Equation.DSMT4">
                  <p:embed/>
                </p:oleObj>
              </mc:Choice>
              <mc:Fallback>
                <p:oleObj name="Equation" r:id="rId2" imgW="2984400" imgH="1765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8232" y="909240"/>
                        <a:ext cx="6146624" cy="3637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4756112"/>
            <a:ext cx="8229600" cy="1955838"/>
          </a:xfrm>
        </p:spPr>
        <p:txBody>
          <a:bodyPr/>
          <a:lstStyle/>
          <a:p>
            <a:r>
              <a:rPr lang="en-US" altLang="zh-CN" dirty="0"/>
              <a:t>where P is the derivative operator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98068"/>
              </p:ext>
            </p:extLst>
          </p:nvPr>
        </p:nvGraphicFramePr>
        <p:xfrm>
          <a:off x="2616256" y="5384744"/>
          <a:ext cx="2514528" cy="11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57200" progId="Equation.DSMT4">
                  <p:embed/>
                </p:oleObj>
              </mc:Choice>
              <mc:Fallback>
                <p:oleObj name="Equation" r:id="rId4" imgW="1028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6256" y="5384744"/>
                        <a:ext cx="2514528" cy="11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74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steps</a:t>
            </a:r>
          </a:p>
          <a:p>
            <a:pPr lvl="1"/>
            <a:r>
              <a:rPr lang="en-US" altLang="zh-CN" dirty="0"/>
              <a:t>(1). Give the initial value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57200" lvl="1" indent="0">
              <a:buNone/>
            </a:pPr>
            <a:r>
              <a:rPr lang="en-US" altLang="zh-CN" dirty="0"/>
              <a:t>For k=0, 1, 2, … , N</a:t>
            </a:r>
          </a:p>
          <a:p>
            <a:pPr lvl="1"/>
            <a:r>
              <a:rPr lang="en-US" altLang="zh-CN" dirty="0"/>
              <a:t>(2). Evaluate the first to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/>
              <a:t>-</a:t>
            </a:r>
            <a:r>
              <a:rPr lang="en-US" altLang="zh-CN" dirty="0" err="1"/>
              <a:t>th</a:t>
            </a:r>
            <a:r>
              <a:rPr lang="en-US" altLang="zh-CN" dirty="0"/>
              <a:t> derivatives of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(3). Compute the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value using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51561"/>
              </p:ext>
            </p:extLst>
          </p:nvPr>
        </p:nvGraphicFramePr>
        <p:xfrm>
          <a:off x="1555750" y="2657421"/>
          <a:ext cx="6018213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1434960" progId="Equation.DSMT4">
                  <p:embed/>
                </p:oleObj>
              </mc:Choice>
              <mc:Fallback>
                <p:oleObj name="Equation" r:id="rId2" imgW="3251160" imgH="1434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57421"/>
                        <a:ext cx="6018213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138657"/>
              </p:ext>
            </p:extLst>
          </p:nvPr>
        </p:nvGraphicFramePr>
        <p:xfrm>
          <a:off x="1555750" y="5803832"/>
          <a:ext cx="5138675" cy="7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419040" progId="Equation.DSMT4">
                  <p:embed/>
                </p:oleObj>
              </mc:Choice>
              <mc:Fallback>
                <p:oleObj name="Equation" r:id="rId4" imgW="2743200" imgH="419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803832"/>
                        <a:ext cx="5138675" cy="78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87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Use second order Taylor series method to solve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Solve</a:t>
            </a:r>
          </a:p>
          <a:p>
            <a:pPr lvl="1"/>
            <a:r>
              <a:rPr lang="en-US" altLang="zh-CN" dirty="0"/>
              <a:t>The first and second derivatives are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Then the iterative scheme is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68883"/>
              </p:ext>
            </p:extLst>
          </p:nvPr>
        </p:nvGraphicFramePr>
        <p:xfrm>
          <a:off x="1219296" y="1962192"/>
          <a:ext cx="6913587" cy="93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393480" progId="Equation.DSMT4">
                  <p:embed/>
                </p:oleObj>
              </mc:Choice>
              <mc:Fallback>
                <p:oleObj name="Equation" r:id="rId2" imgW="290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96" y="1962192"/>
                        <a:ext cx="6913587" cy="93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72918"/>
              </p:ext>
            </p:extLst>
          </p:nvPr>
        </p:nvGraphicFramePr>
        <p:xfrm>
          <a:off x="1358992" y="3987784"/>
          <a:ext cx="4914850" cy="153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838080" progId="Equation.DSMT4">
                  <p:embed/>
                </p:oleObj>
              </mc:Choice>
              <mc:Fallback>
                <p:oleObj name="Equation" r:id="rId4" imgW="26794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992" y="3987784"/>
                        <a:ext cx="4914850" cy="1537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22128"/>
              </p:ext>
            </p:extLst>
          </p:nvPr>
        </p:nvGraphicFramePr>
        <p:xfrm>
          <a:off x="1358992" y="5803832"/>
          <a:ext cx="6851453" cy="90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419040" progId="Equation.DSMT4">
                  <p:embed/>
                </p:oleObj>
              </mc:Choice>
              <mc:Fallback>
                <p:oleObj name="Equation" r:id="rId6" imgW="3162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8992" y="5803832"/>
                        <a:ext cx="6851453" cy="90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1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  <a:endParaRPr lang="zh-CN" altLang="en-US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ODE</a:t>
            </a:r>
            <a:r>
              <a:rPr lang="zh-CN" altLang="en-US" b="1" dirty="0"/>
              <a:t>介绍  </a:t>
            </a:r>
            <a:r>
              <a:rPr lang="en-US" altLang="zh-CN" b="1" dirty="0"/>
              <a:t>Introduction to ODEs</a:t>
            </a:r>
          </a:p>
          <a:p>
            <a:r>
              <a:rPr lang="zh-CN" altLang="en-US" b="1" dirty="0"/>
              <a:t>一阶</a:t>
            </a:r>
            <a:r>
              <a:rPr lang="en-US" altLang="zh-CN" b="1" dirty="0"/>
              <a:t>ODE</a:t>
            </a:r>
            <a:r>
              <a:rPr lang="zh-CN" altLang="en-US" b="1" dirty="0"/>
              <a:t>初值问题  </a:t>
            </a:r>
            <a:r>
              <a:rPr lang="en-US" altLang="zh-CN" sz="2400" b="1" dirty="0"/>
              <a:t>Methods for 1</a:t>
            </a:r>
            <a:r>
              <a:rPr lang="en-US" altLang="zh-CN" sz="2400" b="1" baseline="30000" dirty="0"/>
              <a:t>st</a:t>
            </a:r>
            <a:r>
              <a:rPr lang="en-US" altLang="zh-CN" sz="2400" b="1" dirty="0"/>
              <a:t> order IVP problem</a:t>
            </a:r>
            <a:endParaRPr lang="en-US" altLang="zh-CN" b="1" dirty="0"/>
          </a:p>
          <a:p>
            <a:pPr lvl="1"/>
            <a:r>
              <a:rPr lang="zh-CN" altLang="en-US" b="1" dirty="0"/>
              <a:t>欧拉方法 </a:t>
            </a:r>
            <a:r>
              <a:rPr lang="en-US" altLang="zh-CN" b="1" dirty="0"/>
              <a:t>Euler method</a:t>
            </a:r>
          </a:p>
          <a:p>
            <a:pPr lvl="1"/>
            <a:r>
              <a:rPr lang="zh-CN" altLang="en-US" b="1" dirty="0"/>
              <a:t>泰勒级数法 </a:t>
            </a:r>
            <a:r>
              <a:rPr lang="en-US" altLang="zh-CN" b="1" dirty="0"/>
              <a:t>Taylor series method</a:t>
            </a:r>
          </a:p>
          <a:p>
            <a:pPr lvl="1"/>
            <a:r>
              <a:rPr lang="zh-CN" altLang="en-US" b="1" dirty="0"/>
              <a:t>龙格</a:t>
            </a:r>
            <a:r>
              <a:rPr lang="en-US" altLang="zh-CN" b="1" dirty="0"/>
              <a:t>-</a:t>
            </a:r>
            <a:r>
              <a:rPr lang="zh-CN" altLang="en-US" b="1" dirty="0"/>
              <a:t>库塔法 </a:t>
            </a:r>
            <a:r>
              <a:rPr lang="en-US" altLang="zh-CN" b="1" dirty="0"/>
              <a:t>Runge-</a:t>
            </a:r>
            <a:r>
              <a:rPr lang="en-US" altLang="zh-CN" b="1" dirty="0" err="1"/>
              <a:t>Kutta</a:t>
            </a:r>
            <a:r>
              <a:rPr lang="en-US" altLang="zh-CN" b="1" dirty="0"/>
              <a:t> method</a:t>
            </a:r>
          </a:p>
          <a:p>
            <a:pPr lvl="1"/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多步法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Multiple step Method 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(predict-correct method)</a:t>
            </a:r>
          </a:p>
          <a:p>
            <a:r>
              <a:rPr lang="en-US" altLang="zh-CN" b="1" dirty="0"/>
              <a:t>ODE</a:t>
            </a:r>
            <a:r>
              <a:rPr lang="zh-CN" altLang="en-US" b="1" dirty="0"/>
              <a:t>方程组  </a:t>
            </a:r>
            <a:r>
              <a:rPr lang="en-US" altLang="zh-CN" b="1" dirty="0"/>
              <a:t>Methods for ODE system</a:t>
            </a:r>
          </a:p>
          <a:p>
            <a:pPr lvl="1"/>
            <a:r>
              <a:rPr lang="zh-CN" altLang="en-US" b="1" dirty="0"/>
              <a:t>一阶</a:t>
            </a:r>
            <a:r>
              <a:rPr lang="en-US" altLang="zh-CN" b="1" dirty="0"/>
              <a:t>ODE</a:t>
            </a:r>
            <a:r>
              <a:rPr lang="zh-CN" altLang="en-US" b="1" dirty="0"/>
              <a:t>方程组   </a:t>
            </a:r>
            <a:r>
              <a:rPr lang="en-US" altLang="zh-CN" b="1" dirty="0"/>
              <a:t>Solving systems of 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 order ODEs</a:t>
            </a:r>
          </a:p>
          <a:p>
            <a:pPr lvl="1"/>
            <a:r>
              <a:rPr lang="zh-CN" altLang="en-US" b="1" dirty="0"/>
              <a:t>高阶</a:t>
            </a:r>
            <a:r>
              <a:rPr lang="en-US" altLang="zh-CN" b="1" dirty="0"/>
              <a:t>ODE</a:t>
            </a:r>
            <a:r>
              <a:rPr lang="zh-CN" altLang="en-US" b="1" dirty="0"/>
              <a:t>方程组  </a:t>
            </a:r>
            <a:r>
              <a:rPr lang="en-US" altLang="zh-CN" b="1" dirty="0"/>
              <a:t>High order ODEs</a:t>
            </a:r>
          </a:p>
          <a:p>
            <a:r>
              <a:rPr lang="zh-CN" altLang="en-US" b="1" dirty="0"/>
              <a:t>边值问题  </a:t>
            </a:r>
            <a:r>
              <a:rPr lang="en-US" altLang="zh-CN" b="1" dirty="0"/>
              <a:t>Boundary value Problems</a:t>
            </a:r>
          </a:p>
          <a:p>
            <a:pPr lvl="1"/>
            <a:r>
              <a:rPr lang="zh-CN" altLang="en-US" b="1" dirty="0"/>
              <a:t>打靶法 </a:t>
            </a:r>
            <a:r>
              <a:rPr lang="en-US" altLang="zh-CN" b="1" dirty="0"/>
              <a:t>Shooting method</a:t>
            </a:r>
          </a:p>
          <a:p>
            <a:pPr lvl="1"/>
            <a:r>
              <a:rPr lang="zh-CN" altLang="en-US" b="1" dirty="0"/>
              <a:t>有限差分方法  </a:t>
            </a:r>
            <a:r>
              <a:rPr lang="en-US" altLang="zh-CN" b="1" dirty="0"/>
              <a:t>Finite difference method</a:t>
            </a:r>
          </a:p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精细积分方法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Steps are</a:t>
            </a:r>
            <a:endParaRPr lang="zh-CN" altLang="en-US" dirty="0"/>
          </a:p>
        </p:txBody>
      </p:sp>
      <p:graphicFrame>
        <p:nvGraphicFramePr>
          <p:cNvPr id="4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103452"/>
              </p:ext>
            </p:extLst>
          </p:nvPr>
        </p:nvGraphicFramePr>
        <p:xfrm>
          <a:off x="1708232" y="4057632"/>
          <a:ext cx="4541838" cy="2654299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0.9901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0.9807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0.9716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89969"/>
              </p:ext>
            </p:extLst>
          </p:nvPr>
        </p:nvGraphicFramePr>
        <p:xfrm>
          <a:off x="901576" y="1403408"/>
          <a:ext cx="80010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200" imgH="1778000" progId="Equation.DSMT4">
                  <p:embed/>
                </p:oleObj>
              </mc:Choice>
              <mc:Fallback>
                <p:oleObj name="Equation" r:id="rId2" imgW="5918200" imgH="177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76" y="1403408"/>
                        <a:ext cx="80010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10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 problem of Taylor series method</a:t>
            </a:r>
          </a:p>
          <a:p>
            <a:pPr lvl="1"/>
            <a:r>
              <a:rPr lang="en-US" altLang="zh-CN" dirty="0"/>
              <a:t>Although it can achieve arbitrary high order accuracy, the derivatives are hard to compute </a:t>
            </a:r>
            <a:r>
              <a:rPr lang="en-US" altLang="zh-CN" dirty="0">
                <a:solidFill>
                  <a:srgbClr val="0000FF"/>
                </a:solidFill>
              </a:rPr>
              <a:t>manually</a:t>
            </a:r>
            <a:r>
              <a:rPr lang="en-US" altLang="zh-CN" dirty="0"/>
              <a:t>.  It’s not convenient to implement with codes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 bwMode="auto">
          <a:xfrm>
            <a:off x="457200" y="3568696"/>
            <a:ext cx="8032520" cy="223513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宋体" pitchFamily="2" charset="-122"/>
              </a:rPr>
              <a:t>Any other</a:t>
            </a:r>
            <a:r>
              <a:rPr kumimoji="0" lang="en-US" altLang="zh-CN" sz="36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宋体" pitchFamily="2" charset="-122"/>
              </a:rPr>
              <a:t> ways to replace the computation of derivatives ?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47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龙格</a:t>
            </a:r>
            <a:r>
              <a:rPr lang="en-US" altLang="zh-CN" dirty="0"/>
              <a:t>-</a:t>
            </a:r>
            <a:r>
              <a:rPr lang="zh-CN" altLang="en-US" dirty="0"/>
              <a:t>库塔法 </a:t>
            </a:r>
            <a:r>
              <a:rPr lang="en-US" altLang="zh-CN" dirty="0"/>
              <a:t>Runge-</a:t>
            </a:r>
            <a:r>
              <a:rPr lang="en-US" altLang="zh-CN" dirty="0" err="1"/>
              <a:t>Kutta</a:t>
            </a:r>
            <a:r>
              <a:rPr lang="en-US" altLang="zh-CN" dirty="0"/>
              <a:t> methods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Basis idea</a:t>
            </a:r>
          </a:p>
          <a:p>
            <a:pPr marL="0" indent="0">
              <a:buNone/>
            </a:pPr>
            <a:r>
              <a:rPr lang="en-US" altLang="zh-CN" b="1" dirty="0"/>
              <a:t>Taylor series method                      </a:t>
            </a:r>
            <a:r>
              <a:rPr lang="en-US" altLang="zh-CN" b="1" dirty="0" err="1"/>
              <a:t>Runge-Kutta</a:t>
            </a:r>
            <a:r>
              <a:rPr lang="en-US" altLang="zh-CN" b="1" dirty="0"/>
              <a:t> method</a:t>
            </a:r>
            <a:endParaRPr lang="zh-CN" altLang="en-US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5468"/>
              </p:ext>
            </p:extLst>
          </p:nvPr>
        </p:nvGraphicFramePr>
        <p:xfrm>
          <a:off x="171576" y="1962192"/>
          <a:ext cx="375761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1434960" progId="Equation.DSMT4">
                  <p:embed/>
                </p:oleObj>
              </mc:Choice>
              <mc:Fallback>
                <p:oleObj name="Equation" r:id="rId2" imgW="2412720" imgH="1434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76" y="1962192"/>
                        <a:ext cx="3757613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648566"/>
              </p:ext>
            </p:extLst>
          </p:nvPr>
        </p:nvGraphicFramePr>
        <p:xfrm>
          <a:off x="171576" y="4546568"/>
          <a:ext cx="3841640" cy="70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19040" progId="Equation.DSMT4">
                  <p:embed/>
                </p:oleObj>
              </mc:Choice>
              <mc:Fallback>
                <p:oleObj name="Equation" r:id="rId4" imgW="228600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76" y="4546568"/>
                        <a:ext cx="3841640" cy="70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28817"/>
              </p:ext>
            </p:extLst>
          </p:nvPr>
        </p:nvGraphicFramePr>
        <p:xfrm>
          <a:off x="5200632" y="2085573"/>
          <a:ext cx="3584353" cy="2209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1143000" progId="Equation.DSMT4">
                  <p:embed/>
                </p:oleObj>
              </mc:Choice>
              <mc:Fallback>
                <p:oleObj name="Equation" r:id="rId6" imgW="18540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0632" y="2085573"/>
                        <a:ext cx="3584353" cy="2209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93118"/>
              </p:ext>
            </p:extLst>
          </p:nvPr>
        </p:nvGraphicFramePr>
        <p:xfrm>
          <a:off x="5200632" y="4527493"/>
          <a:ext cx="2933616" cy="9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457200" progId="Equation.DSMT4">
                  <p:embed/>
                </p:oleObj>
              </mc:Choice>
              <mc:Fallback>
                <p:oleObj name="Equation" r:id="rId8" imgW="148572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32" y="4527493"/>
                        <a:ext cx="2933616" cy="90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右箭头 5"/>
          <p:cNvSpPr/>
          <p:nvPr/>
        </p:nvSpPr>
        <p:spPr bwMode="auto">
          <a:xfrm>
            <a:off x="3454432" y="3190277"/>
            <a:ext cx="1536656" cy="77813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96" y="5384744"/>
            <a:ext cx="649586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the derivatives  </a:t>
            </a:r>
            <a:r>
              <a:rPr lang="en-US" altLang="zh-CN" sz="2800" dirty="0">
                <a:sym typeface="Wingdings" panose="05000000000000000000" pitchFamily="2" charset="2"/>
              </a:rPr>
              <a:t> Midpoint evaluation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By choosing different parameters, make these two methods equivalent !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00609"/>
              </p:ext>
            </p:extLst>
          </p:nvPr>
        </p:nvGraphicFramePr>
        <p:xfrm>
          <a:off x="3035344" y="774776"/>
          <a:ext cx="3055850" cy="69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203040" progId="Equation.DSMT4">
                  <p:embed/>
                </p:oleObj>
              </mc:Choice>
              <mc:Fallback>
                <p:oleObj name="Equation" r:id="rId10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5344" y="774776"/>
                        <a:ext cx="3055850" cy="69848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2nd order </a:t>
            </a:r>
            <a:r>
              <a:rPr lang="en-US" altLang="zh-CN" dirty="0" err="1"/>
              <a:t>Runge-Kutta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formula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072962"/>
              </p:ext>
            </p:extLst>
          </p:nvPr>
        </p:nvGraphicFramePr>
        <p:xfrm>
          <a:off x="760413" y="1473234"/>
          <a:ext cx="54117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253800" progId="Equation.DSMT4">
                  <p:embed/>
                </p:oleObj>
              </mc:Choice>
              <mc:Fallback>
                <p:oleObj name="Equation" r:id="rId2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413" y="1473234"/>
                        <a:ext cx="541178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86859"/>
              </p:ext>
            </p:extLst>
          </p:nvPr>
        </p:nvGraphicFramePr>
        <p:xfrm>
          <a:off x="1219296" y="2206660"/>
          <a:ext cx="4379197" cy="137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57200" progId="Equation.DSMT4">
                  <p:embed/>
                </p:oleObj>
              </mc:Choice>
              <mc:Fallback>
                <p:oleObj name="Equation" r:id="rId4" imgW="1460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96" y="2206660"/>
                        <a:ext cx="4379197" cy="1370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>
            <a:off x="6248352" y="3009912"/>
            <a:ext cx="272407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6527744" y="1124016"/>
            <a:ext cx="0" cy="21652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8693032" y="3009912"/>
            <a:ext cx="2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400" y="1136720"/>
            <a:ext cx="2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 14"/>
          <p:cNvSpPr/>
          <p:nvPr/>
        </p:nvSpPr>
        <p:spPr bwMode="auto">
          <a:xfrm>
            <a:off x="6644640" y="1782880"/>
            <a:ext cx="2011680" cy="809894"/>
          </a:xfrm>
          <a:custGeom>
            <a:avLst/>
            <a:gdLst>
              <a:gd name="connsiteX0" fmla="*/ 0 w 2011680"/>
              <a:gd name="connsiteY0" fmla="*/ 746960 h 809894"/>
              <a:gd name="connsiteX1" fmla="*/ 518160 w 2011680"/>
              <a:gd name="connsiteY1" fmla="*/ 200 h 809894"/>
              <a:gd name="connsiteX2" fmla="*/ 1295400 w 2011680"/>
              <a:gd name="connsiteY2" fmla="*/ 807920 h 809894"/>
              <a:gd name="connsiteX3" fmla="*/ 2011680 w 2011680"/>
              <a:gd name="connsiteY3" fmla="*/ 183080 h 80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80" h="809894">
                <a:moveTo>
                  <a:pt x="0" y="746960"/>
                </a:moveTo>
                <a:cubicBezTo>
                  <a:pt x="151130" y="368500"/>
                  <a:pt x="302260" y="-9960"/>
                  <a:pt x="518160" y="200"/>
                </a:cubicBezTo>
                <a:cubicBezTo>
                  <a:pt x="734060" y="10360"/>
                  <a:pt x="1046480" y="777440"/>
                  <a:pt x="1295400" y="807920"/>
                </a:cubicBezTo>
                <a:cubicBezTo>
                  <a:pt x="1544320" y="838400"/>
                  <a:pt x="1778000" y="510740"/>
                  <a:pt x="2011680" y="18308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6946832" y="3009912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941688" y="2844680"/>
            <a:ext cx="0" cy="370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854856" y="2824648"/>
            <a:ext cx="0" cy="3705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801992" y="3018733"/>
            <a:ext cx="279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5464" y="3018733"/>
            <a:ext cx="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6" name="Picture 12" descr="http://t0.gstatic.com/images?q=tbn:ANd9GcSKfpzfrrGrpioDkecOVvy5DVJoq-pCepWsiy6ztSx4CbdTPVHIF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68" y="4322364"/>
            <a:ext cx="1398351" cy="17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78080" y="4558533"/>
            <a:ext cx="6775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/>
              <a:t>The reason to choose such mid-point of function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/>
              <a:t>.</a:t>
            </a:r>
          </a:p>
          <a:p>
            <a:pPr marL="342900" indent="-342900">
              <a:buAutoNum type="arabicPeriod"/>
            </a:pPr>
            <a:r>
              <a:rPr lang="en-US" altLang="zh-CN" sz="2800" dirty="0"/>
              <a:t>Why not just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t+P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y+Q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41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Taylor expansion with two variables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Substitute into the linear combination formula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 the other hand, the Taylor series method gives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533132"/>
              </p:ext>
            </p:extLst>
          </p:nvPr>
        </p:nvGraphicFramePr>
        <p:xfrm>
          <a:off x="381120" y="1489778"/>
          <a:ext cx="7334040" cy="62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253800" progId="Equation.DSMT4">
                  <p:embed/>
                </p:oleObj>
              </mc:Choice>
              <mc:Fallback>
                <p:oleObj name="Equation" r:id="rId2" imgW="298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120" y="1489778"/>
                        <a:ext cx="7334040" cy="624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867224"/>
              </p:ext>
            </p:extLst>
          </p:nvPr>
        </p:nvGraphicFramePr>
        <p:xfrm>
          <a:off x="381120" y="3079750"/>
          <a:ext cx="8661152" cy="62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279360" progId="Equation.DSMT4">
                  <p:embed/>
                </p:oleObj>
              </mc:Choice>
              <mc:Fallback>
                <p:oleObj name="Equation" r:id="rId4" imgW="384804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0" y="3079750"/>
                        <a:ext cx="8661152" cy="6281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97632"/>
              </p:ext>
            </p:extLst>
          </p:nvPr>
        </p:nvGraphicFramePr>
        <p:xfrm>
          <a:off x="457201" y="5100339"/>
          <a:ext cx="7537352" cy="786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393480" progId="Equation.DSMT4">
                  <p:embed/>
                </p:oleObj>
              </mc:Choice>
              <mc:Fallback>
                <p:oleObj name="Equation" r:id="rId6" imgW="377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1" y="5100339"/>
                        <a:ext cx="7537352" cy="786727"/>
                      </a:xfrm>
                      <a:prstGeom prst="rect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56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these two formula, we have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equations, 4 variables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). A=1, B=0, Euler method, no way to solve P,Q</a:t>
            </a:r>
          </a:p>
          <a:p>
            <a:pPr lvl="1"/>
            <a:r>
              <a:rPr lang="en-US" altLang="zh-CN" dirty="0"/>
              <a:t>(ii). A=1/2, B=1/2, P=1, Q=1.  </a:t>
            </a:r>
            <a:r>
              <a:rPr lang="en-US" altLang="zh-CN" b="1" dirty="0"/>
              <a:t>Heun method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(iii). A=0, B=1, P=1/2, Q=1/2.  </a:t>
            </a:r>
            <a:r>
              <a:rPr lang="en-US" altLang="zh-CN" b="1" dirty="0"/>
              <a:t>Modified Euler-Cauchy method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10892"/>
              </p:ext>
            </p:extLst>
          </p:nvPr>
        </p:nvGraphicFramePr>
        <p:xfrm>
          <a:off x="1917776" y="1333560"/>
          <a:ext cx="4788860" cy="100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393480" progId="Equation.DSMT4">
                  <p:embed/>
                </p:oleObj>
              </mc:Choice>
              <mc:Fallback>
                <p:oleObj name="Equation" r:id="rId2" imgW="1866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7776" y="1333560"/>
                        <a:ext cx="4788860" cy="100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485004"/>
              </p:ext>
            </p:extLst>
          </p:nvPr>
        </p:nvGraphicFramePr>
        <p:xfrm>
          <a:off x="1568536" y="3778240"/>
          <a:ext cx="6435028" cy="8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393480" progId="Equation.DSMT4">
                  <p:embed/>
                </p:oleObj>
              </mc:Choice>
              <mc:Fallback>
                <p:oleObj name="Equation" r:id="rId4" imgW="3022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8536" y="3778240"/>
                        <a:ext cx="6435028" cy="838176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71756"/>
              </p:ext>
            </p:extLst>
          </p:nvPr>
        </p:nvGraphicFramePr>
        <p:xfrm>
          <a:off x="1568536" y="5454592"/>
          <a:ext cx="6376712" cy="11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431640" progId="Equation.DSMT4">
                  <p:embed/>
                </p:oleObj>
              </mc:Choice>
              <mc:Fallback>
                <p:oleObj name="Equation" r:id="rId6" imgW="2463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8536" y="5454592"/>
                        <a:ext cx="6376712" cy="111756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73865"/>
              </p:ext>
            </p:extLst>
          </p:nvPr>
        </p:nvGraphicFramePr>
        <p:xfrm>
          <a:off x="1428840" y="21405"/>
          <a:ext cx="54117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253800" progId="Equation.DSMT4">
                  <p:embed/>
                </p:oleObj>
              </mc:Choice>
              <mc:Fallback>
                <p:oleObj name="Equation" r:id="rId8" imgW="1790640" imgH="253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40" y="21405"/>
                        <a:ext cx="541178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21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4136"/>
            <a:ext cx="8229600" cy="3967814"/>
          </a:xfrm>
        </p:spPr>
        <p:txBody>
          <a:bodyPr/>
          <a:lstStyle/>
          <a:p>
            <a:r>
              <a:rPr lang="en-US" altLang="zh-CN" dirty="0"/>
              <a:t>What’s the difference between Heun and modified Euler-Cauchy method in terms of CPU time and resolution, </a:t>
            </a:r>
            <a:r>
              <a:rPr lang="en-US" altLang="zh-CN" dirty="0" err="1"/>
              <a:t>etc</a:t>
            </a:r>
            <a:r>
              <a:rPr lang="en-US" altLang="zh-CN" dirty="0"/>
              <a:t> ?</a:t>
            </a:r>
            <a:endParaRPr lang="zh-CN" altLang="en-US" dirty="0"/>
          </a:p>
        </p:txBody>
      </p:sp>
      <p:pic>
        <p:nvPicPr>
          <p:cNvPr id="29700" name="Picture 4" descr="http://wordpress.catholicapedia.net/wp-content/uploads/2013/05/DiscussionFor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7" y="756817"/>
            <a:ext cx="2751671" cy="19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84584" y="1193864"/>
            <a:ext cx="3911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Discussion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24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order </a:t>
            </a:r>
            <a:r>
              <a:rPr lang="en-US" altLang="zh-CN" dirty="0" err="1"/>
              <a:t>Runge-Kutta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Third order R-K, N=3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the Taylor expansion and compare to the 3</a:t>
            </a:r>
            <a:r>
              <a:rPr lang="en-US" altLang="zh-CN" baseline="30000" dirty="0"/>
              <a:t>rd</a:t>
            </a:r>
            <a:r>
              <a:rPr lang="en-US" altLang="zh-CN" dirty="0"/>
              <a:t> order Taylor series method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61273"/>
              </p:ext>
            </p:extLst>
          </p:nvPr>
        </p:nvGraphicFramePr>
        <p:xfrm>
          <a:off x="1009752" y="1403408"/>
          <a:ext cx="580072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760" imgH="939600" progId="Equation.DSMT4">
                  <p:embed/>
                </p:oleObj>
              </mc:Choice>
              <mc:Fallback>
                <p:oleObj name="Equation" r:id="rId2" imgW="2336760" imgH="939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752" y="1403408"/>
                        <a:ext cx="5800725" cy="235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584" y="844550"/>
            <a:ext cx="5302216" cy="5867400"/>
          </a:xfrm>
        </p:spPr>
        <p:txBody>
          <a:bodyPr/>
          <a:lstStyle/>
          <a:p>
            <a:r>
              <a:rPr lang="en-US" altLang="zh-CN" dirty="0"/>
              <a:t>6 equations, 8 variables. The solutions are not unique. And the following is one of the solutions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881058"/>
              </p:ext>
            </p:extLst>
          </p:nvPr>
        </p:nvGraphicFramePr>
        <p:xfrm>
          <a:off x="450968" y="984320"/>
          <a:ext cx="2717800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930320" progId="Equation.DSMT4">
                  <p:embed/>
                </p:oleObj>
              </mc:Choice>
              <mc:Fallback>
                <p:oleObj name="Equation" r:id="rId2" imgW="1091880" imgH="1930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68" y="984320"/>
                        <a:ext cx="2717800" cy="48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55813"/>
              </p:ext>
            </p:extLst>
          </p:nvPr>
        </p:nvGraphicFramePr>
        <p:xfrm>
          <a:off x="3862388" y="2660650"/>
          <a:ext cx="4765675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1295280" progId="Equation.DSMT4">
                  <p:embed/>
                </p:oleObj>
              </mc:Choice>
              <mc:Fallback>
                <p:oleObj name="Equation" r:id="rId4" imgW="1917360" imgH="1295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660650"/>
                        <a:ext cx="4765675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3733824" y="2660672"/>
            <a:ext cx="5098904" cy="3352704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456" y="6153072"/>
            <a:ext cx="39813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baseline="30000" dirty="0"/>
              <a:t>rd</a:t>
            </a:r>
            <a:r>
              <a:rPr lang="en-US" altLang="zh-CN" sz="3200" dirty="0"/>
              <a:t> order R-K method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51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en-US" altLang="zh-CN" dirty="0"/>
              <a:t> order R-K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commonly used formula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Look for parameter relations  in Textbook Sec 9.5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32324"/>
              </p:ext>
            </p:extLst>
          </p:nvPr>
        </p:nvGraphicFramePr>
        <p:xfrm>
          <a:off x="2127320" y="1190577"/>
          <a:ext cx="48133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726920" progId="Equation.DSMT4">
                  <p:embed/>
                </p:oleObj>
              </mc:Choice>
              <mc:Fallback>
                <p:oleObj name="Equation" r:id="rId2" imgW="2120760" imgH="1726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20" y="1190577"/>
                        <a:ext cx="4813300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1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 What’s numerical solution for ODE?</a:t>
            </a:r>
            <a:endParaRPr lang="zh-CN" altLang="en-US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Analytical solutions can only be obtained in some special equations.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19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98136"/>
              </p:ext>
            </p:extLst>
          </p:nvPr>
        </p:nvGraphicFramePr>
        <p:xfrm>
          <a:off x="1987624" y="2032040"/>
          <a:ext cx="5055990" cy="30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888840" progId="Equation.DSMT4">
                  <p:embed/>
                </p:oleObj>
              </mc:Choice>
              <mc:Fallback>
                <p:oleObj name="Equation" r:id="rId2" imgW="1460160" imgH="8888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624" y="2032040"/>
                        <a:ext cx="5055990" cy="30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of R-K and quadrature rules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Section 9.5.1</a:t>
            </a:r>
          </a:p>
          <a:p>
            <a:endParaRPr lang="en-US" altLang="zh-CN" dirty="0"/>
          </a:p>
          <a:p>
            <a:r>
              <a:rPr lang="en-US" altLang="zh-CN" dirty="0"/>
              <a:t>Using the integration form, we have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the quadrature right-hand-side is computed as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295414"/>
              </p:ext>
            </p:extLst>
          </p:nvPr>
        </p:nvGraphicFramePr>
        <p:xfrm>
          <a:off x="2546408" y="2506662"/>
          <a:ext cx="46609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355320" progId="Equation.DSMT4">
                  <p:embed/>
                </p:oleObj>
              </mc:Choice>
              <mc:Fallback>
                <p:oleObj name="Equation" r:id="rId2" imgW="1930320" imgH="35532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408" y="2506662"/>
                        <a:ext cx="46609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52057"/>
              </p:ext>
            </p:extLst>
          </p:nvPr>
        </p:nvGraphicFramePr>
        <p:xfrm>
          <a:off x="3035344" y="1123996"/>
          <a:ext cx="3055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03040" progId="Equation.DSMT4">
                  <p:embed/>
                </p:oleObj>
              </mc:Choice>
              <mc:Fallback>
                <p:oleObj name="Equation" r:id="rId4" imgW="88884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44" y="1123996"/>
                        <a:ext cx="3055938" cy="698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77462"/>
              </p:ext>
            </p:extLst>
          </p:nvPr>
        </p:nvGraphicFramePr>
        <p:xfrm>
          <a:off x="1778080" y="4197328"/>
          <a:ext cx="64277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31640" progId="Equation.DSMT4">
                  <p:embed/>
                </p:oleObj>
              </mc:Choice>
              <mc:Fallback>
                <p:oleObj name="Equation" r:id="rId6" imgW="281916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80" y="4197328"/>
                        <a:ext cx="642778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1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Heun method                               Trapezoid quadrature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Modified Euler-Cauchy         1 point Gauss quadrature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&amp; 4</a:t>
            </a:r>
            <a:r>
              <a:rPr lang="en-US" altLang="zh-CN" baseline="30000" dirty="0"/>
              <a:t>th</a:t>
            </a:r>
            <a:r>
              <a:rPr lang="en-US" altLang="zh-CN" dirty="0"/>
              <a:t> order  </a:t>
            </a:r>
            <a:r>
              <a:rPr lang="en-US" altLang="zh-CN" dirty="0">
                <a:sym typeface="Wingdings" panose="05000000000000000000" pitchFamily="2" charset="2"/>
              </a:rPr>
              <a:t>           Simpson quadrature</a:t>
            </a:r>
            <a:endParaRPr lang="zh-CN" altLang="en-US" dirty="0"/>
          </a:p>
        </p:txBody>
      </p:sp>
      <p:sp>
        <p:nvSpPr>
          <p:cNvPr id="4" name="左右箭头 3"/>
          <p:cNvSpPr/>
          <p:nvPr/>
        </p:nvSpPr>
        <p:spPr bwMode="auto">
          <a:xfrm>
            <a:off x="3314736" y="984320"/>
            <a:ext cx="1816048" cy="279392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49801"/>
              </p:ext>
            </p:extLst>
          </p:nvPr>
        </p:nvGraphicFramePr>
        <p:xfrm>
          <a:off x="1428840" y="1612952"/>
          <a:ext cx="6437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1066680" progId="Equation.DSMT4">
                  <p:embed/>
                </p:oleObj>
              </mc:Choice>
              <mc:Fallback>
                <p:oleObj name="Equation" r:id="rId2" imgW="2666880" imgH="10666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40" y="1612952"/>
                        <a:ext cx="6437313" cy="276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右箭头 6"/>
          <p:cNvSpPr/>
          <p:nvPr/>
        </p:nvSpPr>
        <p:spPr bwMode="auto">
          <a:xfrm>
            <a:off x="4222760" y="4622014"/>
            <a:ext cx="698480" cy="20394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3105192" y="5594288"/>
            <a:ext cx="698480" cy="20394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9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4 </a:t>
            </a:r>
            <a:r>
              <a:rPr lang="zh-CN" altLang="en-US" sz="2800" dirty="0"/>
              <a:t>多步法</a:t>
            </a:r>
            <a:r>
              <a:rPr lang="en-US" altLang="zh-CN" sz="2800" dirty="0"/>
              <a:t>(</a:t>
            </a:r>
            <a:r>
              <a:rPr lang="zh-CN" altLang="en-US" sz="2800" dirty="0"/>
              <a:t>预测</a:t>
            </a:r>
            <a:r>
              <a:rPr lang="en-US" altLang="zh-CN" sz="2800" dirty="0"/>
              <a:t>-</a:t>
            </a:r>
            <a:r>
              <a:rPr lang="zh-CN" altLang="en-US" sz="2800" dirty="0"/>
              <a:t>校正法</a:t>
            </a:r>
            <a:r>
              <a:rPr lang="en-US" altLang="zh-CN" sz="2800" dirty="0"/>
              <a:t>) predicted-corrected method</a:t>
            </a:r>
            <a:endParaRPr lang="zh-CN" altLang="en-US" sz="2800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 called multi-step methods</a:t>
            </a:r>
          </a:p>
          <a:p>
            <a:r>
              <a:rPr lang="en-US" altLang="zh-CN" dirty="0"/>
              <a:t>The defect of one-step methods</a:t>
            </a:r>
          </a:p>
          <a:p>
            <a:pPr lvl="1"/>
            <a:r>
              <a:rPr lang="en-US" altLang="zh-CN" dirty="0"/>
              <a:t>When evaluating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/>
              <a:t>, only the information of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/>
              <a:t> is used, other values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k-3</a:t>
            </a:r>
            <a:r>
              <a:rPr lang="en-US" altLang="zh-CN" dirty="0"/>
              <a:t> are wasted.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00200" y="4565729"/>
            <a:ext cx="518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09800" y="3041729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33800" y="3803729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24400" y="3956129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67400" y="3727529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23418">
            <a:off x="4865688" y="3352879"/>
            <a:ext cx="923925" cy="611188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rot="1831087">
            <a:off x="3886200" y="3308429"/>
            <a:ext cx="762000" cy="571500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743200" y="3422729"/>
            <a:ext cx="0" cy="1143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2202063">
            <a:off x="2895600" y="3200479"/>
            <a:ext cx="762000" cy="374650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4413329"/>
            <a:ext cx="373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i-2</a:t>
            </a:r>
            <a:r>
              <a:rPr lang="en-US" altLang="zh-CN" dirty="0">
                <a:ea typeface="宋体" pitchFamily="2" charset="-122"/>
              </a:rPr>
              <a:t>        t</a:t>
            </a:r>
            <a:r>
              <a:rPr lang="en-US" altLang="zh-CN" baseline="-25000" dirty="0">
                <a:ea typeface="宋体" pitchFamily="2" charset="-122"/>
              </a:rPr>
              <a:t>i-1</a:t>
            </a:r>
            <a:r>
              <a:rPr lang="en-US" altLang="zh-CN" dirty="0">
                <a:ea typeface="宋体" pitchFamily="2" charset="-122"/>
              </a:rPr>
              <a:t>       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         t</a:t>
            </a:r>
            <a:r>
              <a:rPr lang="en-US" altLang="zh-CN" baseline="-25000" dirty="0">
                <a:ea typeface="宋体" pitchFamily="2" charset="-122"/>
              </a:rPr>
              <a:t>i+1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general framework of multi-step method</a:t>
            </a:r>
          </a:p>
          <a:p>
            <a:pPr lvl="1"/>
            <a:r>
              <a:rPr lang="en-US" altLang="zh-CN" dirty="0"/>
              <a:t>where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ih</a:t>
            </a:r>
            <a:r>
              <a:rPr lang="en-US" altLang="zh-CN" i="1" dirty="0">
                <a:solidFill>
                  <a:srgbClr val="0000FF"/>
                </a:solidFill>
                <a:ea typeface="楷体_GB2312" pitchFamily="49" charset="-122"/>
              </a:rPr>
              <a:t>. </a:t>
            </a:r>
            <a:r>
              <a:rPr lang="en-US" altLang="zh-CN" dirty="0"/>
              <a:t>It’s called </a:t>
            </a:r>
            <a:r>
              <a:rPr lang="en-US" altLang="zh-CN" b="1" dirty="0"/>
              <a:t>k-</a:t>
            </a:r>
            <a:r>
              <a:rPr lang="en-US" altLang="zh-CN" b="1" dirty="0" err="1"/>
              <a:t>th</a:t>
            </a:r>
            <a:r>
              <a:rPr lang="en-US" altLang="zh-CN" b="1" dirty="0"/>
              <a:t> step method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From the formula, it takes much less computation than one step methods for the same order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56154"/>
              </p:ext>
            </p:extLst>
          </p:nvPr>
        </p:nvGraphicFramePr>
        <p:xfrm>
          <a:off x="2686104" y="2940064"/>
          <a:ext cx="37560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31640" progId="Equation.DSMT4">
                  <p:embed/>
                </p:oleObj>
              </mc:Choice>
              <mc:Fallback>
                <p:oleObj name="Equation" r:id="rId2" imgW="17398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104" y="2940064"/>
                        <a:ext cx="37560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600200" y="6159400"/>
            <a:ext cx="518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209800" y="4337024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581400" y="56260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24400" y="554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67400" y="5321200"/>
            <a:ext cx="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023418">
            <a:off x="3774352" y="4263103"/>
            <a:ext cx="1931923" cy="1605342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rot="1023418">
            <a:off x="4867275" y="4937025"/>
            <a:ext cx="855663" cy="611188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14600" y="6007000"/>
            <a:ext cx="373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dirty="0">
                <a:ea typeface="宋体" pitchFamily="2" charset="-122"/>
              </a:rPr>
              <a:t>t</a:t>
            </a:r>
            <a:r>
              <a:rPr lang="en-US" altLang="zh-CN" baseline="-25000" dirty="0">
                <a:ea typeface="宋体" pitchFamily="2" charset="-122"/>
              </a:rPr>
              <a:t>i-2</a:t>
            </a:r>
            <a:r>
              <a:rPr lang="en-US" altLang="zh-CN" dirty="0">
                <a:ea typeface="宋体" pitchFamily="2" charset="-122"/>
              </a:rPr>
              <a:t>       t</a:t>
            </a:r>
            <a:r>
              <a:rPr lang="en-US" altLang="zh-CN" baseline="-25000" dirty="0">
                <a:ea typeface="宋体" pitchFamily="2" charset="-122"/>
              </a:rPr>
              <a:t>i-1</a:t>
            </a:r>
            <a:r>
              <a:rPr lang="en-US" altLang="zh-CN" dirty="0">
                <a:ea typeface="宋体" pitchFamily="2" charset="-122"/>
              </a:rPr>
              <a:t>         </a:t>
            </a:r>
            <a:r>
              <a:rPr lang="en-US" altLang="zh-CN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          t</a:t>
            </a:r>
            <a:r>
              <a:rPr lang="en-US" altLang="zh-CN" baseline="-25000" dirty="0">
                <a:ea typeface="宋体" pitchFamily="2" charset="-122"/>
              </a:rPr>
              <a:t>i+1</a:t>
            </a: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819400" y="56260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 rot="1023418">
            <a:off x="3075691" y="3827357"/>
            <a:ext cx="2793290" cy="2078458"/>
          </a:xfrm>
          <a:custGeom>
            <a:avLst/>
            <a:gdLst>
              <a:gd name="T0" fmla="*/ 0 w 1440"/>
              <a:gd name="T1" fmla="*/ 2147483647 h 320"/>
              <a:gd name="T2" fmla="*/ 2147483647 w 1440"/>
              <a:gd name="T3" fmla="*/ 2147483647 h 320"/>
              <a:gd name="T4" fmla="*/ 2147483647 w 1440"/>
              <a:gd name="T5" fmla="*/ 2147483647 h 320"/>
              <a:gd name="T6" fmla="*/ 0 60000 65536"/>
              <a:gd name="T7" fmla="*/ 0 60000 65536"/>
              <a:gd name="T8" fmla="*/ 0 60000 65536"/>
              <a:gd name="T9" fmla="*/ 0 w 1440"/>
              <a:gd name="T10" fmla="*/ 0 h 320"/>
              <a:gd name="T11" fmla="*/ 1440 w 1440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20">
                <a:moveTo>
                  <a:pt x="0" y="320"/>
                </a:moveTo>
                <a:cubicBezTo>
                  <a:pt x="120" y="192"/>
                  <a:pt x="240" y="64"/>
                  <a:pt x="480" y="32"/>
                </a:cubicBezTo>
                <a:cubicBezTo>
                  <a:pt x="720" y="0"/>
                  <a:pt x="1080" y="64"/>
                  <a:pt x="1440" y="128"/>
                </a:cubicBezTo>
              </a:path>
            </a:pathLst>
          </a:custGeom>
          <a:noFill/>
          <a:ln w="1016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5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Adams-</a:t>
            </a:r>
            <a:r>
              <a:rPr lang="en-US" altLang="zh-CN" dirty="0" err="1"/>
              <a:t>Bashforth</a:t>
            </a:r>
            <a:r>
              <a:rPr lang="en-US" altLang="zh-CN" dirty="0"/>
              <a:t>-Moulton method</a:t>
            </a:r>
          </a:p>
          <a:p>
            <a:pPr lvl="1"/>
            <a:r>
              <a:rPr lang="en-US" altLang="zh-CN" dirty="0"/>
              <a:t>Predicted step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057472" y="1612952"/>
            <a:ext cx="4889360" cy="2225684"/>
            <a:chOff x="4663440" y="1612952"/>
            <a:chExt cx="4410712" cy="1946292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4921240" y="3079760"/>
              <a:ext cx="41529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椭圆 3"/>
            <p:cNvSpPr/>
            <p:nvPr/>
          </p:nvSpPr>
          <p:spPr bwMode="auto">
            <a:xfrm>
              <a:off x="6946832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8373336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7674856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410176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178504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70480" y="3189912"/>
              <a:ext cx="3803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k-3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k+1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任意多边形 5"/>
            <p:cNvSpPr/>
            <p:nvPr/>
          </p:nvSpPr>
          <p:spPr bwMode="auto">
            <a:xfrm>
              <a:off x="4663440" y="1661022"/>
              <a:ext cx="4175760" cy="550493"/>
            </a:xfrm>
            <a:custGeom>
              <a:avLst/>
              <a:gdLst>
                <a:gd name="connsiteX0" fmla="*/ 0 w 4175760"/>
                <a:gd name="connsiteY0" fmla="*/ 152538 h 550493"/>
                <a:gd name="connsiteX1" fmla="*/ 777240 w 4175760"/>
                <a:gd name="connsiteY1" fmla="*/ 548778 h 550493"/>
                <a:gd name="connsiteX2" fmla="*/ 1493520 w 4175760"/>
                <a:gd name="connsiteY2" fmla="*/ 15378 h 550493"/>
                <a:gd name="connsiteX3" fmla="*/ 2362200 w 4175760"/>
                <a:gd name="connsiteY3" fmla="*/ 304938 h 550493"/>
                <a:gd name="connsiteX4" fmla="*/ 2895600 w 4175760"/>
                <a:gd name="connsiteY4" fmla="*/ 138 h 550493"/>
                <a:gd name="connsiteX5" fmla="*/ 3779520 w 4175760"/>
                <a:gd name="connsiteY5" fmla="*/ 350658 h 550493"/>
                <a:gd name="connsiteX6" fmla="*/ 4175760 w 4175760"/>
                <a:gd name="connsiteY6" fmla="*/ 289698 h 55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5760" h="550493">
                  <a:moveTo>
                    <a:pt x="0" y="152538"/>
                  </a:moveTo>
                  <a:cubicBezTo>
                    <a:pt x="264160" y="362088"/>
                    <a:pt x="528320" y="571638"/>
                    <a:pt x="777240" y="548778"/>
                  </a:cubicBezTo>
                  <a:cubicBezTo>
                    <a:pt x="1026160" y="525918"/>
                    <a:pt x="1229360" y="56018"/>
                    <a:pt x="1493520" y="15378"/>
                  </a:cubicBezTo>
                  <a:cubicBezTo>
                    <a:pt x="1757680" y="-25262"/>
                    <a:pt x="2128520" y="307478"/>
                    <a:pt x="2362200" y="304938"/>
                  </a:cubicBezTo>
                  <a:cubicBezTo>
                    <a:pt x="2595880" y="302398"/>
                    <a:pt x="2659380" y="-7482"/>
                    <a:pt x="2895600" y="138"/>
                  </a:cubicBezTo>
                  <a:cubicBezTo>
                    <a:pt x="3131820" y="7758"/>
                    <a:pt x="3566160" y="302398"/>
                    <a:pt x="3779520" y="350658"/>
                  </a:cubicBezTo>
                  <a:cubicBezTo>
                    <a:pt x="3992880" y="398918"/>
                    <a:pt x="4084320" y="344308"/>
                    <a:pt x="4175760" y="28969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946832" y="189234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8373336" y="19218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674856" y="16129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5410176" y="213143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6178504" y="16129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21" name="直接连接符 20"/>
            <p:cNvCxnSpPr>
              <a:stCxn id="18" idx="4"/>
              <a:endCxn id="11" idx="0"/>
            </p:cNvCxnSpPr>
            <p:nvPr/>
          </p:nvCxnSpPr>
          <p:spPr bwMode="auto">
            <a:xfrm>
              <a:off x="7764856" y="1792952"/>
              <a:ext cx="0" cy="1216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>
              <a:stCxn id="17" idx="4"/>
              <a:endCxn id="10" idx="0"/>
            </p:cNvCxnSpPr>
            <p:nvPr/>
          </p:nvCxnSpPr>
          <p:spPr bwMode="auto">
            <a:xfrm>
              <a:off x="8463336" y="2101888"/>
              <a:ext cx="0" cy="908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933538"/>
              </p:ext>
            </p:extLst>
          </p:nvPr>
        </p:nvGraphicFramePr>
        <p:xfrm>
          <a:off x="1902529" y="3866306"/>
          <a:ext cx="5872162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98520" imgH="1384200" progId="Equation.DSMT4">
                  <p:embed/>
                </p:oleObj>
              </mc:Choice>
              <mc:Fallback>
                <p:oleObj name="Equation" r:id="rId2" imgW="309852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2529" y="3866306"/>
                        <a:ext cx="5872162" cy="2617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25"/>
          <p:cNvSpPr/>
          <p:nvPr/>
        </p:nvSpPr>
        <p:spPr bwMode="auto">
          <a:xfrm>
            <a:off x="3384584" y="4546568"/>
            <a:ext cx="2304984" cy="55878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9112" y="4546568"/>
            <a:ext cx="23748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order Newton interpolation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17776" y="6362616"/>
            <a:ext cx="20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method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Adams-</a:t>
            </a:r>
            <a:r>
              <a:rPr lang="en-US" altLang="zh-CN" dirty="0" err="1"/>
              <a:t>Bashforth</a:t>
            </a:r>
            <a:r>
              <a:rPr lang="en-US" altLang="zh-CN" dirty="0"/>
              <a:t>-Moulton method</a:t>
            </a:r>
          </a:p>
          <a:p>
            <a:pPr lvl="1"/>
            <a:r>
              <a:rPr lang="en-US" altLang="zh-CN" dirty="0"/>
              <a:t>Corrected step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28840" y="1971644"/>
            <a:ext cx="4889360" cy="2172666"/>
            <a:chOff x="4663440" y="1612952"/>
            <a:chExt cx="4410712" cy="1899929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4921240" y="3079760"/>
              <a:ext cx="41529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/>
            <p:cNvSpPr/>
            <p:nvPr/>
          </p:nvSpPr>
          <p:spPr bwMode="auto">
            <a:xfrm>
              <a:off x="6946832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8373336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674856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6178504" y="300991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45582" y="3189912"/>
              <a:ext cx="3528570" cy="322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k-2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k-1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t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k+1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4663440" y="1661022"/>
              <a:ext cx="4175760" cy="550493"/>
            </a:xfrm>
            <a:custGeom>
              <a:avLst/>
              <a:gdLst>
                <a:gd name="connsiteX0" fmla="*/ 0 w 4175760"/>
                <a:gd name="connsiteY0" fmla="*/ 152538 h 550493"/>
                <a:gd name="connsiteX1" fmla="*/ 777240 w 4175760"/>
                <a:gd name="connsiteY1" fmla="*/ 548778 h 550493"/>
                <a:gd name="connsiteX2" fmla="*/ 1493520 w 4175760"/>
                <a:gd name="connsiteY2" fmla="*/ 15378 h 550493"/>
                <a:gd name="connsiteX3" fmla="*/ 2362200 w 4175760"/>
                <a:gd name="connsiteY3" fmla="*/ 304938 h 550493"/>
                <a:gd name="connsiteX4" fmla="*/ 2895600 w 4175760"/>
                <a:gd name="connsiteY4" fmla="*/ 138 h 550493"/>
                <a:gd name="connsiteX5" fmla="*/ 3779520 w 4175760"/>
                <a:gd name="connsiteY5" fmla="*/ 350658 h 550493"/>
                <a:gd name="connsiteX6" fmla="*/ 4175760 w 4175760"/>
                <a:gd name="connsiteY6" fmla="*/ 289698 h 55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5760" h="550493">
                  <a:moveTo>
                    <a:pt x="0" y="152538"/>
                  </a:moveTo>
                  <a:cubicBezTo>
                    <a:pt x="264160" y="362088"/>
                    <a:pt x="528320" y="571638"/>
                    <a:pt x="777240" y="548778"/>
                  </a:cubicBezTo>
                  <a:cubicBezTo>
                    <a:pt x="1026160" y="525918"/>
                    <a:pt x="1229360" y="56018"/>
                    <a:pt x="1493520" y="15378"/>
                  </a:cubicBezTo>
                  <a:cubicBezTo>
                    <a:pt x="1757680" y="-25262"/>
                    <a:pt x="2128520" y="307478"/>
                    <a:pt x="2362200" y="304938"/>
                  </a:cubicBezTo>
                  <a:cubicBezTo>
                    <a:pt x="2595880" y="302398"/>
                    <a:pt x="2659380" y="-7482"/>
                    <a:pt x="2895600" y="138"/>
                  </a:cubicBezTo>
                  <a:cubicBezTo>
                    <a:pt x="3131820" y="7758"/>
                    <a:pt x="3566160" y="302398"/>
                    <a:pt x="3779520" y="350658"/>
                  </a:cubicBezTo>
                  <a:cubicBezTo>
                    <a:pt x="3992880" y="398918"/>
                    <a:pt x="4084320" y="344308"/>
                    <a:pt x="4175760" y="28969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946832" y="189234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8373336" y="19218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674856" y="16129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6178504" y="16129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8" name="直接连接符 17"/>
            <p:cNvCxnSpPr>
              <a:stCxn id="15" idx="4"/>
              <a:endCxn id="8" idx="0"/>
            </p:cNvCxnSpPr>
            <p:nvPr/>
          </p:nvCxnSpPr>
          <p:spPr bwMode="auto">
            <a:xfrm>
              <a:off x="7764856" y="1792952"/>
              <a:ext cx="0" cy="1216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14" idx="4"/>
              <a:endCxn id="7" idx="0"/>
            </p:cNvCxnSpPr>
            <p:nvPr/>
          </p:nvCxnSpPr>
          <p:spPr bwMode="auto">
            <a:xfrm>
              <a:off x="8463336" y="2101888"/>
              <a:ext cx="0" cy="9080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06546"/>
              </p:ext>
            </p:extLst>
          </p:nvPr>
        </p:nvGraphicFramePr>
        <p:xfrm>
          <a:off x="1779588" y="3948113"/>
          <a:ext cx="5199062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1371600" progId="Equation.DSMT4">
                  <p:embed/>
                </p:oleObj>
              </mc:Choice>
              <mc:Fallback>
                <p:oleObj name="Equation" r:id="rId2" imgW="274320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9588" y="3948113"/>
                        <a:ext cx="5199062" cy="259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1332" y="1962192"/>
            <a:ext cx="776868" cy="36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endParaRPr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8152" y="1543104"/>
            <a:ext cx="776868" cy="36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71356" y="1890839"/>
            <a:ext cx="776868" cy="36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9650" y="1612952"/>
            <a:ext cx="776868" cy="36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9423" y="5524440"/>
            <a:ext cx="201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Implicit method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138DFB-B34E-43F4-D675-490CE78C82F1}"/>
              </a:ext>
            </a:extLst>
          </p:cNvPr>
          <p:cNvSpPr txBox="1"/>
          <p:nvPr/>
        </p:nvSpPr>
        <p:spPr>
          <a:xfrm>
            <a:off x="5619720" y="6458682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推导参考</a:t>
            </a:r>
            <a:r>
              <a:rPr lang="en-US" altLang="zh-CN" dirty="0"/>
              <a:t>《</a:t>
            </a:r>
            <a:r>
              <a:rPr lang="zh-CN" altLang="en-US" dirty="0"/>
              <a:t>数值分析原理</a:t>
            </a:r>
            <a:r>
              <a:rPr lang="en-US" altLang="zh-CN" dirty="0"/>
              <a:t>》6.2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881172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zh-CN" dirty="0">
                <a:ea typeface="宋体" charset="-122"/>
              </a:rPr>
              <a:t>Number of function evaluations is the Computational Speed or Efficiency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dirty="0">
                <a:ea typeface="宋体" charset="-122"/>
              </a:rPr>
              <a:t>How many evaluations per step?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dirty="0">
                <a:ea typeface="宋体" charset="-122"/>
              </a:rPr>
              <a:t>No need to repeat the evaluation of function f at previous points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dirty="0">
                <a:ea typeface="宋体" charset="-122"/>
              </a:rPr>
              <a:t>Only one new function evaluation in the predictor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zh-CN" dirty="0">
                <a:ea typeface="宋体" charset="-122"/>
              </a:rPr>
              <a:t>One function evaluation per correction step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4965656"/>
            <a:ext cx="7924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FF0000"/>
                </a:solidFill>
                <a:ea typeface="宋体" charset="-122"/>
              </a:rPr>
              <a:t># of function evaluations = 1+ number  of corrections</a:t>
            </a:r>
          </a:p>
        </p:txBody>
      </p:sp>
    </p:spTree>
    <p:extLst>
      <p:ext uri="{BB962C8B-B14F-4D97-AF65-F5344CB8AC3E}">
        <p14:creationId xmlns:p14="http://schemas.microsoft.com/office/powerpoint/2010/main" val="1064489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Practical consideration</a:t>
            </a:r>
          </a:p>
          <a:p>
            <a:pPr lvl="1"/>
            <a:r>
              <a:rPr lang="en-US" altLang="zh-CN" dirty="0"/>
              <a:t>Using the truncation error of P3 Newton interpolation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Time step restriction. (according to fixed point iteration condition)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63499"/>
              </p:ext>
            </p:extLst>
          </p:nvPr>
        </p:nvGraphicFramePr>
        <p:xfrm>
          <a:off x="1079600" y="1962192"/>
          <a:ext cx="4554248" cy="205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812520" progId="Equation.DSMT4">
                  <p:embed/>
                </p:oleObj>
              </mc:Choice>
              <mc:Fallback>
                <p:oleObj name="Equation" r:id="rId2" imgW="18032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600" y="1962192"/>
                        <a:ext cx="4554248" cy="2052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9112" y="3359152"/>
            <a:ext cx="230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error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384584" y="1892340"/>
            <a:ext cx="768328" cy="2095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147"/>
              </p:ext>
            </p:extLst>
          </p:nvPr>
        </p:nvGraphicFramePr>
        <p:xfrm>
          <a:off x="1708232" y="4127480"/>
          <a:ext cx="4510829" cy="90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393480" progId="Equation.DSMT4">
                  <p:embed/>
                </p:oleObj>
              </mc:Choice>
              <mc:Fallback>
                <p:oleObj name="Equation" r:id="rId4" imgW="1955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8232" y="4127480"/>
                        <a:ext cx="4510829" cy="908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889606"/>
              </p:ext>
            </p:extLst>
          </p:nvPr>
        </p:nvGraphicFramePr>
        <p:xfrm>
          <a:off x="3244888" y="5733984"/>
          <a:ext cx="2095440" cy="100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444240" progId="Equation.DSMT4">
                  <p:embed/>
                </p:oleObj>
              </mc:Choice>
              <mc:Fallback>
                <p:oleObj name="Equation" r:id="rId6" imgW="927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4888" y="5733984"/>
                        <a:ext cx="2095440" cy="100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99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5. ODE</a:t>
            </a:r>
            <a:r>
              <a:rPr lang="zh-CN" altLang="en-US" sz="3200" dirty="0"/>
              <a:t>方程组</a:t>
            </a:r>
            <a:r>
              <a:rPr lang="en-US" altLang="zh-CN" sz="3200" dirty="0"/>
              <a:t>Systems of differential equations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Solving a System of </a:t>
            </a:r>
            <a:r>
              <a:rPr lang="en-US" altLang="zh-CN" b="1" dirty="0">
                <a:ea typeface="宋体" charset="-122"/>
              </a:rPr>
              <a:t>First Order ODEs</a:t>
            </a:r>
          </a:p>
          <a:p>
            <a:pPr lvl="1"/>
            <a:r>
              <a:rPr lang="en-US" altLang="zh-CN" dirty="0"/>
              <a:t>Methods discussed earlier such as Euler, </a:t>
            </a:r>
            <a:r>
              <a:rPr lang="en-US" altLang="zh-CN" dirty="0" err="1"/>
              <a:t>Runge-Kutta</a:t>
            </a:r>
            <a:r>
              <a:rPr lang="en-US" altLang="zh-CN" dirty="0"/>
              <a:t>, … are used to solve first order ordinary differential equations.</a:t>
            </a:r>
          </a:p>
          <a:p>
            <a:pPr lvl="1"/>
            <a:r>
              <a:rPr lang="en-US" altLang="zh-CN" dirty="0"/>
              <a:t>The same formulas will be used to solve  a system of first order ODEs.</a:t>
            </a:r>
          </a:p>
          <a:p>
            <a:pPr lvl="1"/>
            <a:r>
              <a:rPr lang="en-US" altLang="zh-CN" dirty="0"/>
              <a:t>In this case, the differential equation is a vector equation and the dependent variable is a vector variable.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49602"/>
              </p:ext>
            </p:extLst>
          </p:nvPr>
        </p:nvGraphicFramePr>
        <p:xfrm>
          <a:off x="1252538" y="4406900"/>
          <a:ext cx="349567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736560" progId="Equation.DSMT4">
                  <p:embed/>
                </p:oleObj>
              </mc:Choice>
              <mc:Fallback>
                <p:oleObj name="Equation" r:id="rId2" imgW="1307880" imgH="736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406900"/>
                        <a:ext cx="3495675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02193"/>
              </p:ext>
            </p:extLst>
          </p:nvPr>
        </p:nvGraphicFramePr>
        <p:xfrm>
          <a:off x="5480146" y="4476722"/>
          <a:ext cx="230505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736560" progId="Equation.DSMT4">
                  <p:embed/>
                </p:oleObj>
              </mc:Choice>
              <mc:Fallback>
                <p:oleObj name="Equation" r:id="rId4" imgW="850680" imgH="736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146" y="4476722"/>
                        <a:ext cx="2305050" cy="199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42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Euler method in solving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513085"/>
              </p:ext>
            </p:extLst>
          </p:nvPr>
        </p:nvGraphicFramePr>
        <p:xfrm>
          <a:off x="909638" y="1468438"/>
          <a:ext cx="6772275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841400" progId="Equation.DSMT4">
                  <p:embed/>
                </p:oleObj>
              </mc:Choice>
              <mc:Fallback>
                <p:oleObj name="Equation" r:id="rId2" imgW="3301920" imgH="1841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468438"/>
                        <a:ext cx="6772275" cy="377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8872" y="5454592"/>
            <a:ext cx="747373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Change the scalar to vector in the formula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Other methods, e.g., R-K methods, can also be used for solving system of ODEs in this way.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3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Whereas, for complicated nonlinear differential system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only the numerical solutions are given on a series of scattered points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62578"/>
              </p:ext>
            </p:extLst>
          </p:nvPr>
        </p:nvGraphicFramePr>
        <p:xfrm>
          <a:off x="2369085" y="1433771"/>
          <a:ext cx="39878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1244520" progId="Equation.DSMT4">
                  <p:embed/>
                </p:oleObj>
              </mc:Choice>
              <mc:Fallback>
                <p:oleObj name="Equation" r:id="rId2" imgW="19936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9085" y="1433771"/>
                        <a:ext cx="39878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0664" y="2355205"/>
            <a:ext cx="185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Lotka-Volterra</a:t>
            </a:r>
            <a:r>
              <a:rPr lang="en-US" altLang="zh-CN" b="1" dirty="0"/>
              <a:t> equation</a:t>
            </a:r>
            <a:endParaRPr lang="zh-CN" altLang="en-US" b="1" dirty="0"/>
          </a:p>
        </p:txBody>
      </p:sp>
      <p:graphicFrame>
        <p:nvGraphicFramePr>
          <p:cNvPr id="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26399"/>
              </p:ext>
            </p:extLst>
          </p:nvPr>
        </p:nvGraphicFramePr>
        <p:xfrm>
          <a:off x="1327150" y="4808538"/>
          <a:ext cx="6530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253800" progId="Equation.DSMT4">
                  <p:embed/>
                </p:oleObj>
              </mc:Choice>
              <mc:Fallback>
                <p:oleObj name="Equation" r:id="rId4" imgW="2374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808538"/>
                        <a:ext cx="65309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4"/>
          <p:cNvSpPr>
            <a:spLocks noChangeArrowheads="1"/>
          </p:cNvSpPr>
          <p:nvPr/>
        </p:nvSpPr>
        <p:spPr bwMode="auto">
          <a:xfrm>
            <a:off x="1358992" y="4808453"/>
            <a:ext cx="1606532" cy="6286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3493034" y="4808453"/>
            <a:ext cx="4291973" cy="6286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149448" y="5716503"/>
            <a:ext cx="2584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 dirty="0">
                <a:latin typeface="Arial" charset="0"/>
                <a:ea typeface="宋体" pitchFamily="2" charset="-122"/>
              </a:rPr>
              <a:t>Analytical solutions</a:t>
            </a:r>
            <a:endParaRPr lang="zh-CN" altLang="en-US" sz="18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90035" y="5716503"/>
            <a:ext cx="2336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 dirty="0">
                <a:latin typeface="Arial" charset="0"/>
                <a:ea typeface="宋体" pitchFamily="2" charset="-122"/>
              </a:rPr>
              <a:t>Numerical solutions</a:t>
            </a:r>
            <a:endParaRPr lang="zh-CN" altLang="en-US" sz="1800" b="0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423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Example. Use R-K 2 method to solve the following ODEs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732313"/>
              </p:ext>
            </p:extLst>
          </p:nvPr>
        </p:nvGraphicFramePr>
        <p:xfrm>
          <a:off x="660512" y="1752648"/>
          <a:ext cx="769620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05300" imgH="2641600" progId="Equation.3">
                  <p:embed/>
                </p:oleObj>
              </mc:Choice>
              <mc:Fallback>
                <p:oleObj name="Equation" r:id="rId2" imgW="4305300" imgH="264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12" y="1752648"/>
                        <a:ext cx="7696200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718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</a:t>
            </a:r>
            <a:r>
              <a:rPr lang="en-US" altLang="zh-CN" dirty="0"/>
              <a:t>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Change to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40917"/>
              </p:ext>
            </p:extLst>
          </p:nvPr>
        </p:nvGraphicFramePr>
        <p:xfrm>
          <a:off x="615950" y="1333500"/>
          <a:ext cx="39020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1015920" progId="Equation.DSMT4">
                  <p:embed/>
                </p:oleObj>
              </mc:Choice>
              <mc:Fallback>
                <p:oleObj name="Equation" r:id="rId2" imgW="189216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333500"/>
                        <a:ext cx="3902075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>
            <a:spLocks noChangeArrowheads="1"/>
          </p:cNvSpPr>
          <p:nvPr/>
        </p:nvSpPr>
        <p:spPr bwMode="auto">
          <a:xfrm>
            <a:off x="3460325" y="3429000"/>
            <a:ext cx="571500" cy="768341"/>
          </a:xfrm>
          <a:prstGeom prst="downArrow">
            <a:avLst>
              <a:gd name="adj1" fmla="val 50000"/>
              <a:gd name="adj2" fmla="val 500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 b="0">
              <a:latin typeface="Arial" charset="0"/>
              <a:ea typeface="宋体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73520" y="3443283"/>
            <a:ext cx="292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Calibri" pitchFamily="34" charset="0"/>
                <a:ea typeface="幼圆" pitchFamily="49" charset="-122"/>
                <a:sym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800" b="0" dirty="0">
                <a:latin typeface="Arial" charset="0"/>
                <a:ea typeface="宋体" pitchFamily="2" charset="-122"/>
              </a:rPr>
              <a:t>Change to 1</a:t>
            </a:r>
            <a:r>
              <a:rPr lang="en-US" altLang="zh-CN" sz="1800" b="0" baseline="30000" dirty="0">
                <a:latin typeface="Arial" charset="0"/>
                <a:ea typeface="宋体" pitchFamily="2" charset="-122"/>
              </a:rPr>
              <a:t>st</a:t>
            </a:r>
            <a:r>
              <a:rPr lang="en-US" altLang="zh-CN" sz="1800" b="0" dirty="0">
                <a:latin typeface="Arial" charset="0"/>
                <a:ea typeface="宋体" pitchFamily="2" charset="-122"/>
              </a:rPr>
              <a:t> order ODEs</a:t>
            </a:r>
            <a:endParaRPr lang="zh-CN" altLang="en-US" sz="1800" b="0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48410"/>
              </p:ext>
            </p:extLst>
          </p:nvPr>
        </p:nvGraphicFramePr>
        <p:xfrm>
          <a:off x="6318200" y="1685345"/>
          <a:ext cx="204787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736560" progId="Equation.DSMT4">
                  <p:embed/>
                </p:oleObj>
              </mc:Choice>
              <mc:Fallback>
                <p:oleObj name="Equation" r:id="rId4" imgW="11300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00" y="1685345"/>
                        <a:ext cx="2047875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1848" y="1543104"/>
            <a:ext cx="146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more variables to represent higher order derivatives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65063"/>
              </p:ext>
            </p:extLst>
          </p:nvPr>
        </p:nvGraphicFramePr>
        <p:xfrm>
          <a:off x="777875" y="4057650"/>
          <a:ext cx="8094663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24000" imgH="1269720" progId="Equation.DSMT4">
                  <p:embed/>
                </p:oleObj>
              </mc:Choice>
              <mc:Fallback>
                <p:oleObj name="Equation" r:id="rId6" imgW="3924000" imgH="1269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057650"/>
                        <a:ext cx="8094663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616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  Convert the following 3</a:t>
            </a:r>
            <a:r>
              <a:rPr lang="en-US" altLang="zh-CN" baseline="30000" dirty="0"/>
              <a:t>rd</a:t>
            </a:r>
            <a:r>
              <a:rPr lang="en-US" altLang="zh-CN" dirty="0"/>
              <a:t> order ODE into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Choose the auxiliary variables to be</a:t>
            </a:r>
          </a:p>
          <a:p>
            <a:endParaRPr lang="en-US" altLang="zh-CN" dirty="0"/>
          </a:p>
          <a:p>
            <a:r>
              <a:rPr lang="en-US" altLang="zh-CN" dirty="0"/>
              <a:t>Then the original 3</a:t>
            </a:r>
            <a:r>
              <a:rPr lang="en-US" altLang="zh-CN" baseline="30000" dirty="0"/>
              <a:t>rd</a:t>
            </a:r>
            <a:r>
              <a:rPr lang="en-US" altLang="zh-CN" dirty="0"/>
              <a:t> order ODE can rewritten as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27625"/>
              </p:ext>
            </p:extLst>
          </p:nvPr>
        </p:nvGraphicFramePr>
        <p:xfrm>
          <a:off x="2212975" y="2101850"/>
          <a:ext cx="43434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431640" progId="Equation.DSMT4">
                  <p:embed/>
                </p:oleObj>
              </mc:Choice>
              <mc:Fallback>
                <p:oleObj name="Equation" r:id="rId2" imgW="16887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101850"/>
                        <a:ext cx="43434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43575"/>
              </p:ext>
            </p:extLst>
          </p:nvPr>
        </p:nvGraphicFramePr>
        <p:xfrm>
          <a:off x="2185988" y="5105400"/>
          <a:ext cx="44894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711000" progId="Equation.DSMT4">
                  <p:embed/>
                </p:oleObj>
              </mc:Choice>
              <mc:Fallback>
                <p:oleObj name="Equation" r:id="rId4" imgW="2286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5988" y="5105400"/>
                        <a:ext cx="448945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22004"/>
              </p:ext>
            </p:extLst>
          </p:nvPr>
        </p:nvGraphicFramePr>
        <p:xfrm>
          <a:off x="2197168" y="3778240"/>
          <a:ext cx="3117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7168" y="3778240"/>
                        <a:ext cx="31178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956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>
                <a:solidFill>
                  <a:schemeClr val="tx1"/>
                </a:solidFill>
              </a:rPr>
              <a:t>边值问题</a:t>
            </a:r>
            <a:r>
              <a:rPr lang="en-US" altLang="zh-CN" dirty="0">
                <a:solidFill>
                  <a:schemeClr val="tx1"/>
                </a:solidFill>
              </a:rPr>
              <a:t>Boundary value problem (BVP)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BVP problem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Theorem (existence of solution)</a:t>
                </a:r>
              </a:p>
              <a:p>
                <a:pPr lvl="1"/>
                <a:r>
                  <a:rPr lang="en-US" altLang="zh-CN" dirty="0"/>
                  <a:t>Assume that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t,x,y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/>
                  <a:t> is continuous on the region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{(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t,x,y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a≤t≤b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-∞&lt;x&lt;∞, -∞&lt;y&lt;∞ 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/>
                  <a:t> and that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f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are continuous on R. If the exists a constant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M&gt;0</a:t>
                </a:r>
                <a:r>
                  <a:rPr lang="en-US" altLang="zh-CN" dirty="0"/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/>
                  <a:t>satisfy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then the boundary value problem (BVP) has a unique solution  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x=x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/>
                  <a:t>  for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040" r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16034"/>
              </p:ext>
            </p:extLst>
          </p:nvPr>
        </p:nvGraphicFramePr>
        <p:xfrm>
          <a:off x="3035344" y="1054168"/>
          <a:ext cx="5029056" cy="118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31640" progId="Equation.DSMT4">
                  <p:embed/>
                </p:oleObj>
              </mc:Choice>
              <mc:Fallback>
                <p:oleObj name="Equation" r:id="rId4" imgW="1828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344" y="1054168"/>
                        <a:ext cx="5029056" cy="1187416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8080" y="4902081"/>
                <a:ext cx="5505418" cy="732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</a:rPr>
                        <m:t>&gt;0,  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𝑓𝑜𝑟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𝑎𝑙𝑙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        </m:t>
                      </m:r>
                      <m:r>
                        <a:rPr lang="en-US" altLang="zh-CN" sz="2000" b="0" i="1" smtClean="0">
                          <a:latin typeface="Cambria Math"/>
                          <a:ea typeface="Cambria Math"/>
                        </a:rPr>
                        <m:t>𝐴𝑁𝐷</m:t>
                      </m:r>
                    </m:oMath>
                  </m:oMathPara>
                </a14:m>
                <a:endParaRPr lang="en-US" altLang="zh-CN" sz="2000" b="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/>
                      </a:rPr>
                      <m:t>|</m:t>
                    </m:r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/>
                      </a:rPr>
                      <m:t>    </m:t>
                    </m:r>
                    <m:r>
                      <a:rPr lang="en-US" altLang="zh-CN" sz="2000" i="1">
                        <a:latin typeface="Cambria Math"/>
                      </a:rPr>
                      <m:t>𝑓𝑜𝑟</m:t>
                    </m:r>
                    <m:r>
                      <a:rPr lang="en-US" altLang="zh-CN" sz="2000" i="1">
                        <a:latin typeface="Cambria Math"/>
                      </a:rPr>
                      <m:t> </m:t>
                    </m:r>
                    <m:r>
                      <a:rPr lang="en-US" altLang="zh-CN" sz="2000" i="1">
                        <a:latin typeface="Cambria Math"/>
                      </a:rPr>
                      <m:t>𝑎𝑙𝑙</m:t>
                    </m:r>
                    <m:r>
                      <a:rPr lang="en-US" altLang="zh-CN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80" y="4902081"/>
                <a:ext cx="5505418" cy="732060"/>
              </a:xfrm>
              <a:prstGeom prst="rect">
                <a:avLst/>
              </a:prstGeom>
              <a:blipFill rotWithShape="1">
                <a:blip r:embed="rId6"/>
                <a:stretch>
                  <a:fillRect l="-55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12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</a:rPr>
              <a:t>※</a:t>
            </a:r>
            <a:r>
              <a:rPr lang="zh-CN" altLang="en-US" dirty="0">
                <a:solidFill>
                  <a:srgbClr val="FF0000"/>
                </a:solidFill>
                <a:latin typeface="宋体"/>
                <a:ea typeface="宋体"/>
              </a:rPr>
              <a:t>打靶法</a:t>
            </a:r>
            <a:r>
              <a:rPr lang="en-US" altLang="zh-CN" dirty="0">
                <a:solidFill>
                  <a:srgbClr val="FF0000"/>
                </a:solidFill>
              </a:rPr>
              <a:t>Shooting 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Basis idea: Change the BVP to IVP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 is, determination of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to satisfy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b,s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/>
              <a:t>,   or</a:t>
            </a:r>
          </a:p>
          <a:p>
            <a:endParaRPr lang="en-US" altLang="zh-CN" dirty="0"/>
          </a:p>
          <a:p>
            <a:pPr lvl="1"/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/>
              <a:t>  is the error given manually.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634193"/>
              </p:ext>
            </p:extLst>
          </p:nvPr>
        </p:nvGraphicFramePr>
        <p:xfrm>
          <a:off x="1428768" y="1473222"/>
          <a:ext cx="5029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31640" progId="Equation.DSMT4">
                  <p:embed/>
                </p:oleObj>
              </mc:Choice>
              <mc:Fallback>
                <p:oleObj name="Equation" r:id="rId2" imgW="18288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68" y="1473222"/>
                        <a:ext cx="502920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44463"/>
              </p:ext>
            </p:extLst>
          </p:nvPr>
        </p:nvGraphicFramePr>
        <p:xfrm>
          <a:off x="1411288" y="3149600"/>
          <a:ext cx="53086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149600"/>
                        <a:ext cx="530860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524280" y="2660672"/>
            <a:ext cx="838176" cy="48893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47428"/>
              </p:ext>
            </p:extLst>
          </p:nvPr>
        </p:nvGraphicFramePr>
        <p:xfrm>
          <a:off x="2379663" y="5175250"/>
          <a:ext cx="33178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9663" y="5175250"/>
                        <a:ext cx="33178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11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Graphical explanation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09752" y="1682800"/>
            <a:ext cx="7325289" cy="3771792"/>
            <a:chOff x="1009752" y="1682800"/>
            <a:chExt cx="7325289" cy="3771792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1219296" y="4686264"/>
              <a:ext cx="670540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1638384" y="1822496"/>
              <a:ext cx="0" cy="36320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2127320" y="3638544"/>
              <a:ext cx="0" cy="10477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 flipV="1">
              <a:off x="6737288" y="2311432"/>
              <a:ext cx="0" cy="2374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任意多边形 14"/>
            <p:cNvSpPr/>
            <p:nvPr/>
          </p:nvSpPr>
          <p:spPr bwMode="auto">
            <a:xfrm>
              <a:off x="2124222" y="2160142"/>
              <a:ext cx="4614203" cy="1511526"/>
            </a:xfrm>
            <a:custGeom>
              <a:avLst/>
              <a:gdLst>
                <a:gd name="connsiteX0" fmla="*/ 0 w 4614203"/>
                <a:gd name="connsiteY0" fmla="*/ 1511526 h 1511526"/>
                <a:gd name="connsiteX1" fmla="*/ 2166424 w 4614203"/>
                <a:gd name="connsiteY1" fmla="*/ 104756 h 1511526"/>
                <a:gd name="connsiteX2" fmla="*/ 4614203 w 4614203"/>
                <a:gd name="connsiteY2" fmla="*/ 146960 h 151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4203" h="1511526">
                  <a:moveTo>
                    <a:pt x="0" y="1511526"/>
                  </a:moveTo>
                  <a:cubicBezTo>
                    <a:pt x="698695" y="921855"/>
                    <a:pt x="1397390" y="332184"/>
                    <a:pt x="2166424" y="104756"/>
                  </a:cubicBezTo>
                  <a:cubicBezTo>
                    <a:pt x="2935458" y="-122672"/>
                    <a:pt x="4311748" y="81311"/>
                    <a:pt x="4614203" y="14696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2110154" y="3079760"/>
              <a:ext cx="4642338" cy="563503"/>
            </a:xfrm>
            <a:custGeom>
              <a:avLst/>
              <a:gdLst>
                <a:gd name="connsiteX0" fmla="*/ 0 w 4642338"/>
                <a:gd name="connsiteY0" fmla="*/ 563503 h 563503"/>
                <a:gd name="connsiteX1" fmla="*/ 2475914 w 4642338"/>
                <a:gd name="connsiteY1" fmla="*/ 795 h 563503"/>
                <a:gd name="connsiteX2" fmla="*/ 4642338 w 4642338"/>
                <a:gd name="connsiteY2" fmla="*/ 465029 h 56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2338" h="563503">
                  <a:moveTo>
                    <a:pt x="0" y="563503"/>
                  </a:moveTo>
                  <a:cubicBezTo>
                    <a:pt x="851095" y="290355"/>
                    <a:pt x="1702191" y="17207"/>
                    <a:pt x="2475914" y="795"/>
                  </a:cubicBezTo>
                  <a:cubicBezTo>
                    <a:pt x="3249637" y="-15617"/>
                    <a:pt x="3945987" y="224706"/>
                    <a:pt x="4642338" y="465029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2138289" y="2515523"/>
              <a:ext cx="4614203" cy="1113942"/>
            </a:xfrm>
            <a:custGeom>
              <a:avLst/>
              <a:gdLst>
                <a:gd name="connsiteX0" fmla="*/ 0 w 4614203"/>
                <a:gd name="connsiteY0" fmla="*/ 1113942 h 1113942"/>
                <a:gd name="connsiteX1" fmla="*/ 2447779 w 4614203"/>
                <a:gd name="connsiteY1" fmla="*/ 16662 h 1113942"/>
                <a:gd name="connsiteX2" fmla="*/ 4614203 w 4614203"/>
                <a:gd name="connsiteY2" fmla="*/ 480895 h 111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4203" h="1113942">
                  <a:moveTo>
                    <a:pt x="0" y="1113942"/>
                  </a:moveTo>
                  <a:cubicBezTo>
                    <a:pt x="839372" y="618056"/>
                    <a:pt x="1678745" y="122170"/>
                    <a:pt x="2447779" y="16662"/>
                  </a:cubicBezTo>
                  <a:cubicBezTo>
                    <a:pt x="3216813" y="-88846"/>
                    <a:pt x="4307058" y="335529"/>
                    <a:pt x="4614203" y="48089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73520" y="3219456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t,s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03672" y="1682800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t,s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52492" y="2173542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b,</a:t>
              </a:r>
              <a:r>
                <a:rPr lang="el-G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β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7288" y="2800368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b,</a:t>
              </a:r>
              <a:r>
                <a:rPr lang="el-G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β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63461" y="3361511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b,</a:t>
              </a:r>
              <a:r>
                <a:rPr lang="el-G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β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2608" y="2515523"/>
              <a:ext cx="1257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17776" y="4661637"/>
              <a:ext cx="62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97592" y="4686264"/>
              <a:ext cx="62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06409" y="4814036"/>
              <a:ext cx="62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9752" y="1838586"/>
              <a:ext cx="628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792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solving of unknown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altLang="zh-CN" dirty="0"/>
              <a:t>( Newton iteration method, </a:t>
            </a:r>
            <a:r>
              <a:rPr lang="en-US" altLang="zh-CN" b="1" dirty="0"/>
              <a:t>secant method</a:t>
            </a:r>
            <a:r>
              <a:rPr lang="en-US" altLang="zh-CN" dirty="0"/>
              <a:t>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Secant method (</a:t>
            </a:r>
            <a:r>
              <a:rPr lang="en-US" altLang="zh-CN" i="1" dirty="0"/>
              <a:t>why not choose the Newton’s? 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489549"/>
              </p:ext>
            </p:extLst>
          </p:nvPr>
        </p:nvGraphicFramePr>
        <p:xfrm>
          <a:off x="2393950" y="1795463"/>
          <a:ext cx="3784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03040" progId="Equation.DSMT4">
                  <p:embed/>
                </p:oleObj>
              </mc:Choice>
              <mc:Fallback>
                <p:oleObj name="Equation" r:id="rId2" imgW="888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3950" y="1795463"/>
                        <a:ext cx="3784600" cy="86518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318502"/>
              </p:ext>
            </p:extLst>
          </p:nvPr>
        </p:nvGraphicFramePr>
        <p:xfrm>
          <a:off x="1568536" y="3289304"/>
          <a:ext cx="62309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685800" progId="Equation.DSMT4">
                  <p:embed/>
                </p:oleObj>
              </mc:Choice>
              <mc:Fallback>
                <p:oleObj name="Equation" r:id="rId4" imgW="2145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68536" y="3289304"/>
                        <a:ext cx="6230938" cy="199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4" name="Picture 4" descr="http://t3.gstatic.com/images?q=tbn:ANd9GcScomu-SDeXA08o5zomhilvUAeK4GO_hiT_eKyweqGCgYdt6Jj5K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3" y="5354089"/>
            <a:ext cx="776288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78595"/>
              </p:ext>
            </p:extLst>
          </p:nvPr>
        </p:nvGraphicFramePr>
        <p:xfrm>
          <a:off x="2878138" y="5594350"/>
          <a:ext cx="54832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93680" imgH="431640" progId="Equation.DSMT4">
                  <p:embed/>
                </p:oleObj>
              </mc:Choice>
              <mc:Fallback>
                <p:oleObj name="Equation" r:id="rId7" imgW="199368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594350"/>
                        <a:ext cx="5483225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2121" y="5733984"/>
            <a:ext cx="151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Solve the IVP problem and get it!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186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. Solve the BVP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 change to IVP problem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Then convert to system of 1</a:t>
            </a:r>
            <a:r>
              <a:rPr lang="en-US" altLang="zh-CN" baseline="30000" dirty="0"/>
              <a:t>st</a:t>
            </a:r>
            <a:r>
              <a:rPr lang="en-US" altLang="zh-CN" dirty="0"/>
              <a:t> order ODEs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This equations are solved using </a:t>
            </a:r>
            <a:r>
              <a:rPr lang="en-US" altLang="zh-CN" b="1" dirty="0"/>
              <a:t>R-K 2 solver </a:t>
            </a:r>
            <a:r>
              <a:rPr lang="en-US" altLang="zh-CN" dirty="0"/>
              <a:t>with</a:t>
            </a:r>
            <a:r>
              <a:rPr lang="en-US" altLang="zh-CN" b="1" dirty="0"/>
              <a:t> </a:t>
            </a:r>
            <a:r>
              <a:rPr lang="en-US" altLang="zh-CN" dirty="0"/>
              <a:t>h=0.01.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756241"/>
              </p:ext>
            </p:extLst>
          </p:nvPr>
        </p:nvGraphicFramePr>
        <p:xfrm>
          <a:off x="2422525" y="1403350"/>
          <a:ext cx="30289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431640" progId="Equation.DSMT4">
                  <p:embed/>
                </p:oleObj>
              </mc:Choice>
              <mc:Fallback>
                <p:oleObj name="Equation" r:id="rId2" imgW="11682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403350"/>
                        <a:ext cx="302895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497370"/>
              </p:ext>
            </p:extLst>
          </p:nvPr>
        </p:nvGraphicFramePr>
        <p:xfrm>
          <a:off x="1831975" y="5057775"/>
          <a:ext cx="55880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482400" progId="Equation.DSMT4">
                  <p:embed/>
                </p:oleObj>
              </mc:Choice>
              <mc:Fallback>
                <p:oleObj name="Equation" r:id="rId4" imgW="21841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5057775"/>
                        <a:ext cx="55880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690745"/>
              </p:ext>
            </p:extLst>
          </p:nvPr>
        </p:nvGraphicFramePr>
        <p:xfrm>
          <a:off x="2427288" y="3359150"/>
          <a:ext cx="31623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431640" progId="Equation.DSMT4">
                  <p:embed/>
                </p:oleObj>
              </mc:Choice>
              <mc:Fallback>
                <p:oleObj name="Equation" r:id="rId6" imgW="121896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359150"/>
                        <a:ext cx="31623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469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1. guess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2. guess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Step 3. iteration begin,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k=1,2,3,….</a:t>
            </a:r>
            <a:endParaRPr lang="zh-CN" altLang="en-US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02634"/>
              </p:ext>
            </p:extLst>
          </p:nvPr>
        </p:nvGraphicFramePr>
        <p:xfrm>
          <a:off x="869950" y="1403350"/>
          <a:ext cx="31924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Equation.DSMT4">
                  <p:embed/>
                </p:oleObj>
              </mc:Choice>
              <mc:Fallback>
                <p:oleObj name="Equation" r:id="rId2" imgW="123156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403350"/>
                        <a:ext cx="319246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 bwMode="auto">
          <a:xfrm>
            <a:off x="4222760" y="1612952"/>
            <a:ext cx="977872" cy="4889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30816"/>
              </p:ext>
            </p:extLst>
          </p:nvPr>
        </p:nvGraphicFramePr>
        <p:xfrm>
          <a:off x="5480024" y="1605667"/>
          <a:ext cx="2731229" cy="59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03040" progId="Equation.DSMT4">
                  <p:embed/>
                </p:oleObj>
              </mc:Choice>
              <mc:Fallback>
                <p:oleObj name="Equation" r:id="rId4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24" y="1605667"/>
                        <a:ext cx="2731229" cy="59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10462"/>
              </p:ext>
            </p:extLst>
          </p:nvPr>
        </p:nvGraphicFramePr>
        <p:xfrm>
          <a:off x="849313" y="3498850"/>
          <a:ext cx="312578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431640" progId="Equation.DSMT4">
                  <p:embed/>
                </p:oleObj>
              </mc:Choice>
              <mc:Fallback>
                <p:oleObj name="Equation" r:id="rId6" imgW="120636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498850"/>
                        <a:ext cx="3125787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215603" y="3995069"/>
            <a:ext cx="977872" cy="4889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407091"/>
              </p:ext>
            </p:extLst>
          </p:nvPr>
        </p:nvGraphicFramePr>
        <p:xfrm>
          <a:off x="5803900" y="3987800"/>
          <a:ext cx="2066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203040" progId="Equation.DSMT4">
                  <p:embed/>
                </p:oleObj>
              </mc:Choice>
              <mc:Fallback>
                <p:oleObj name="Equation" r:id="rId8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3900" y="3987800"/>
                        <a:ext cx="20669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15428"/>
              </p:ext>
            </p:extLst>
          </p:nvPr>
        </p:nvGraphicFramePr>
        <p:xfrm>
          <a:off x="800208" y="5384744"/>
          <a:ext cx="6119812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160" imgH="457200" progId="Equation.DSMT4">
                  <p:embed/>
                </p:oleObj>
              </mc:Choice>
              <mc:Fallback>
                <p:oleObj name="Equation" r:id="rId10" imgW="210816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08" y="5384744"/>
                        <a:ext cx="6119812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7086528" y="5803832"/>
            <a:ext cx="628632" cy="4190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9656" y="5784620"/>
            <a:ext cx="125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s=1.5743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328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有限差分方法求解</a:t>
            </a:r>
            <a:r>
              <a:rPr lang="en-US" altLang="zh-CN" dirty="0"/>
              <a:t>BVP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BVP</a:t>
            </a:r>
          </a:p>
          <a:p>
            <a:endParaRPr lang="en-US" altLang="zh-CN" dirty="0"/>
          </a:p>
          <a:p>
            <a:r>
              <a:rPr lang="en-US" altLang="zh-CN" dirty="0"/>
              <a:t>Equidistantly distributed solution points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Using the numerical differential equation (Chapter 3)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890496"/>
              </p:ext>
            </p:extLst>
          </p:nvPr>
        </p:nvGraphicFramePr>
        <p:xfrm>
          <a:off x="2127320" y="774776"/>
          <a:ext cx="5029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31640" progId="Equation.DSMT4">
                  <p:embed/>
                </p:oleObj>
              </mc:Choice>
              <mc:Fallback>
                <p:oleObj name="Equation" r:id="rId2" imgW="18288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320" y="774776"/>
                        <a:ext cx="502920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24882"/>
              </p:ext>
            </p:extLst>
          </p:nvPr>
        </p:nvGraphicFramePr>
        <p:xfrm>
          <a:off x="2744687" y="2381280"/>
          <a:ext cx="3154425" cy="9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4687" y="2381280"/>
                        <a:ext cx="3154425" cy="977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79024"/>
              </p:ext>
            </p:extLst>
          </p:nvPr>
        </p:nvGraphicFramePr>
        <p:xfrm>
          <a:off x="2406712" y="3917936"/>
          <a:ext cx="31146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838080" progId="Equation.DSMT4">
                  <p:embed/>
                </p:oleObj>
              </mc:Choice>
              <mc:Fallback>
                <p:oleObj name="Equation" r:id="rId6" imgW="16254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6712" y="3917936"/>
                        <a:ext cx="3114675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66715"/>
              </p:ext>
            </p:extLst>
          </p:nvPr>
        </p:nvGraphicFramePr>
        <p:xfrm>
          <a:off x="1778080" y="5664136"/>
          <a:ext cx="6097320" cy="9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92080" imgH="431640" progId="Equation.DSMT4">
                  <p:embed/>
                </p:oleObj>
              </mc:Choice>
              <mc:Fallback>
                <p:oleObj name="Equation" r:id="rId8" imgW="269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8080" y="5664136"/>
                        <a:ext cx="6097320" cy="97787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0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basis problem for solving ODE 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order ODE </a:t>
            </a:r>
            <a:r>
              <a:rPr lang="en-US" altLang="zh-CN" b="1" dirty="0"/>
              <a:t>problem with the initial value  </a:t>
            </a:r>
            <a:r>
              <a:rPr lang="en-US" altLang="zh-CN" dirty="0"/>
              <a:t>(</a:t>
            </a:r>
            <a:r>
              <a:rPr lang="en-US" altLang="zh-CN" b="1" dirty="0"/>
              <a:t>IVP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 the given algebraic equation, and (2) is the initial value.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10067"/>
              </p:ext>
            </p:extLst>
          </p:nvPr>
        </p:nvGraphicFramePr>
        <p:xfrm>
          <a:off x="1778080" y="1403408"/>
          <a:ext cx="5207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507960" progId="Equation.DSMT4">
                  <p:embed/>
                </p:oleObj>
              </mc:Choice>
              <mc:Fallback>
                <p:oleObj name="Equation" r:id="rId2" imgW="2323800" imgH="507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80" y="1403408"/>
                        <a:ext cx="52070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208" y="4267176"/>
            <a:ext cx="7543800" cy="954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/>
              <a:t>This chapter focus on the solving of this equation using different kinds of methods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ODE is linear, i.e.,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discretization would be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21964"/>
              </p:ext>
            </p:extLst>
          </p:nvPr>
        </p:nvGraphicFramePr>
        <p:xfrm>
          <a:off x="1987624" y="1403408"/>
          <a:ext cx="5696978" cy="62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203040" progId="Equation.DSMT4">
                  <p:embed/>
                </p:oleObj>
              </mc:Choice>
              <mc:Fallback>
                <p:oleObj name="Equation" r:id="rId2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7624" y="1403408"/>
                        <a:ext cx="5696978" cy="628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11041"/>
              </p:ext>
            </p:extLst>
          </p:nvPr>
        </p:nvGraphicFramePr>
        <p:xfrm>
          <a:off x="381120" y="2806700"/>
          <a:ext cx="8513677" cy="23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1130040" progId="Equation.DSMT4">
                  <p:embed/>
                </p:oleObj>
              </mc:Choice>
              <mc:Fallback>
                <p:oleObj name="Equation" r:id="rId4" imgW="4063680" imgH="1130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0" y="2806700"/>
                        <a:ext cx="8513677" cy="2368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311272" y="3708392"/>
            <a:ext cx="8591304" cy="153665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7624" y="5542802"/>
            <a:ext cx="481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Tri-diagonal linear equations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53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solving of tri-diagonal linear system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172575"/>
              </p:ext>
            </p:extLst>
          </p:nvPr>
        </p:nvGraphicFramePr>
        <p:xfrm>
          <a:off x="870056" y="2800368"/>
          <a:ext cx="7891435" cy="312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94080" imgH="2057400" progId="Equation.DSMT4">
                  <p:embed/>
                </p:oleObj>
              </mc:Choice>
              <mc:Fallback>
                <p:oleObj name="Equation" r:id="rId2" imgW="5194080" imgH="205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0056" y="2800368"/>
                        <a:ext cx="7891435" cy="312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195294"/>
              </p:ext>
            </p:extLst>
          </p:nvPr>
        </p:nvGraphicFramePr>
        <p:xfrm>
          <a:off x="1149448" y="1333560"/>
          <a:ext cx="6877342" cy="111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660240" progId="Equation.DSMT4">
                  <p:embed/>
                </p:oleObj>
              </mc:Choice>
              <mc:Fallback>
                <p:oleObj name="Equation" r:id="rId4" imgW="40636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9448" y="1333560"/>
                        <a:ext cx="6877342" cy="111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09640"/>
              </p:ext>
            </p:extLst>
          </p:nvPr>
        </p:nvGraphicFramePr>
        <p:xfrm>
          <a:off x="1655763" y="5943600"/>
          <a:ext cx="49736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320" imgH="431640" progId="Equation.DSMT4">
                  <p:embed/>
                </p:oleObj>
              </mc:Choice>
              <mc:Fallback>
                <p:oleObj name="Equation" r:id="rId6" imgW="2641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5763" y="5943600"/>
                        <a:ext cx="497363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02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补充材料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</a:rPr>
              <a:t>※</a:t>
            </a:r>
            <a:r>
              <a:rPr lang="zh-CN" altLang="en-US" dirty="0">
                <a:solidFill>
                  <a:srgbClr val="FF0000"/>
                </a:solidFill>
                <a:latin typeface="宋体"/>
                <a:ea typeface="宋体"/>
              </a:rPr>
              <a:t>求解三对角方程组的追赶法</a:t>
            </a:r>
            <a:r>
              <a:rPr lang="en-US" altLang="zh-CN" dirty="0">
                <a:solidFill>
                  <a:srgbClr val="FF0000"/>
                </a:solidFill>
              </a:rPr>
              <a:t>Chasing method in solving tri-diagonal equations</a:t>
            </a:r>
          </a:p>
          <a:p>
            <a:pPr lvl="1"/>
            <a:r>
              <a:rPr lang="en-US" altLang="zh-CN" dirty="0"/>
              <a:t>Given the linear equations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Crout</a:t>
            </a:r>
            <a:r>
              <a:rPr lang="en-US" altLang="zh-CN" dirty="0"/>
              <a:t> decomposition,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545339"/>
              </p:ext>
            </p:extLst>
          </p:nvPr>
        </p:nvGraphicFramePr>
        <p:xfrm>
          <a:off x="1428840" y="2111375"/>
          <a:ext cx="60245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1155600" progId="Equation.DSMT4">
                  <p:embed/>
                </p:oleObj>
              </mc:Choice>
              <mc:Fallback>
                <p:oleObj name="Equation" r:id="rId2" imgW="3606480" imgH="11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40" y="2111375"/>
                        <a:ext cx="60245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31017"/>
              </p:ext>
            </p:extLst>
          </p:nvPr>
        </p:nvGraphicFramePr>
        <p:xfrm>
          <a:off x="36512" y="4841308"/>
          <a:ext cx="4752734" cy="16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1155600" progId="Equation.DSMT4">
                  <p:embed/>
                </p:oleObj>
              </mc:Choice>
              <mc:Fallback>
                <p:oleObj name="Equation" r:id="rId4" imgW="327636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12" y="4841308"/>
                        <a:ext cx="4752734" cy="16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43041"/>
              </p:ext>
            </p:extLst>
          </p:nvPr>
        </p:nvGraphicFramePr>
        <p:xfrm>
          <a:off x="4951562" y="4568031"/>
          <a:ext cx="4186238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1168200" progId="Equation.DSMT4">
                  <p:embed/>
                </p:oleObj>
              </mc:Choice>
              <mc:Fallback>
                <p:oleObj name="Equation" r:id="rId6" imgW="23493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1562" y="4568031"/>
                        <a:ext cx="4186238" cy="208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0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96823"/>
              </p:ext>
            </p:extLst>
          </p:nvPr>
        </p:nvGraphicFramePr>
        <p:xfrm>
          <a:off x="1009752" y="1193864"/>
          <a:ext cx="7264192" cy="59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203040" progId="Equation.DSMT4">
                  <p:embed/>
                </p:oleObj>
              </mc:Choice>
              <mc:Fallback>
                <p:oleObj name="Equation" r:id="rId2" imgW="248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9752" y="1193864"/>
                        <a:ext cx="7264192" cy="59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23368"/>
              </p:ext>
            </p:extLst>
          </p:nvPr>
        </p:nvGraphicFramePr>
        <p:xfrm>
          <a:off x="1214438" y="2311400"/>
          <a:ext cx="5210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457200" progId="Equation.DSMT4">
                  <p:embed/>
                </p:oleObj>
              </mc:Choice>
              <mc:Fallback>
                <p:oleObj name="Equation" r:id="rId4" imgW="2006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438" y="2311400"/>
                        <a:ext cx="5210175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0968" y="2311432"/>
            <a:ext cx="69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(1)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77156"/>
              </p:ext>
            </p:extLst>
          </p:nvPr>
        </p:nvGraphicFramePr>
        <p:xfrm>
          <a:off x="1304925" y="3708400"/>
          <a:ext cx="47164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457200" progId="Equation.DSMT4">
                  <p:embed/>
                </p:oleObj>
              </mc:Choice>
              <mc:Fallback>
                <p:oleObj name="Equation" r:id="rId6" imgW="1815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4925" y="3708400"/>
                        <a:ext cx="4716463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968" y="3708392"/>
            <a:ext cx="69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(2)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5350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types of BVP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Type-1: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Type-2: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Type-3: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78353"/>
              </p:ext>
            </p:extLst>
          </p:nvPr>
        </p:nvGraphicFramePr>
        <p:xfrm>
          <a:off x="2197168" y="984320"/>
          <a:ext cx="5029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31640" progId="Equation.DSMT4">
                  <p:embed/>
                </p:oleObj>
              </mc:Choice>
              <mc:Fallback>
                <p:oleObj name="Equation" r:id="rId2" imgW="18288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8" y="984320"/>
                        <a:ext cx="502920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74563"/>
              </p:ext>
            </p:extLst>
          </p:nvPr>
        </p:nvGraphicFramePr>
        <p:xfrm>
          <a:off x="2197018" y="2660672"/>
          <a:ext cx="52387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431640" progId="Equation.DSMT4">
                  <p:embed/>
                </p:oleObj>
              </mc:Choice>
              <mc:Fallback>
                <p:oleObj name="Equation" r:id="rId4" imgW="190476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018" y="2660672"/>
                        <a:ext cx="5238750" cy="1187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375284"/>
              </p:ext>
            </p:extLst>
          </p:nvPr>
        </p:nvGraphicFramePr>
        <p:xfrm>
          <a:off x="2197168" y="4267176"/>
          <a:ext cx="41910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888840" progId="Equation.DSMT4">
                  <p:embed/>
                </p:oleObj>
              </mc:Choice>
              <mc:Fallback>
                <p:oleObj name="Equation" r:id="rId6" imgW="1523880" imgH="8888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8" y="4267176"/>
                        <a:ext cx="4191000" cy="2444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A46A19-21F4-421C-8CD2-287AD35D313E}"/>
              </a:ext>
            </a:extLst>
          </p:cNvPr>
          <p:cNvSpPr txBox="1"/>
          <p:nvPr/>
        </p:nvSpPr>
        <p:spPr>
          <a:xfrm>
            <a:off x="6597592" y="4403602"/>
            <a:ext cx="230498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Type-2, Type-3</a:t>
            </a:r>
            <a:r>
              <a:rPr lang="zh-CN" altLang="en-US" dirty="0"/>
              <a:t>如何构造打靶法所需要的参数、求解方程？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如果任意高阶边值问题，且边界条件为边值的某些线性组合条件呢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BCC138D-B0A5-42AF-AFEF-4A54BF7CF350}"/>
              </a:ext>
            </a:extLst>
          </p:cNvPr>
          <p:cNvSpPr/>
          <p:nvPr/>
        </p:nvSpPr>
        <p:spPr bwMode="auto">
          <a:xfrm>
            <a:off x="7447178" y="3596946"/>
            <a:ext cx="1361916" cy="698500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想一想：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19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remaining questions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The existence and uniqueness for the solution of this ODE</a:t>
            </a:r>
          </a:p>
          <a:p>
            <a:pPr marL="914400" lvl="1" indent="-457200">
              <a:buFont typeface="Calibri" pitchFamily="34" charset="0"/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The solutions of other types of 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Existence and uniqueness for the 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Lipschitz</a:t>
            </a:r>
            <a:r>
              <a:rPr lang="en-US" altLang="zh-CN" b="1" dirty="0"/>
              <a:t> condition</a:t>
            </a:r>
          </a:p>
          <a:p>
            <a:pPr lvl="1"/>
            <a:r>
              <a:rPr lang="en-US" altLang="zh-CN" dirty="0"/>
              <a:t>Given the rectangle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a≤t≤b,c≤y≤d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/>
              <a:t>, assume that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 continuous 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. The function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/>
              <a:t> is said to satisfy a </a:t>
            </a:r>
            <a:r>
              <a:rPr lang="en-US" altLang="zh-CN" b="1" dirty="0" err="1"/>
              <a:t>Lipschitz</a:t>
            </a:r>
            <a:r>
              <a:rPr lang="en-US" altLang="zh-CN" b="1" dirty="0"/>
              <a:t> condition </a:t>
            </a:r>
            <a:r>
              <a:rPr lang="en-US" altLang="zh-CN" dirty="0"/>
              <a:t>in the variable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 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/>
              <a:t>provided that a constant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L&gt;0</a:t>
            </a:r>
            <a:r>
              <a:rPr lang="en-US" altLang="zh-CN" dirty="0"/>
              <a:t> exists with the property that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whenever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∈R</a:t>
            </a:r>
            <a:r>
              <a:rPr lang="en-US" altLang="zh-CN" dirty="0"/>
              <a:t>. The constant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/>
              <a:t>is called a </a:t>
            </a:r>
            <a:r>
              <a:rPr lang="en-US" altLang="zh-CN" b="1" dirty="0" err="1"/>
              <a:t>Lipschitz</a:t>
            </a:r>
            <a:r>
              <a:rPr lang="en-US" altLang="zh-CN" b="1" dirty="0"/>
              <a:t> constant </a:t>
            </a:r>
            <a:r>
              <a:rPr lang="en-US" altLang="zh-CN" dirty="0"/>
              <a:t>for 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.</a:t>
            </a:r>
            <a:endParaRPr lang="zh-CN" alt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39635"/>
              </p:ext>
            </p:extLst>
          </p:nvPr>
        </p:nvGraphicFramePr>
        <p:xfrm>
          <a:off x="1987624" y="3009912"/>
          <a:ext cx="4718620" cy="55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228600" progId="Equation.DSMT4">
                  <p:embed/>
                </p:oleObj>
              </mc:Choice>
              <mc:Fallback>
                <p:oleObj name="Equation" r:id="rId2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7624" y="3009912"/>
                        <a:ext cx="4718620" cy="55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25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Theorem</a:t>
            </a:r>
          </a:p>
          <a:p>
            <a:pPr lvl="1"/>
            <a:r>
              <a:rPr lang="en-US" altLang="zh-CN" dirty="0"/>
              <a:t>Suppose that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 defined on the region R. If there exists a constant L&gt;0 so that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/>
              <a:t> satisfies a </a:t>
            </a:r>
            <a:r>
              <a:rPr lang="en-US" altLang="zh-CN" dirty="0" err="1"/>
              <a:t>Lipschitz</a:t>
            </a:r>
            <a:r>
              <a:rPr lang="en-US" altLang="zh-CN" dirty="0"/>
              <a:t> condition in the variable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 with </a:t>
            </a:r>
            <a:r>
              <a:rPr lang="en-US" altLang="zh-CN" dirty="0" err="1"/>
              <a:t>Lipschitz</a:t>
            </a:r>
            <a:r>
              <a:rPr lang="en-US" altLang="zh-CN" dirty="0"/>
              <a:t> constant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/>
              <a:t>over the rectangle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i="1" dirty="0"/>
              <a:t>Proof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05935"/>
              </p:ext>
            </p:extLst>
          </p:nvPr>
        </p:nvGraphicFramePr>
        <p:xfrm>
          <a:off x="2476560" y="2101888"/>
          <a:ext cx="41608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241200" progId="Equation.DSMT4">
                  <p:embed/>
                </p:oleObj>
              </mc:Choice>
              <mc:Fallback>
                <p:oleObj name="Equation" r:id="rId2" imgW="1625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560" y="2101888"/>
                        <a:ext cx="4160837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82738"/>
              </p:ext>
            </p:extLst>
          </p:nvPr>
        </p:nvGraphicFramePr>
        <p:xfrm>
          <a:off x="1289144" y="4616416"/>
          <a:ext cx="7175963" cy="55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241200" progId="Equation.DSMT4">
                  <p:embed/>
                </p:oleObj>
              </mc:Choice>
              <mc:Fallback>
                <p:oleObj name="Equation" r:id="rId4" imgW="309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9144" y="4616416"/>
                        <a:ext cx="7175963" cy="55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8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Theorem (existence and uniqueness).</a:t>
            </a:r>
          </a:p>
          <a:p>
            <a:pPr lvl="1"/>
            <a:r>
              <a:rPr lang="en-US" altLang="zh-CN" dirty="0"/>
              <a:t>Assume that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/>
              <a:t> is continuous in a region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a≤t≤b,c≤y≤d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/>
              <a:t>. If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/>
              <a:t> satisfies a </a:t>
            </a:r>
            <a:r>
              <a:rPr lang="en-US" altLang="zh-CN" dirty="0" err="1"/>
              <a:t>Lipschitz</a:t>
            </a:r>
            <a:r>
              <a:rPr lang="en-US" altLang="zh-CN" dirty="0"/>
              <a:t> condition 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in the variable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)∈R</a:t>
            </a:r>
            <a:r>
              <a:rPr lang="en-US" altLang="zh-CN" dirty="0"/>
              <a:t>, then the initial value problem (6),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has a unique solution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y=y(t)</a:t>
            </a:r>
            <a:r>
              <a:rPr lang="en-US" altLang="zh-CN" dirty="0"/>
              <a:t> on some subinterval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≤t≤ t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l-GR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i="1" dirty="0"/>
              <a:t>Proof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3756" y="2800368"/>
            <a:ext cx="29578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y’=f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t,y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/>
              <a:t>, 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428840" y="4825960"/>
            <a:ext cx="6286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Coddington, Earl A., and Norman Levinson (1955), Theory of Ordinary Diferential equations, McGraw-Hill, New York</a:t>
            </a:r>
          </a:p>
        </p:txBody>
      </p:sp>
    </p:spTree>
    <p:extLst>
      <p:ext uri="{BB962C8B-B14F-4D97-AF65-F5344CB8AC3E}">
        <p14:creationId xmlns:p14="http://schemas.microsoft.com/office/powerpoint/2010/main" val="3736025061"/>
      </p:ext>
    </p:extLst>
  </p:cSld>
  <p:clrMapOvr>
    <a:masterClrMapping/>
  </p:clrMapOvr>
</p:sld>
</file>

<file path=ppt/theme/theme1.xml><?xml version="1.0" encoding="utf-8"?>
<a:theme xmlns:a="http://schemas.openxmlformats.org/drawingml/2006/main" name="第3讲-函数">
  <a:themeElements>
    <a:clrScheme name="第3讲-函数 1">
      <a:dk1>
        <a:srgbClr val="2C2C2C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242424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第3讲-函数">
      <a:majorFont>
        <a:latin typeface="Calibri"/>
        <a:ea typeface="黑体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第3讲-函数 1">
        <a:dk1>
          <a:srgbClr val="2C2C2C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242424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5465</TotalTime>
  <Pages>0</Pages>
  <Words>2016</Words>
  <Characters>0</Characters>
  <Application>Microsoft Office PowerPoint</Application>
  <DocSecurity>0</DocSecurity>
  <PresentationFormat>全屏显示(4:3)</PresentationFormat>
  <Lines>0</Lines>
  <Paragraphs>367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华文细黑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第3讲-函数</vt:lpstr>
      <vt:lpstr>自定义设计方案</vt:lpstr>
      <vt:lpstr>Equation</vt:lpstr>
      <vt:lpstr>5. 常微分方程 Ordinary differentiation equations (ODE)</vt:lpstr>
      <vt:lpstr>Overview</vt:lpstr>
      <vt:lpstr>1.  What’s numerical solution for ODE?</vt:lpstr>
      <vt:lpstr>PowerPoint 演示文稿</vt:lpstr>
      <vt:lpstr>The basis problem for solving ODE </vt:lpstr>
      <vt:lpstr>PowerPoint 演示文稿</vt:lpstr>
      <vt:lpstr>Existence and uniqueness for the ODE</vt:lpstr>
      <vt:lpstr>PowerPoint 演示文稿</vt:lpstr>
      <vt:lpstr>PowerPoint 演示文稿</vt:lpstr>
      <vt:lpstr>Other types of ODE</vt:lpstr>
      <vt:lpstr>PowerPoint 演示文稿</vt:lpstr>
      <vt:lpstr>PowerPoint 演示文稿</vt:lpstr>
      <vt:lpstr>2.  欧拉方法 Euler method</vt:lpstr>
      <vt:lpstr>PowerPoint 演示文稿</vt:lpstr>
      <vt:lpstr>PowerPoint 演示文稿</vt:lpstr>
      <vt:lpstr>2. 泰勒级数法 Taylor Series method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龙格-库塔法 Runge-Kutta methods</vt:lpstr>
      <vt:lpstr>2nd order Runge-Kutta method</vt:lpstr>
      <vt:lpstr>PowerPoint 演示文稿</vt:lpstr>
      <vt:lpstr>PowerPoint 演示文稿</vt:lpstr>
      <vt:lpstr>PowerPoint 演示文稿</vt:lpstr>
      <vt:lpstr>3rd order Runge-Kutta method</vt:lpstr>
      <vt:lpstr>PowerPoint 演示文稿</vt:lpstr>
      <vt:lpstr>4th order R-K method</vt:lpstr>
      <vt:lpstr>Relations of R-K and quadrature rules</vt:lpstr>
      <vt:lpstr>PowerPoint 演示文稿</vt:lpstr>
      <vt:lpstr>4 多步法(预测-校正法) predicted-corrected method</vt:lpstr>
      <vt:lpstr>PowerPoint 演示文稿</vt:lpstr>
      <vt:lpstr>PowerPoint 演示文稿</vt:lpstr>
      <vt:lpstr>PowerPoint 演示文稿</vt:lpstr>
      <vt:lpstr>Computational efficiency</vt:lpstr>
      <vt:lpstr>PowerPoint 演示文稿</vt:lpstr>
      <vt:lpstr>5. ODE方程组Systems of differential equations</vt:lpstr>
      <vt:lpstr>PowerPoint 演示文稿</vt:lpstr>
      <vt:lpstr>PowerPoint 演示文稿</vt:lpstr>
      <vt:lpstr>高阶ODE</vt:lpstr>
      <vt:lpstr>PowerPoint 演示文稿</vt:lpstr>
      <vt:lpstr>6. 边值问题Boundary value problem (BVP)</vt:lpstr>
      <vt:lpstr>※打靶法Shooting method</vt:lpstr>
      <vt:lpstr>PowerPoint 演示文稿</vt:lpstr>
      <vt:lpstr>PowerPoint 演示文稿</vt:lpstr>
      <vt:lpstr>PowerPoint 演示文稿</vt:lpstr>
      <vt:lpstr>PowerPoint 演示文稿</vt:lpstr>
      <vt:lpstr>有限差分方法求解BVP</vt:lpstr>
      <vt:lpstr>PowerPoint 演示文稿</vt:lpstr>
      <vt:lpstr>PowerPoint 演示文稿</vt:lpstr>
      <vt:lpstr>(补充材料)</vt:lpstr>
      <vt:lpstr>PowerPoint 演示文稿</vt:lpstr>
      <vt:lpstr>Other types of BVP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第三讲、函数</dc:title>
  <dc:creator>tlt-lwa</dc:creator>
  <cp:lastModifiedBy>Yahui Wang</cp:lastModifiedBy>
  <cp:revision>399</cp:revision>
  <dcterms:created xsi:type="dcterms:W3CDTF">1900-01-01T00:00:00Z</dcterms:created>
  <dcterms:modified xsi:type="dcterms:W3CDTF">2022-11-22T11:20:26Z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