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2" r:id="rId6"/>
    <p:sldId id="270" r:id="rId7"/>
    <p:sldId id="271" r:id="rId8"/>
    <p:sldId id="274" r:id="rId9"/>
    <p:sldId id="269" r:id="rId10"/>
    <p:sldId id="272" r:id="rId11"/>
    <p:sldId id="273" r:id="rId12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5" autoAdjust="0"/>
    <p:restoredTop sz="94111" autoAdjust="0"/>
  </p:normalViewPr>
  <p:slideViewPr>
    <p:cSldViewPr showGuides="1">
      <p:cViewPr varScale="1">
        <p:scale>
          <a:sx n="142" d="100"/>
          <a:sy n="142" d="100"/>
        </p:scale>
        <p:origin x="306" y="108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6T13:30:50.0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97,'24'0,"20"1,-1-1,1-2,-1-3,0-1,61-16,-71 11,1 2,-1 2,2 1,-1 2,69-1,-35 4,77-11,-52 5,123 7,-84 3,-123-3,1 2,0-1,-1 2,1-1,-1 1,0 0,0 1,9 5,-8-4,0 0,0-1,1-1,-1 1,1-2,14 3,324-2,-180-6,-84 3,-68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6T13:31:36.077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2,'104'-2,"111"5,-199-1,-1 1,0 1,0 0,-1 2,27 12,-27-12,-1 1,1-2,0 0,0-1,1 0,28 3,106 11,-133-18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6T13:31:45.231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3,'61'-1,"-14"0,1 1,78 13,-98-10,0 0,43-2,-46-1,0 0,0 2,42 7,-46-5,1-1,0-1,44-2,-38-1,-12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6T13:51:02.58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56,'0'-1,"1"0,-1 0,1 0,-1 0,1 0,0 0,-1 1,1-1,0 0,-1 0,1 1,0-1,0 0,0 1,0-1,0 1,0 0,0-1,0 1,0-1,0 1,0 0,0 0,0 0,0 0,0 0,1 0,37-3,-33 3,363-2,-189 3,20 18,691-19,-872-2,0 0,0 0,-1-2,0-1,28-10,30-7,-60 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2-16T17:15:19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3598 12475 0,'14'27'46,"-1"12"-46,-13 1 16,13 26 0,-13 13-1,13 14 1,14-14 0,-14 14-1,0-14 1,0-26-1</inkml:trace>
  <inkml:trace contextRef="#ctx0" brushRef="#br0" timeOffset="1088.04">3651 12184 0,'0'0'0,"-13"0"31,0-13-15,-27 13-1,27 0 1,-14 0 0,14 0-1,0 40 1,0-14-1,-1 0 17,14 1-17,27-1 1,13 14 0,-1-27-1,-25 0-15,25 1 16,14-14-1,0 0 1,-40-14 0,1-25-1,-1-14 1,-13 0 0,-27-40 15,14 80-31,0 0 31,0 13-15,-14 0-1</inkml:trace>
  <inkml:trace contextRef="#ctx0" brushRef="#br0" timeOffset="4202.68">3519 12806 0,'26'0'15,"1"0"-15,26 0 16,0 13 15,-14 0-31,1-13 0,53 0 31,-40 0-31,26 0 16,159 14 0,-106-28-1,-52 1 1,26 13-1,52 13 1,28 14 0,118-1-1,-185-26 1,-40 0 0,1 0-1,39 0 1,66 13-1,132 27 17,-92-13-17,-53-27 1,-13 0 0,-13 0-1,92 0 1,53 0-1,159 13 1,-331-13 0,198-13-1,-185-14 1,-65 14 0,12-14-1,13 27 1,94 0-1,131 27 17,-118-27-17,-67-13 1,-26-14 0,0 14-1,-14 13 1,120 0-1,-53 0 1,-14 0 0,1 0-1,-1 26 1,54 1 0,52-1-1,-13-12 1,66-1-1,-158-13 17,-40-13-17,0-14 1,-14 14 0,54 0-1,65-27 1,-105 40-1,40 13 1,65 0 0,41 14-1,65-1 1,-13 1 0,160-54-1,-160-12 1,-79-14-1,-14 26 1,-92 27 15,14-13-15,-80 13 0,145-40-1,-105 14 1,-27 26-1,-13-27 1,0 14 0,52-13-1,28-1 1,118-12 0,-79 12-1,0 14 1,-40 0 15,-52 13-15,39 0-1,-79 0 1,105 0 0,-39 0-1,39-14 1,-39-12-1,-26 13 1,25-27 0,-38 27-1,-15-14 1,1 27 0,14-13-1,-15 0 1,1 13-1,-13-13 17,-27 13-17,27-14 1,26 14 0,27 0-1,-1 0 1,1 0-1,39 0 1,-39 0 0,-40 14-1,-27-1 1,1 0 0,52 0-1,93 54 16,-66-41-31,-27 0 32,-66-26-17,1 0 17,-1 0-17,13 0 1,-12 14-1,-1-1-15,0-13 16,0 13 0,1-13-1,-1 13 1,53 1 0,0-14 15,0 0-31,-39 0 31,-14 0-15,0 0-1,0 0 1,1 0 0,-1 0-1,0 0 16,40 0-15,40 0 0,52 0-1,-66 0-15,1 0 16,105-14 15,-145 14-15,-40-13-16</inkml:trace>
  <inkml:trace contextRef="#ctx0" brushRef="#br0" timeOffset="4692.82">20188 12435 0,'0'14'47,"0"39"-47,13 105 31,0-78-31,14 39 16,-14-40-1,13-26 1,-26-40 0</inkml:trace>
  <inkml:trace contextRef="#ctx0" brushRef="#br0" timeOffset="5594.36">19685 12290 0,'13'-13'16,"-13"-1"0,27 1-1,-27-13-15,66-27 16,-13-13-1,13 0 1,13 13 0,1-14-1,-41 41 1,-12 26-16,-14 0 16,-13 13 30,0 14-30,0 12 0,13 41-1,14-1 1,-14-39 0,-13-27 77,0 0-61,0 1-32</inkml:trace>
  <inkml:trace contextRef="#ctx0" brushRef="#br0" timeOffset="17597.75">5808 12475 0,'0'13'31,"13"1"-15,-13 38-1,0-25-15,13 66 16,0 39-1,14-53 1,-14-39 0,13 26-1,-26-53 1,27 14 0,-14-14 15,0 13-31,-13-12 15,-13-28 32</inkml:trace>
  <inkml:trace contextRef="#ctx0" brushRef="#br0" timeOffset="18421.37">7051 12607 0,'13'27'31,"-13"13"-15,0 158 15,0-132-31,0-26 0,14 39 15,-1-26 17,0-13-32,0-27 31,-13-26 16,-13 13-32,13-13-15</inkml:trace>
  <inkml:trace contextRef="#ctx0" brushRef="#br0" timeOffset="19881.61">4882 12607 0,'0'27'16,"0"13"0,0 52-1,0-12 1,-14-14 0,14-13-1,0-27 1,0-13 15</inkml:trace>
  <inkml:trace contextRef="#ctx0" brushRef="#br0" timeOffset="24310.72">16788 12263 0,'13'27'46,"-13"-14"-30,0 0 0,0 1-16,0 52 15,13 0 1,-13 0 15,0-13-15,0 13-1,0-13 1,14-27-16,-1 27 16,13 14-1,-13-15 1,14-12 0,-14-13-1,-13-14 1,0 0-1,27 0 1,-27 14 0,26 12-1,-13-25 1,-13-1 15,0 0-15</inkml:trace>
  <inkml:trace contextRef="#ctx0" brushRef="#br0" timeOffset="28451.45">10914 11470 0,'0'13'47,"-13"53"-31,0 80 0,13 12-1,0 1 1,-14-13-1,1-67 1,0-13 0,0-26-1,13-27 1,0 0 0</inkml:trace>
  <inkml:trace contextRef="#ctx0" brushRef="#br0" timeOffset="29251.67">10676 12290 0,'0'26'47,"13"1"-32,0 12-15,1 81 16,-1-54 0,13-13-1,-26-27 1,14 1-1,-14-14 17,13-13 15,13 0-32,1-13-15,-1-1 16,54-65-1,-14 26 1,-13-13 0,-40 13-1,13 0 1,-13 27 0,1 12-1,-14 1 1,0 0-16,13 13 31</inkml:trace>
  <inkml:trace contextRef="#ctx0" brushRef="#br0" timeOffset="33658.64">8215 11589 0,'14'0'16,"-1"26"15,-13 14-16,0 105 1,0-105 0,-27 79-1,14-39 1,0-28 0,13 15-1,0-14 1,0-27-1,0 0 17</inkml:trace>
  <inkml:trace contextRef="#ctx0" brushRef="#br0" timeOffset="34342.55">7898 12078 0,'13'0'0,"0"13"15,1 27 1,-1 0-16,0 39 31,13 1-31,-12-1 31,-1-39-31,0-14 16,14 40 0,-14-53-1,13-13 16,-13-13-15,27-53 0,13-40-1,-26 67 1,25-41 0,-38 54-1,-1 13 16,-13-1-31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145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249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476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959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767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775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83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FFB6-471B-4F83-9ECD-BBA79A321517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75A3-45FE-4B2E-AA3B-7AAF8589442B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C41-F323-4B1D-B5A5-A93AB73839E4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19A776-5147-4A2F-8CFD-8274A295B3D8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E49B-B052-4B2B-8ADA-D7994E16CB7E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CFAB-1AC1-48B0-ADA6-B021DEBF5E6B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DD56-7E62-4E4F-86C4-E8B186AB0D8F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0618-031C-4401-8F3A-70ECBBC7F293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592A-160D-44CB-954D-9B41AC9FA5C6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832B-FBEA-4D59-83F9-5646C01B29AB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DD9-DC1A-48DE-9A59-99E4A6374E67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fld id="{AC9C1A0D-2DE5-42AF-9C81-E67327D25E5B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FC7E-D9EA-4B31-BA0A-B1F75013F5C5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804A-FCB4-4BD1-8985-BDA23DC16A73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589149D-A132-4D7B-B9EE-FB37C09D0D97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B31A-3B5A-4299-9C54-A72D27A406C9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081-6169-4278-BDDA-35157F5D3692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F70348D-64E4-4B82-B16D-4CD18B9DA606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12" Type="http://schemas.openxmlformats.org/officeDocument/2006/relationships/customXml" Target="../ink/ink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customXml" Target="../ink/ink1.xml"/><Relationship Id="rId1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3.xml"/><Relationship Id="rId1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6574" y="1138485"/>
            <a:ext cx="8533898" cy="1567997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Bachelorarbeit</a:t>
            </a:r>
            <a:br>
              <a:rPr lang="de-DE" dirty="0"/>
            </a:br>
            <a:r>
              <a:rPr lang="de-DE" dirty="0"/>
              <a:t>Graduierung von Fazialisparesen durch Methoden des Maschinellen Lernens</a:t>
            </a:r>
            <a:br>
              <a:rPr lang="de-DE" dirty="0"/>
            </a:b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56F0C3F-1F8F-4BD7-9792-87E50EBD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 dirty="0"/>
              <a:t>Autor: Raphael Baumann		 v.1.0.0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9C0D96-088F-40C4-A488-6F013032F3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3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7B3104-67D2-4155-9754-5CCDF297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ABF9-6F9B-48B2-B3B5-F1E3A1DF8B67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07D2A-E723-4CBA-8F32-3129B601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2D18C9-6092-410E-B06D-B5994952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3CE92B-796F-4D19-8FB5-A7DCE4713895}"/>
              </a:ext>
            </a:extLst>
          </p:cNvPr>
          <p:cNvSpPr txBox="1"/>
          <p:nvPr/>
        </p:nvSpPr>
        <p:spPr>
          <a:xfrm>
            <a:off x="459869" y="1848241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Kurzzusammenfassung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Experimente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5677418-76AA-47B8-8DC9-EF8518417D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Modulaufbau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EF51E0E-CE61-4061-AC8C-CE1128F37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987" y="800100"/>
            <a:ext cx="70580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0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H-B Tabelle &amp; Bildcodierung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5C9FCD9-CF74-49BD-8167-403DB9181B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13"/>
          <a:stretch/>
        </p:blipFill>
        <p:spPr>
          <a:xfrm>
            <a:off x="107504" y="1235420"/>
            <a:ext cx="5573255" cy="223224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2B1B7CA-1F1C-4199-8ACF-0AEE17F44E1A}"/>
              </a:ext>
            </a:extLst>
          </p:cNvPr>
          <p:cNvSpPr txBox="1"/>
          <p:nvPr/>
        </p:nvSpPr>
        <p:spPr>
          <a:xfrm>
            <a:off x="5868144" y="1235420"/>
            <a:ext cx="30749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</a:rPr>
              <a:t>Bildposen/</a:t>
            </a:r>
            <a:r>
              <a:rPr lang="de-DE" b="1" dirty="0" err="1">
                <a:latin typeface="Arial" panose="020B0604020202020204" pitchFamily="34" charset="0"/>
              </a:rPr>
              <a:t>codierung</a:t>
            </a:r>
            <a:r>
              <a:rPr lang="de-DE" b="1" dirty="0">
                <a:latin typeface="Arial" panose="020B0604020202020204" pitchFamily="34" charset="0"/>
              </a:rPr>
              <a:t>:</a:t>
            </a:r>
            <a:endParaRPr lang="de-DE" b="1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de-DE" b="0" i="0" dirty="0">
                <a:effectLst/>
                <a:latin typeface="Arial" panose="020B0604020202020204" pitchFamily="34" charset="0"/>
              </a:rPr>
              <a:t>Ruhender Gesichtsausdruck</a:t>
            </a:r>
          </a:p>
          <a:p>
            <a:pPr marL="342900" indent="-342900">
              <a:buAutoNum type="arabicPeriod"/>
            </a:pPr>
            <a:r>
              <a:rPr lang="de-DE" b="0" i="0" dirty="0">
                <a:effectLst/>
                <a:latin typeface="Arial" panose="020B0604020202020204" pitchFamily="34" charset="0"/>
              </a:rPr>
              <a:t>Augenbrauen heben</a:t>
            </a:r>
          </a:p>
          <a:p>
            <a:pPr marL="342900" indent="-342900">
              <a:buAutoNum type="arabicPeriod"/>
            </a:pPr>
            <a:r>
              <a:rPr lang="de-DE" b="0" i="0" dirty="0">
                <a:effectLst/>
                <a:latin typeface="Arial" panose="020B0604020202020204" pitchFamily="34" charset="0"/>
              </a:rPr>
              <a:t>Lächeln, geschlossener Mund</a:t>
            </a:r>
          </a:p>
          <a:p>
            <a:pPr marL="342900" indent="-342900">
              <a:buAutoNum type="arabicPeriod"/>
            </a:pPr>
            <a:r>
              <a:rPr lang="de-DE" b="0" i="0" dirty="0">
                <a:effectLst/>
                <a:latin typeface="Arial" panose="020B0604020202020204" pitchFamily="34" charset="0"/>
              </a:rPr>
              <a:t>Lächeln, geöffneter Mund</a:t>
            </a:r>
          </a:p>
          <a:p>
            <a:pPr marL="342900" indent="-342900">
              <a:buAutoNum type="arabicPeriod"/>
            </a:pPr>
            <a:r>
              <a:rPr lang="de-DE" b="0" i="0" dirty="0">
                <a:effectLst/>
                <a:latin typeface="Arial" panose="020B0604020202020204" pitchFamily="34" charset="0"/>
              </a:rPr>
              <a:t>Lippen schürzen, „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Duckface</a:t>
            </a:r>
            <a:r>
              <a:rPr lang="de-DE" b="0" i="0" dirty="0">
                <a:effectLst/>
                <a:latin typeface="Arial" panose="020B0604020202020204" pitchFamily="34" charset="0"/>
              </a:rPr>
              <a:t>“</a:t>
            </a:r>
          </a:p>
          <a:p>
            <a:pPr marL="342900" indent="-342900">
              <a:buAutoNum type="arabicPeriod"/>
            </a:pPr>
            <a:r>
              <a:rPr lang="de-DE" b="0" i="0" dirty="0">
                <a:effectLst/>
                <a:latin typeface="Arial" panose="020B0604020202020204" pitchFamily="34" charset="0"/>
              </a:rPr>
              <a:t>Augenschluss, leicht</a:t>
            </a:r>
          </a:p>
          <a:p>
            <a:pPr marL="342900" indent="-342900">
              <a:buAutoNum type="arabicPeriod"/>
            </a:pPr>
            <a:r>
              <a:rPr lang="de-DE" b="0" i="0" dirty="0">
                <a:effectLst/>
                <a:latin typeface="Arial" panose="020B0604020202020204" pitchFamily="34" charset="0"/>
              </a:rPr>
              <a:t>Augenschluss, forciert</a:t>
            </a:r>
          </a:p>
          <a:p>
            <a:pPr marL="342900" indent="-342900">
              <a:buAutoNum type="arabicPeriod"/>
            </a:pPr>
            <a:r>
              <a:rPr lang="de-DE" b="0" i="0" dirty="0">
                <a:effectLst/>
                <a:latin typeface="Arial" panose="020B0604020202020204" pitchFamily="34" charset="0"/>
              </a:rPr>
              <a:t>Nase rümpfen</a:t>
            </a:r>
          </a:p>
          <a:p>
            <a:pPr marL="342900" indent="-342900">
              <a:buAutoNum type="arabicPeriod"/>
            </a:pPr>
            <a:r>
              <a:rPr lang="de-DE" b="0" i="0" dirty="0">
                <a:effectLst/>
                <a:latin typeface="Arial" panose="020B0604020202020204" pitchFamily="34" charset="0"/>
              </a:rPr>
              <a:t>Depression Unterlippe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041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0C3F7A-E6BF-467A-8A9B-E9DDDAF5FD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68" r="16694"/>
          <a:stretch/>
        </p:blipFill>
        <p:spPr>
          <a:xfrm>
            <a:off x="388381" y="1131590"/>
            <a:ext cx="3456384" cy="33909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CCB2518-9237-4A1A-A1A0-856CD27A4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1203598"/>
            <a:ext cx="4667250" cy="33718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BBB817D-60A5-494D-8F15-DBAD6F17AEB9}"/>
              </a:ext>
            </a:extLst>
          </p:cNvPr>
          <p:cNvSpPr txBox="1"/>
          <p:nvPr/>
        </p:nvSpPr>
        <p:spPr>
          <a:xfrm>
            <a:off x="280800" y="823813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Verteilung der Grade aller Patient*innen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BF0B828-D16A-4886-97D7-BEDBD7B33232}"/>
              </a:ext>
            </a:extLst>
          </p:cNvPr>
          <p:cNvSpPr txBox="1"/>
          <p:nvPr/>
        </p:nvSpPr>
        <p:spPr>
          <a:xfrm>
            <a:off x="4967536" y="743833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Vorhandensein der einzelnen Bilder nach der Codierung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FA2F1A5-4FE3-49A1-B426-68D81AEBA9DE}"/>
              </a:ext>
            </a:extLst>
          </p:cNvPr>
          <p:cNvCxnSpPr/>
          <p:nvPr/>
        </p:nvCxnSpPr>
        <p:spPr>
          <a:xfrm>
            <a:off x="4623211" y="823813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68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" y="30636"/>
            <a:ext cx="1842928" cy="421635"/>
          </a:xfrm>
          <a:prstGeom prst="rect">
            <a:avLst/>
          </a:prstGeom>
        </p:spPr>
      </p:pic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EB610BAE-1E84-43AB-95C8-EF54EAA49519}"/>
              </a:ext>
            </a:extLst>
          </p:cNvPr>
          <p:cNvCxnSpPr/>
          <p:nvPr/>
        </p:nvCxnSpPr>
        <p:spPr>
          <a:xfrm>
            <a:off x="2666884" y="941540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49BED302-408B-411F-A9DD-F67E4E0275F7}"/>
              </a:ext>
            </a:extLst>
          </p:cNvPr>
          <p:cNvSpPr txBox="1"/>
          <p:nvPr/>
        </p:nvSpPr>
        <p:spPr>
          <a:xfrm>
            <a:off x="638757" y="63032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Sequentiell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F16865DA-3ACB-48CF-8C12-D8C3194920DC}"/>
              </a:ext>
            </a:extLst>
          </p:cNvPr>
          <p:cNvSpPr txBox="1"/>
          <p:nvPr/>
        </p:nvSpPr>
        <p:spPr>
          <a:xfrm>
            <a:off x="3599892" y="65904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Early Fusion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D3E1C67C-0498-48A4-B05E-DFF4F1B5B18D}"/>
              </a:ext>
            </a:extLst>
          </p:cNvPr>
          <p:cNvSpPr txBox="1"/>
          <p:nvPr/>
        </p:nvSpPr>
        <p:spPr>
          <a:xfrm>
            <a:off x="6621773" y="64066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Late Fusion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B9D4D97A-CC59-44A1-A561-7BECA817AB10}"/>
              </a:ext>
            </a:extLst>
          </p:cNvPr>
          <p:cNvCxnSpPr/>
          <p:nvPr/>
        </p:nvCxnSpPr>
        <p:spPr>
          <a:xfrm>
            <a:off x="6156176" y="956042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Text, Elektronik enthält.&#10;&#10;Automatisch generierte Beschreibung">
            <a:extLst>
              <a:ext uri="{FF2B5EF4-FFF2-40B4-BE49-F238E27FC236}">
                <a16:creationId xmlns:a16="http://schemas.microsoft.com/office/drawing/2014/main" id="{CF69D42C-BB34-4DAB-8C0B-49D1C2AD4F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267" y="993347"/>
            <a:ext cx="3168350" cy="135772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BAFFA30-5D1A-482C-B82B-CCB1880B34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280" y="1115938"/>
            <a:ext cx="2793830" cy="959922"/>
          </a:xfrm>
          <a:prstGeom prst="rect">
            <a:avLst/>
          </a:prstGeom>
        </p:spPr>
      </p:pic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EC7A5BA7-6C8A-46F8-A128-B753D90A64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91" y="941540"/>
            <a:ext cx="2090917" cy="131886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EA16490-66AE-499C-9CB5-BA4E86438247}"/>
              </a:ext>
            </a:extLst>
          </p:cNvPr>
          <p:cNvSpPr txBox="1"/>
          <p:nvPr/>
        </p:nvSpPr>
        <p:spPr>
          <a:xfrm>
            <a:off x="2789968" y="2467596"/>
            <a:ext cx="3168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Konkatenation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Nicht vorhandene Bilder werden schwarz (Tensoren mit den werten 0) dargestellt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Alle 4 Module mit den zugeschnittenen Bildern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56B2AFF6-DB5C-4804-A45E-546FF6E5CA5C}"/>
              </a:ext>
            </a:extLst>
          </p:cNvPr>
          <p:cNvSpPr txBox="1"/>
          <p:nvPr/>
        </p:nvSpPr>
        <p:spPr>
          <a:xfrm>
            <a:off x="6185167" y="2467596"/>
            <a:ext cx="3168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Jedes Bild bekommt sein eigenes Modell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Problem: Nicht alle Patienten haben alle Bilder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Zu wenig Bildmaterial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8398549E-41C5-4EA8-AB5A-6B1156FF2A00}"/>
              </a:ext>
            </a:extLst>
          </p:cNvPr>
          <p:cNvSpPr txBox="1"/>
          <p:nvPr/>
        </p:nvSpPr>
        <p:spPr>
          <a:xfrm>
            <a:off x="-74379" y="2467596"/>
            <a:ext cx="2770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Die zugeordneten Bilder nach HB-Tabelle durchlaufen sequentiell das vorgesehene Neuronale Netz</a:t>
            </a:r>
          </a:p>
        </p:txBody>
      </p:sp>
    </p:spTree>
    <p:extLst>
      <p:ext uri="{BB962C8B-B14F-4D97-AF65-F5344CB8AC3E}">
        <p14:creationId xmlns:p14="http://schemas.microsoft.com/office/powerpoint/2010/main" val="326329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der Experimente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826370AE-44BD-40F0-9ED8-649A76009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89" y="599632"/>
            <a:ext cx="7984180" cy="22322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7E93E65F-C958-4D0D-892F-EFE0BFF01835}"/>
                  </a:ext>
                </a:extLst>
              </p14:cNvPr>
              <p14:cNvContentPartPr/>
              <p14:nvPr/>
            </p14:nvContentPartPr>
            <p14:xfrm>
              <a:off x="7429140" y="1921616"/>
              <a:ext cx="745920" cy="35280"/>
            </p14:xfrm>
          </p:contentPart>
        </mc:Choice>
        <mc:Fallback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7E93E65F-C958-4D0D-892F-EFE0BFF018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75500" y="1813976"/>
                <a:ext cx="85356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E7821673-CB70-4A95-BDA2-7CEA1CA3AEB0}"/>
                  </a:ext>
                </a:extLst>
              </p14:cNvPr>
              <p14:cNvContentPartPr/>
              <p14:nvPr/>
            </p14:nvContentPartPr>
            <p14:xfrm>
              <a:off x="7408980" y="2554136"/>
              <a:ext cx="262080" cy="3492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E7821673-CB70-4A95-BDA2-7CEA1CA3AE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54980" y="2446136"/>
                <a:ext cx="36972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1C7B2444-51C7-46E9-9BAA-B712B55E6269}"/>
                  </a:ext>
                </a:extLst>
              </p14:cNvPr>
              <p14:cNvContentPartPr/>
              <p14:nvPr/>
            </p14:nvContentPartPr>
            <p14:xfrm>
              <a:off x="7913340" y="1733696"/>
              <a:ext cx="261720" cy="1476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1C7B2444-51C7-46E9-9BAA-B712B55E626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59340" y="1626056"/>
                <a:ext cx="369360" cy="2304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Grafik 16">
            <a:extLst>
              <a:ext uri="{FF2B5EF4-FFF2-40B4-BE49-F238E27FC236}">
                <a16:creationId xmlns:a16="http://schemas.microsoft.com/office/drawing/2014/main" id="{18ECFD69-1DDE-41F5-ABDA-A709AAB21C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4631" y="3236688"/>
            <a:ext cx="7920881" cy="1265708"/>
          </a:xfrm>
          <a:prstGeom prst="rect">
            <a:avLst/>
          </a:prstGeom>
        </p:spPr>
      </p:pic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2C3E15F8-B6C9-4479-A8B9-FC9415EF1A03}"/>
              </a:ext>
            </a:extLst>
          </p:cNvPr>
          <p:cNvCxnSpPr>
            <a:cxnSpLocks/>
          </p:cNvCxnSpPr>
          <p:nvPr/>
        </p:nvCxnSpPr>
        <p:spPr>
          <a:xfrm flipH="1">
            <a:off x="453689" y="2804374"/>
            <a:ext cx="8222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66A95CC1-A3F1-4EEC-8B2E-961D742F4C1E}"/>
              </a:ext>
            </a:extLst>
          </p:cNvPr>
          <p:cNvSpPr txBox="1"/>
          <p:nvPr/>
        </p:nvSpPr>
        <p:spPr>
          <a:xfrm>
            <a:off x="34352" y="2799996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Direkte Ermittlung der H-B Grade ohne Module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64C06BC-58B8-4A88-9141-5EE5448C1B95}"/>
              </a:ext>
            </a:extLst>
          </p:cNvPr>
          <p:cNvSpPr txBox="1"/>
          <p:nvPr/>
        </p:nvSpPr>
        <p:spPr>
          <a:xfrm>
            <a:off x="47173" y="531799"/>
            <a:ext cx="229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Module (Mittelwerte)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B89E070B-FC85-480E-B06D-270989D84D8A}"/>
                  </a:ext>
                </a:extLst>
              </p14:cNvPr>
              <p14:cNvContentPartPr/>
              <p14:nvPr/>
            </p14:nvContentPartPr>
            <p14:xfrm>
              <a:off x="7422300" y="4027256"/>
              <a:ext cx="699120" cy="20520"/>
            </p14:xfrm>
          </p:contentPart>
        </mc:Choice>
        <mc:Fallback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B89E070B-FC85-480E-B06D-270989D84D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68660" y="3919616"/>
                <a:ext cx="8067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D58CAE98-B139-4E72-8F19-D90236AE4FF8}"/>
                  </a:ext>
                </a:extLst>
              </p14:cNvPr>
              <p14:cNvContentPartPr/>
              <p14:nvPr/>
            </p14:nvContentPartPr>
            <p14:xfrm>
              <a:off x="1257120" y="4129200"/>
              <a:ext cx="6044040" cy="609840"/>
            </p14:xfrm>
          </p:contentPart>
        </mc:Choice>
        <mc:Fallback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D58CAE98-B139-4E72-8F19-D90236AE4FF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7760" y="4119840"/>
                <a:ext cx="6062760" cy="62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237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der Experimente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16.02.2022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7C9272D-79BD-4021-8214-1A48CCC4D5ED}"/>
              </a:ext>
            </a:extLst>
          </p:cNvPr>
          <p:cNvSpPr txBox="1"/>
          <p:nvPr/>
        </p:nvSpPr>
        <p:spPr>
          <a:xfrm>
            <a:off x="35813" y="627534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Unterschied mit und ohne </a:t>
            </a:r>
            <a:r>
              <a:rPr lang="de-DE" dirty="0" err="1"/>
              <a:t>Oversampling</a:t>
            </a:r>
            <a:r>
              <a:rPr lang="de-DE" dirty="0"/>
              <a:t> anhand der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0349BD6-CB42-4D6F-A064-8121D2A79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822" y="1073333"/>
            <a:ext cx="3415807" cy="344263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678DD3C-7BDD-44E0-A6AF-E6CAF49EC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65" y="1133140"/>
            <a:ext cx="3380603" cy="344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56017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65AD01-48E5-4010-AD48-B7D7CFBD789F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260</Words>
  <Application>Microsoft Office PowerPoint</Application>
  <PresentationFormat>Bildschirmpräsentation (16:9)</PresentationFormat>
  <Paragraphs>70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Lucida Sans</vt:lpstr>
      <vt:lpstr>Wingdings</vt:lpstr>
      <vt:lpstr>OTH_PPT_16x9</vt:lpstr>
      <vt:lpstr>Bachelorarbeit Graduierung von Fazialisparesen durch Methoden des Maschinellen Lernens </vt:lpstr>
      <vt:lpstr>Inhaltsverzeichnis</vt:lpstr>
      <vt:lpstr>Modulaufbau</vt:lpstr>
      <vt:lpstr>H-B Tabelle &amp; Bildcodierung</vt:lpstr>
      <vt:lpstr>Datensatz</vt:lpstr>
      <vt:lpstr>Experimente</vt:lpstr>
      <vt:lpstr>Ergebnisse der Experimente</vt:lpstr>
      <vt:lpstr>Ergebnisse der Experimente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bar35643</cp:lastModifiedBy>
  <cp:revision>173</cp:revision>
  <dcterms:created xsi:type="dcterms:W3CDTF">2016-03-30T09:52:44Z</dcterms:created>
  <dcterms:modified xsi:type="dcterms:W3CDTF">2022-02-16T17:33:51Z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