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2" r:id="rId6"/>
    <p:sldId id="293" r:id="rId7"/>
    <p:sldId id="271" r:id="rId8"/>
    <p:sldId id="281" r:id="rId9"/>
    <p:sldId id="276" r:id="rId10"/>
    <p:sldId id="274" r:id="rId11"/>
    <p:sldId id="275" r:id="rId12"/>
    <p:sldId id="277" r:id="rId13"/>
    <p:sldId id="278" r:id="rId14"/>
    <p:sldId id="300" r:id="rId15"/>
    <p:sldId id="294" r:id="rId16"/>
    <p:sldId id="279" r:id="rId17"/>
    <p:sldId id="286" r:id="rId18"/>
    <p:sldId id="280" r:id="rId19"/>
    <p:sldId id="295" r:id="rId20"/>
    <p:sldId id="269" r:id="rId21"/>
    <p:sldId id="288" r:id="rId22"/>
    <p:sldId id="291" r:id="rId23"/>
    <p:sldId id="292" r:id="rId24"/>
    <p:sldId id="285" r:id="rId25"/>
    <p:sldId id="273" r:id="rId26"/>
    <p:sldId id="287" r:id="rId27"/>
    <p:sldId id="272" r:id="rId28"/>
    <p:sldId id="296" r:id="rId29"/>
    <p:sldId id="297" r:id="rId30"/>
    <p:sldId id="298" r:id="rId31"/>
    <p:sldId id="299" r:id="rId32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5" autoAdjust="0"/>
    <p:restoredTop sz="96357" autoAdjust="0"/>
  </p:normalViewPr>
  <p:slideViewPr>
    <p:cSldViewPr showGuides="1">
      <p:cViewPr varScale="1">
        <p:scale>
          <a:sx n="100" d="100"/>
          <a:sy n="100" d="100"/>
        </p:scale>
        <p:origin x="1692" y="7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03-30T16:19:25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3021 1850 0,'-21'0'79,"1"0"-64,-1 0 1,1 21-1,-1 0 1,1-1 0,20 1-16,-21-21 15,21 20 1,0 1 0,0-1-1,0 1 1,21-21-16,-21 20 15,20-20-15,1 21 16,20 0-16,0-21 16,21 20-16,-21 1 15,0-21-15,0 20 0,-20-20 16,-1 0 0,1 0-16,-1 0 15,1 0 1,20-20-1,-21 20-15,1-21 32,-1 21-32</inkml:trace>
  <inkml:trace contextRef="#ctx0" brushRef="#br0" timeOffset="435.79">3185 2015 0,'-20'0'0,"-1"0"31,21 62-31,-20-42 16,-1 1-16,21 20 16,-20-21-1,20 1 1,0 0-16,0-1 16,0 1-1,20-21 32,1 0-31</inkml:trace>
  <inkml:trace contextRef="#ctx0" brushRef="#br0" timeOffset="1250.92">3905 1850 0,'-21'0'47,"-20"0"-32,0 0-15,41 21 16,-21-21-16,1 21 16,-1-21-16,1 41 15,-1-41-15,21 20 16,-20-20-16,20 21 15,-21-1-15,1 1 16,20-1 0,0 1-1,0 0-15,20-21 16,-20 20-16,21-20 16,20 21-16,0-1 15,0-20-15,0 0 16,0 0-16,21-20 15,-42 20-15,1-21 16,-1 1-16,1 20 16,0-21-16,-1 0 15,1 1-15,-1-1 16,1 1 0,-21-1-16,0 1 15,0-1 1,0 1-16,-21-1 15,21 0 1,-20 21-16,20-20 16,-21 20-16,1 0 15,-1 0 1,0 0 0,1 0-1,20 20 1</inkml:trace>
  <inkml:trace contextRef="#ctx0" brushRef="#br0" timeOffset="2015.58">4480 1953 0,'-20'0'31,"-1"0"-15,0 0-1,1 0-15,-1 0 16,21 21-1,-20-21-15,-1 20 16,-20 1 0,21-1-16,20 1 15,-21 0-15,21 20 16,-21-41-16,21 41 16,0-21-1,0 22 1,0-22-16,21 1 0,-21-1 15,41 1-15,-20-1 16,-1-20 0,1 0-16,20 0 0,0-20 15,0 20-15,0-41 16,-20 20-16,20-20 16,-21 20-16,1 1 15,-21-1 1,20 1-16,1-21 0,-21 20 15,0-20-15,21 41 16,-21-21-16,0 1 16,0-1-16,-21 1 15,0 20 1,21-21-16,-20 21 31,-1 0-15,-20 21-1</inkml:trace>
  <inkml:trace contextRef="#ctx0" brushRef="#br0" timeOffset="4436.82">5158 1933 0,'-20'0'62,"-1"0"-46,21 20-16,-20 1 15,-1-1 1,0 1-16,21-1 16,-20 1-16,-1 0 15,21-1-15,0 1 16,0-1-16,21-20 15,-21 21-15,20-21 16,1 20-16,0 1 16,20-21-16,-21 0 15,21 0-15,-20 0 16,41 0-16,-42 0 16,1 0-16,-1 0 15,21 0-15,-20-21 16,20 1-16,0 20 15,-41-21-15,41 21 16,-41-41-16,21 21 16,-21-1-16,20-41 15,-20 42-15,0-1 16,0 1-16,0-21 31,-41-21-31,41 41 16,-20 21-16,-1 0 15,0 0 1,1 0 0,-1 0-1</inkml:trace>
  <inkml:trace contextRef="#ctx0" brushRef="#br0" timeOffset="7687.41">7748 6003 0,'20'0'15,"1"0"1,-1 0 0,1 0-1,-1 0-15,-20 21 16,21-1 0,-21 1-1,0-1-15,0 1 16,0-1-1,0 1 1,-21 0 0,1-21-16,-21 0 15,0 0-15,20 0 16,21 20 78,0 1-79,21-1-15,-21 1 16,20-1-16,1 1 16,-21-1-1,20-20-15,-20 21 16,0 0-1,0-1 1,0 1 0,-20-1-1,-1 1 1,1-21 15,-1 0-31,0 0 31,1 0-15,-1 0 0,1 0-1</inkml:trace>
  <inkml:trace contextRef="#ctx0" brushRef="#br0" timeOffset="8450.31">7809 6805 0,'0'-21'47,"-41"21"-15,21 0-32,-1 0 15,0 21 1,1-21-16,20 20 15,0 1 1,0 0 0,0-1-16,0 1 15,0-1 1,0 1-16,20-21 16,1 0-1,20 0-15,21 0 16,-21-21-16,0 1 15,-41-1 1,20 21-16,-20-20 16,0-1-16,0 0 15,0 1-15,0-1 16,0 1-16,0-1 16,0 1-1,0-1-15,-20 21 31,-21 0 16,-21 41-31</inkml:trace>
  <inkml:trace contextRef="#ctx0" brushRef="#br0" timeOffset="9236.45">7850 7442 0,'0'-20'16,"0"-1"-16,-20 21 15,20-21 32,-21 21-31,-20 0-1,21 0 1,-1 21-16,0-21 16,1 21-16,-1-1 15,21 1-15,-20-21 16,20 20-16,0 1 15,0-1-15,0 1 16,0-1-16,0 1 16,0 0-16,20-21 15,-20 20-15,41 1 16,1-21 0,-22 0-16,1 0 15,-1 0-15,1 0 16,-1-41-1,1 20-15,-21 0 16,0 1-16,0-21 16,0 20-16,0 1 15,0-1 1,0 1 0</inkml:trace>
  <inkml:trace contextRef="#ctx0" brushRef="#br0" timeOffset="10355.66">7912 7956 0,'-21'0'16,"-20"-20"-1,21 20 1,-1 0-1,1 0 1,-1 20-16,1 1 16,-1-21-1,21 20 1,0 1-16,-21-21 16,21 20-16,0 1 15,0-1 1,21 1-1,0 0 1,20-1 0,-21 1-1,1-21-15,-1 0 16,1 0 0,-21-21-1,20 1 1,-20-22-1,0 22 1,0-1 0</inkml:trace>
  <inkml:trace contextRef="#ctx0" brushRef="#br0" timeOffset="10991.47">8261 6209 0,'0'20'31,"0"1"-31,0 40 16,0 42-16,0 0 16,0 82-16,-20 0 15,-21 62-15,20-21 16,-20 21-16,20-21 16,21-41-16,0-21 15,0-20-15,0-62 16,0-20-16,0-21 15,0-20-15,21 20 16,-21-21 0</inkml:trace>
  <inkml:trace contextRef="#ctx0" brushRef="#br0" timeOffset="11707.05">7912 8429 0,'41'0'15,"-41"20"1,41 42-16,-20 20 16,-1-20-16,-20 0 15,21-1-15,-1-20 16,1 1-16,-21-1 16,20-21-16,1 21 15,-21-20-15,21-1 16,-21 1-16,20-21 31,1 0-15,-1-21-16,1-20 15,40 0-15,-40 0 16,20 0-16,-20-21 16,-1 21-16,1-20 15,-21 19-15,20 1 16,1 41-16,-21-20 15,20 20-15,-20-21 16</inkml:trace>
  <inkml:trace contextRef="#ctx0" brushRef="#br1" timeOffset="152218.2">1480 7072 0,'20'21'16,"-20"-1"-16,21-20 15,-1 21-15,1-21 16,-21 20-16,20 1 16,1-21-16,0 20 15,20-20-15,0 21 16,-21 0-16,21-1 16,1-20-16,-1 0 15,-21 21-15,1-21 16,-1 0-16,1 0 15,-1 0 1,1 0-16,-1 0 16,1 0-16,0 20 15,-1-20-15,21 0 16,0 0-16,0 0 16,1 0-1,-22 0 1,-20-20-16,21-1 15,-21 1 1,0-1 0,0-20-1,0 20-15,0-20 16,0 0-16,0-21 16,0 21-16,0 0 15,0 0-15,-21 0 16,21 0-16,0 20 15,0 1 1,0-1 0,0 1-16,-20-1 15,20-20 1,-21 20 0,21 1-1,0-1 1,-21 1-1,1 20-15,20-21 16,-21 21-16,1-20 16,-1 20-1,1 0 1,-1 0 0,1 0-1,-22 0 1,1 0-1,21 0-15,-1 0 16,1 0-16,-1 0 16,1 0-1,-1 20-15,21 1 16,-20-21-16,-1 0 16,0 20-16,1 1 15,-1-21-15,1 20 16,20 1-1,-21-21-15,21 20 16,-20-20-16,-1 21 16,1 0-16,20-1 15,-21-20 1,21 21-16,-21-1 16,1 1-16,20 41 15,-21-21-15,1 0 16,20 0-16,0 0 0,-21 0 15,21 0 1,0-20-16,0-1 16,0 21-16,21-41 15,-21 21-15,0 0 0,20-1 16,1 1 0,-1-1-1,1-20 1,-21 21-16,21-21 0</inkml:trace>
  <inkml:trace contextRef="#ctx0" brushRef="#br1" timeOffset="153975.48">4850 10999 0,'0'-21'0,"-21"21"15,-40-21-15,20 1 16,0-1-16,-1 21 16,1 0-16,21 0 15,-1-20-15,1 20 16,-1 0-16,1 0 16,-1-21-16,1 21 15,-1 0-15,0 0 16,1 0-1,-21 21 1,20-1 0,1 1-1,-1-1 1,1 1 0,-1 0-1,21-1-15,0 1 16,-21-21-16,21 20 15,-20 21-15,20-20 16,0-1 0,0 1-1,0 0-15,0 20 16,0-21 0,0 1-1,20-1 1,-20 1-16,21-21 15,0 21 1,-1-21 0,21 20-16,-20 1 15,20-21-15,-21 0 16,22 0 0,-22 0-1,1 0-15,-1 0 16,1 0-1,20 0-15,-21 0 16,1 0 0,-1 0-16,1 0 15,0 0 1,-1 0-16,1 0 16,-1-21-1,-20 1 1,21-1-1,-21 0-15,20 21 16,-20-41-16,0 21 0,0-1 16,0 1-1,0-1 1,0 0-16,0 1 16,21-1-16,-21 1 15,0-1-15,0 1 47,0-1-31,0 1-1,0-1-15,0 0 16</inkml:trace>
  <inkml:trace contextRef="#ctx0" brushRef="#br1" timeOffset="168006.47">1541 2056 0,'-20'0'15,"-1"0"1,1 0-16,-1 0 16,1 21-16,-1-1 15,-20-20 1,20 21-16,1-1 16,20 1-16,-21-1 15,21 1-15,-20-21 0,-1 21 16,21-1-16,-20 1 15,20 20 1,-21-21-16,21 1 0,0-1 16,21-20-16,-21 21 15,20 0-15,1-21 16,-1 20-16,42 1 16,-41-1-1,40-20-15,-40 0 16,20 0-16,-21 0 15,1 0-15,-1 0 16,1 0 0,20-20-16,21-1 15,-42 1-15,1 20 16,-1-21-16,1 0 16,0 21-1,-21-20-15,20-1 16,-20 1-1,0-1-15,0 1 16,0-1-16,0 1 16,0-1-16,0 0 15,-20 21-15,-1-20 16,-20-1-16,0 21 16,20-20-16,-20 20 15,21 0 1,-1 0-1,0 0 1,-20 0 0,21 0-16,-1 0 15,-20 20-15,21 1 16,-1-21-16,21 20 16,-20-20-16,-1 42 15,21-22 1,0 1-16,0-1 15,0 1-15,0-1 16,21 1 0,20-21-16,20 20 15,-20 1-15,0-21 16,-20 0-16,0 0 16,-1 0-1,-20-21 1,0 1-16,21-1 15,-21 1 17,0-1-17,-41 1-15,-1 20 16,22 0-16,-1 0 16,1 0-1,-1 0 1,21 20-16,-20 1 15,20-1 1,0 1 0,20-21-16,1 20 15,-1-20-15,21 0 16,1 0-16,-1-20 16,0-21-16,-21 0 15,1 20-15,-21 1 16,-21 20 31,1 0-47,-42 41 15,62-21-15,-20 1 16,-1 20-16,21-21 16,21-20 46,-1-41-62,1 0 16,-1 0-16,-20 21 15,0-1-15,0 0 16,-20 21 0,-21 0-1,-21 0-15,21 0 16,-21 21-16,62 0 15,-20-21-15,20 20 16,0 1-16,0-1 31,20-20-15,1 0 0,-1 0-16,-20-20 15,0-1 1,0 1-1,-20 20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5:5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1:0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1007 24575,'68'1'0,"-1"-3"0,1-3 0,-1-3 0,74-18 0,77-37 0,-89 23 0,212-36 0,-245 64 0,133-23 0,-206 29 0,0 0 0,0-1 0,-1-2 0,0 0 0,-1-2 0,0 0 0,29-21 0,-42 26 0,1-1 0,-2-1 0,1 0 0,-1 0 0,0 0 0,-1-1 0,0 0 0,0 0 0,-1-1 0,0 1 0,-1-1 0,0 0 0,0 0 0,-1-1 0,3-20 0,-5 22 0,0 0 0,-1 0 0,0 0 0,0 0 0,-1 1 0,0-1 0,-1 0 0,0 0 0,0 0 0,-1 1 0,0-1 0,0 1 0,-1 0 0,0 0 0,-1 0 0,0 1 0,0-1 0,0 1 0,-11-9 0,-5-4 0,-1 2 0,-2 1 0,1 0 0,-2 2 0,0 1 0,-33-13 0,-12-1 0,-86-23 0,24 19 0,-1 6 0,-1 5 0,-1 6 0,0 6 0,-138 9 0,221 3 0,0 2 0,-86 20 0,107-17 0,1 1 0,0 1 0,1 2 0,0 1 0,-46 28 0,62-31 0,1 0 0,0 1 0,1 0 0,0 1 0,1 0 0,0 1 0,1 0 0,0 0 0,1 1 0,1 0 0,0 1 0,1-1 0,-9 32 0,5-5 0,1 1 0,2 1 0,-2 85 0,8-104 0,1 0 0,2 0 0,1 1 0,9 40 0,-8-52 0,0 0 0,1 0 0,0-1 0,1 0 0,0 0 0,1-1 0,1 1 0,0-1 0,0-1 0,11 11 0,-12-13-76,0-1 1,0 0-1,1-1 0,-1 0 0,1 0 0,1-1 0,-1 0 0,1 0 1,0-1-1,0 0 0,0 0 0,0-1 0,1-1 0,0 1 1,-1-1-1,1-1 0,15 1 0,-9-3-6750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1:1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1805 24575,'-1'-8'0,"-1"1"0,0-1 0,-1 1 0,1 0 0,-1 0 0,-1 0 0,1 0 0,-1 0 0,0 1 0,-1-1 0,1 1 0,-1 0 0,-10-8 0,-4-8 0,-31-43 0,-72-118 0,99 139 0,1 0 0,2-2 0,2 0 0,-13-54 0,-19-132 0,-13-47 0,18 132 0,-27-103 0,54 157 0,17 83 0,0 1 0,1-1 0,-1 1 0,2-1 0,0 1 0,0-1 0,4-16 0,-3 23 5,-1 0-1,1 0 1,0 0-1,0 0 1,0 0 0,0 0-1,0 0 1,0 1-1,1-1 1,-1 1-1,1 0 1,0-1-1,0 1 1,0 1 0,0-1-1,0 0 1,0 1-1,0-1 1,1 1-1,-1 0 1,0 0-1,4 0 1,9-2-268,-1 1-1,0 1 1,26 1-1,-33 0-152,14 1-6410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1:2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24575,'0'-1'0,"1"0"0,-1 0 0,1 1 0,-1-1 0,1 0 0,0 0 0,-1 1 0,1-1 0,0 0 0,0 1 0,-1-1 0,1 1 0,0-1 0,0 1 0,0-1 0,0 1 0,0 0 0,0-1 0,0 1 0,0 0 0,0 0 0,0-1 0,-1 1 0,2 0 0,29-4 0,-29 4 0,33-2 0,0 2 0,-1 2 0,1 1 0,0 1 0,-1 2 0,0 1 0,0 2 0,44 18 0,-75-26 0,-1 0 0,1 0 0,0 0 0,0 1 0,0-1 0,-1 1 0,1-1 0,-1 1 0,1 0 0,-1 0 0,0 1 0,0-1 0,0 0 0,0 1 0,0-1 0,0 1 0,-1-1 0,1 1 0,-1 0 0,0 0 0,0 0 0,0 0 0,0 0 0,0 0 0,-1 0 0,1 0 0,-1 0 0,0 4 0,-1-4 0,1 0 0,-1 1 0,0-1 0,-1 0 0,1 0 0,0 0 0,-1 0 0,0 0 0,1-1 0,-1 1 0,-1 0 0,1-1 0,0 1 0,0-1 0,-1 0 0,1 0 0,-1 0 0,0 0 0,0 0 0,0-1 0,0 1 0,0-1 0,0 0 0,0 0 0,-7 2 0,-22 10-1365,20-5-5461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7:0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0,3 0 0,2 0 0,1 0 0,1 0 0,0 0 0,1 0 0,-1 0 0,0 0 0,0 0 0,0 0 0,0 0 0,-1 3 0,-2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7:0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24575,'3'0'0,"4"0"0,7 0 0,10 0 0,10 4 0,5 0 0,2 2 0,0 1 0,-4-1 0,-5-1 0,-6-2 0,-6-2-8191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7:0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24575,'0'-1'0,"1"0"0,0-1 0,-1 1 0,1 0 0,0 0 0,0 0 0,-1 0 0,1 0 0,0 0 0,0 0 0,0 0 0,1 0 0,-1 0 0,0 1 0,0-1 0,0 0 0,1 1 0,-1-1 0,0 1 0,0-1 0,1 1 0,2-1 0,31-7 0,9 3 14,-1 3 0,1 1 1,0 2-1,47 7 0,41 2-1450,-114-10-5390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7:08:2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24575,'0'3'0,"3"1"0,4 0 0,4-1 0,0 2 0,1 1 0,4 1 0,3 3 0,1 0 0,1-1 0,-5-1 0,0 0 0,-2-2 0,-1-3-8191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27.03.2022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4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Die verfügbaren </a:t>
            </a:r>
            <a:r>
              <a:rPr lang="de-DE" dirty="0" err="1"/>
              <a:t>bilder</a:t>
            </a:r>
            <a:r>
              <a:rPr lang="de-DE" dirty="0"/>
              <a:t> Besitzen eine zu große </a:t>
            </a:r>
            <a:r>
              <a:rPr lang="de-DE" dirty="0" err="1"/>
              <a:t>Auflösing</a:t>
            </a:r>
            <a:r>
              <a:rPr lang="de-DE" dirty="0"/>
              <a:t>. Zwischen 3000- 4000 </a:t>
            </a:r>
            <a:r>
              <a:rPr lang="de-DE" dirty="0" err="1"/>
              <a:t>pixel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Zuerst die </a:t>
            </a:r>
            <a:r>
              <a:rPr lang="de-DE" dirty="0" err="1"/>
              <a:t>bilder</a:t>
            </a:r>
            <a:r>
              <a:rPr lang="de-DE" dirty="0"/>
              <a:t> Verkleinern durch den Faktor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Landmarks aber auf das große </a:t>
            </a:r>
            <a:r>
              <a:rPr lang="de-DE" dirty="0" err="1"/>
              <a:t>bild</a:t>
            </a:r>
            <a:r>
              <a:rPr lang="de-DE" dirty="0"/>
              <a:t> Beziehen -&gt; den Faktor auf die Landmarks multiplizieren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Rotation anhand zwei punkte Korrigieren falls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5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Fusionierung der Module zum Grad</a:t>
            </a:r>
          </a:p>
          <a:p>
            <a:pPr marL="171450" indent="-171450">
              <a:buFontTx/>
              <a:buChar char="-"/>
            </a:pPr>
            <a:r>
              <a:rPr lang="de-DE" dirty="0"/>
              <a:t>Dazu werden die Wahrscheinlichkeiten in die Wahrscheinlichste Klasse umgerechnet -&gt; die Höchste </a:t>
            </a:r>
            <a:r>
              <a:rPr lang="de-DE" dirty="0" err="1"/>
              <a:t>Wahrschinlichkeit</a:t>
            </a:r>
            <a:r>
              <a:rPr lang="de-DE" dirty="0"/>
              <a:t> gewinnt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326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072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Zeilensumme kurz Darstellen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83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 </a:t>
            </a:r>
            <a:r>
              <a:rPr lang="de-DE" dirty="0" err="1"/>
              <a:t>Oversampling</a:t>
            </a:r>
            <a:r>
              <a:rPr lang="de-DE" dirty="0"/>
              <a:t> kurz darstellen anhand der Klassenverteilung</a:t>
            </a:r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Gewicht wird durch 1/l berechnet wobei l die </a:t>
            </a:r>
            <a:r>
              <a:rPr lang="de-DE" dirty="0" err="1"/>
              <a:t>anzahl</a:t>
            </a:r>
            <a:r>
              <a:rPr lang="de-DE" dirty="0"/>
              <a:t> der Klasse sind </a:t>
            </a:r>
            <a:r>
              <a:rPr lang="de-DE" dirty="0" err="1"/>
              <a:t>z.B</a:t>
            </a:r>
            <a:r>
              <a:rPr lang="de-DE" dirty="0"/>
              <a:t> Modul Stirn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Gewichte müssen nicht 100% ergeben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Pytorch</a:t>
            </a:r>
            <a:r>
              <a:rPr lang="de-DE" dirty="0"/>
              <a:t> wählt durch die Gewichte die Passenden Patienten aus. Dazu werden die Patienten Repliziert für die Kleineren </a:t>
            </a:r>
            <a:r>
              <a:rPr lang="de-DE" dirty="0" err="1"/>
              <a:t>bzw</a:t>
            </a:r>
            <a:r>
              <a:rPr lang="de-DE" dirty="0"/>
              <a:t> ausgewählt je nach Batch-Size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33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Oversampling</a:t>
            </a:r>
            <a:r>
              <a:rPr lang="de-DE" dirty="0"/>
              <a:t> Zeilensumme ist fast gleich in der rechten </a:t>
            </a:r>
            <a:r>
              <a:rPr lang="de-DE" dirty="0" err="1"/>
              <a:t>seite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Funktion anhand der Direkten Ermittlung bewiesen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Somit </a:t>
            </a:r>
            <a:r>
              <a:rPr lang="de-DE" dirty="0" err="1"/>
              <a:t>Bewisese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6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67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Idealisiertes Sequenzdiagramm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die Detektion im Test also der Realen Anwendung werden die schleife mit den </a:t>
            </a:r>
            <a:r>
              <a:rPr lang="de-DE" dirty="0" err="1"/>
              <a:t>Epochs</a:t>
            </a:r>
            <a:r>
              <a:rPr lang="de-DE" dirty="0"/>
              <a:t> und der Ausrechnung des </a:t>
            </a:r>
            <a:r>
              <a:rPr lang="de-DE" dirty="0" err="1"/>
              <a:t>Losses</a:t>
            </a:r>
            <a:r>
              <a:rPr lang="de-DE" dirty="0"/>
              <a:t> weggelassen</a:t>
            </a:r>
          </a:p>
          <a:p>
            <a:endParaRPr lang="de-DE" dirty="0"/>
          </a:p>
          <a:p>
            <a:r>
              <a:rPr lang="de-DE" dirty="0"/>
              <a:t>- Schleife über die Images zeigen als Sequenzdiagramm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896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Idealisiertes Sequenzdiagramm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die Detektion im Test also der Realen Anwendung werden die schleife mit den </a:t>
            </a:r>
            <a:r>
              <a:rPr lang="de-DE" dirty="0" err="1"/>
              <a:t>Epochs</a:t>
            </a:r>
            <a:r>
              <a:rPr lang="de-DE" dirty="0"/>
              <a:t> und der Ausrechnung des </a:t>
            </a:r>
            <a:r>
              <a:rPr lang="de-DE" dirty="0" err="1"/>
              <a:t>Losses</a:t>
            </a:r>
            <a:r>
              <a:rPr lang="de-DE" dirty="0"/>
              <a:t> weggelassen</a:t>
            </a:r>
          </a:p>
          <a:p>
            <a:endParaRPr lang="de-DE" dirty="0"/>
          </a:p>
          <a:p>
            <a:r>
              <a:rPr lang="de-DE" dirty="0"/>
              <a:t>- Schleife wird Operation die alle Images Konkateniert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36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Idealisiertes Sequenzdiagramm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die Detektion im Test also der Realen Anwendung werden die schleife mit den </a:t>
            </a:r>
            <a:r>
              <a:rPr lang="de-DE" dirty="0" err="1"/>
              <a:t>Epochs</a:t>
            </a:r>
            <a:r>
              <a:rPr lang="de-DE" dirty="0"/>
              <a:t> und der Ausrechnung des </a:t>
            </a:r>
            <a:r>
              <a:rPr lang="de-DE" dirty="0" err="1"/>
              <a:t>Losses</a:t>
            </a:r>
            <a:r>
              <a:rPr lang="de-DE" dirty="0"/>
              <a:t> weggelassen</a:t>
            </a:r>
          </a:p>
          <a:p>
            <a:endParaRPr lang="de-DE" dirty="0"/>
          </a:p>
          <a:p>
            <a:r>
              <a:rPr lang="de-DE" dirty="0"/>
              <a:t>- Schleife wird vor dem laden der Neuronalen Netze gesetzt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2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029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LRU kurz Prinzip erklären und Worstcase Zeit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DB Prinzip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33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Verkleinerter Datensatz nur 53 Patient*innen und nur 5 </a:t>
            </a:r>
            <a:r>
              <a:rPr lang="de-DE" dirty="0" err="1"/>
              <a:t>Epochs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Ist der LRU Cache Size größer gleich als die </a:t>
            </a:r>
            <a:r>
              <a:rPr lang="de-DE" dirty="0" err="1"/>
              <a:t>anzahl</a:t>
            </a:r>
            <a:r>
              <a:rPr lang="de-DE" dirty="0"/>
              <a:t> der Patienten so ist die Laufzeit stabil</a:t>
            </a:r>
          </a:p>
          <a:p>
            <a:pPr marL="171450" indent="-171450">
              <a:buFontTx/>
              <a:buChar char="-"/>
            </a:pPr>
            <a:r>
              <a:rPr lang="de-DE" dirty="0"/>
              <a:t>Ähnelt einer </a:t>
            </a:r>
            <a:r>
              <a:rPr lang="de-DE" dirty="0" err="1"/>
              <a:t>Sigmoidfunktion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Je weiter Verkleinert </a:t>
            </a:r>
            <a:r>
              <a:rPr lang="de-DE" dirty="0" err="1"/>
              <a:t>wirk</a:t>
            </a:r>
            <a:r>
              <a:rPr lang="de-DE" dirty="0"/>
              <a:t> desto größer wird die </a:t>
            </a:r>
            <a:r>
              <a:rPr lang="de-DE" dirty="0" err="1"/>
              <a:t>Mussrate</a:t>
            </a:r>
            <a:r>
              <a:rPr lang="de-DE" dirty="0"/>
              <a:t> und die </a:t>
            </a:r>
            <a:r>
              <a:rPr lang="de-DE" dirty="0" err="1"/>
              <a:t>Gesammtlaufzeit</a:t>
            </a:r>
            <a:r>
              <a:rPr lang="de-DE" dirty="0"/>
              <a:t> der Software nimmt zu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070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7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Modulform </a:t>
            </a:r>
            <a:r>
              <a:rPr lang="de-DE" dirty="0">
                <a:sym typeface="Wingdings" panose="05000000000000000000" pitchFamily="2" charset="2"/>
              </a:rPr>
              <a:t> die 4 </a:t>
            </a:r>
            <a:r>
              <a:rPr lang="de-DE" dirty="0" err="1">
                <a:sym typeface="Wingdings" panose="05000000000000000000" pitchFamily="2" charset="2"/>
              </a:rPr>
              <a:t>zeinzelnen</a:t>
            </a:r>
            <a:r>
              <a:rPr lang="de-DE" dirty="0">
                <a:sym typeface="Wingdings" panose="05000000000000000000" pitchFamily="2" charset="2"/>
              </a:rPr>
              <a:t> F1 Werte der Module werden addiert und durch 4 geteilt, da alle Module gleichen </a:t>
            </a:r>
            <a:r>
              <a:rPr lang="de-DE" dirty="0" err="1">
                <a:sym typeface="Wingdings" panose="05000000000000000000" pitchFamily="2" charset="2"/>
              </a:rPr>
              <a:t>anteil</a:t>
            </a:r>
            <a:r>
              <a:rPr lang="de-DE" dirty="0">
                <a:sym typeface="Wingdings" panose="05000000000000000000" pitchFamily="2" charset="2"/>
              </a:rPr>
              <a:t> am Erfolg haben.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Modulform -&gt; gerade Linie -&gt; keine wesentliche Änderung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Wahrscheinlich durch die </a:t>
            </a:r>
            <a:r>
              <a:rPr lang="de-DE" dirty="0" err="1">
                <a:sym typeface="Wingdings" panose="05000000000000000000" pitchFamily="2" charset="2"/>
              </a:rPr>
              <a:t>Üebrschreibungen</a:t>
            </a:r>
            <a:r>
              <a:rPr lang="de-DE" dirty="0">
                <a:sym typeface="Wingdings" panose="05000000000000000000" pitchFamily="2" charset="2"/>
              </a:rPr>
              <a:t> der Bilder untereinander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Fortschritt durch Bild 1 wird durch die anderen 8 zunichte gemacht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5779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Oversampling</a:t>
            </a:r>
            <a:r>
              <a:rPr lang="de-DE" dirty="0"/>
              <a:t> hat größere Schwankungen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78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Lernfortschritt Stagniert  bei beiden Formen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Modulform hat einen Offset zur Direkten form und ist leicht schlechter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Mit </a:t>
            </a:r>
            <a:r>
              <a:rPr lang="de-DE" dirty="0" err="1"/>
              <a:t>oversampling</a:t>
            </a:r>
            <a:r>
              <a:rPr lang="de-DE" dirty="0"/>
              <a:t> ist ein Leichtes </a:t>
            </a:r>
            <a:r>
              <a:rPr lang="de-DE" dirty="0" err="1"/>
              <a:t>wachstum</a:t>
            </a:r>
            <a:r>
              <a:rPr lang="de-DE" dirty="0"/>
              <a:t> zu verzeichnen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903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1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1983 entwickelt von John House und </a:t>
            </a:r>
            <a:r>
              <a:rPr lang="de-DE" dirty="0" err="1"/>
              <a:t>Derald</a:t>
            </a:r>
            <a:r>
              <a:rPr lang="de-DE" dirty="0"/>
              <a:t> Brackmann</a:t>
            </a:r>
          </a:p>
          <a:p>
            <a:pPr marL="171450" indent="-171450">
              <a:buFontTx/>
              <a:buChar char="-"/>
            </a:pPr>
            <a:r>
              <a:rPr lang="de-DE" dirty="0"/>
              <a:t>Maßstab in der Feststellung der Schwere</a:t>
            </a:r>
          </a:p>
          <a:p>
            <a:pPr marL="171450" indent="-171450">
              <a:buFontTx/>
              <a:buChar char="-"/>
            </a:pPr>
            <a:r>
              <a:rPr lang="de-DE" dirty="0"/>
              <a:t>6 Punkte Skala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Problem der Bewegung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4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 Angepasste Tabelle</a:t>
            </a:r>
          </a:p>
          <a:p>
            <a:pPr marL="171450" indent="-171450">
              <a:buFontTx/>
              <a:buChar char="-"/>
            </a:pPr>
            <a:r>
              <a:rPr lang="de-DE" dirty="0"/>
              <a:t>Siehe Liedschluss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Nurnoch</a:t>
            </a:r>
            <a:r>
              <a:rPr lang="de-DE" dirty="0"/>
              <a:t> Statische </a:t>
            </a:r>
            <a:r>
              <a:rPr lang="de-DE" dirty="0" err="1"/>
              <a:t>elemente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91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Verteilung der verfügbaren Patienten und Patientinnen bezogen auf ihren Grad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75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Verteilung der neun Bilder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95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Modulbauweise kurz erklären</a:t>
            </a:r>
          </a:p>
          <a:p>
            <a:endParaRPr lang="de-DE" dirty="0"/>
          </a:p>
          <a:p>
            <a:r>
              <a:rPr lang="de-DE" dirty="0"/>
              <a:t>Mittlere Module sind Vorgehensweise und beinhalten Neuronale Netze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90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erklären der Direkten Ermittlung -</a:t>
            </a:r>
            <a:r>
              <a:rPr lang="de-DE" dirty="0">
                <a:sym typeface="Wingdings" panose="05000000000000000000" pitchFamily="2" charset="2"/>
              </a:rPr>
              <a:t> unterschied zur Modulform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489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Zerteilung in die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Interest erklären mit den Punkten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2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9FFB6-471B-4F83-9ECD-BBA79A32151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75A3-45FE-4B2E-AA3B-7AAF8589442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8C41-F323-4B1D-B5A5-A93AB73839E4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19A776-5147-4A2F-8CFD-8274A295B3D8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E49B-B052-4B2B-8ADA-D7994E16CB7E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CFAB-1AC1-48B0-ADA6-B021DEBF5E6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BDD56-7E62-4E4F-86C4-E8B186AB0D8F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0618-031C-4401-8F3A-70ECBBC7F293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592A-160D-44CB-954D-9B41AC9FA5C6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832B-FBEA-4D59-83F9-5646C01B29A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0DD9-DC1A-48DE-9A59-99E4A6374E6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AC9C1A0D-2DE5-42AF-9C81-E67327D25E5B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FC7E-D9EA-4B31-BA0A-B1F75013F5C5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804A-FCB4-4BD1-8985-BDA23DC16A73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589149D-A132-4D7B-B9EE-FB37C09D0D97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B31A-3B5A-4299-9C54-A72D27A406C9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3081-6169-4278-BDDA-35157F5D3692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0348D-64E4-4B82-B16D-4CD18B9DA606}" type="datetime1">
              <a:rPr lang="de-DE" smtClean="0"/>
              <a:t>27.03.2022</a:t>
            </a:fld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customXml" Target="../ink/ink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2.sv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svg"/><Relationship Id="rId15" Type="http://schemas.openxmlformats.org/officeDocument/2006/relationships/image" Target="../media/image46.png"/><Relationship Id="rId10" Type="http://schemas.openxmlformats.org/officeDocument/2006/relationships/customXml" Target="../ink/ink7.xml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customXml" Target="../ink/ink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50.svg"/><Relationship Id="rId5" Type="http://schemas.openxmlformats.org/officeDocument/2006/relationships/image" Target="../media/image40.sv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2.png"/><Relationship Id="rId7" Type="http://schemas.openxmlformats.org/officeDocument/2006/relationships/image" Target="../media/image42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11" Type="http://schemas.openxmlformats.org/officeDocument/2006/relationships/image" Target="../media/image50.svg"/><Relationship Id="rId5" Type="http://schemas.openxmlformats.org/officeDocument/2006/relationships/image" Target="../media/image40.svg"/><Relationship Id="rId15" Type="http://schemas.openxmlformats.org/officeDocument/2006/relationships/image" Target="../media/image54.sv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574" y="627535"/>
            <a:ext cx="8533898" cy="352839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Bachelorarbeit</a:t>
            </a:r>
            <a:br>
              <a:rPr lang="de-DE" dirty="0"/>
            </a:br>
            <a:r>
              <a:rPr lang="de-DE" dirty="0"/>
              <a:t>Graduierung von Fazialisparesen durch Methoden des Maschinellen Lernens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(Seminar)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6F0C3F-1F8F-4BD7-9792-87E50EBD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 dirty="0"/>
              <a:t>Autor: Raphael Baumann		 v.1.0.0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9C0D96-088F-40C4-A488-6F013032F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481" y="-14453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5984280" y="278670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Aufbau der Module – </a:t>
            </a:r>
            <a:r>
              <a:rPr lang="de-DE" sz="1200" dirty="0" err="1"/>
              <a:t>Regions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Interest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B29EB8-AB7A-48FF-AAFB-8509E3027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8" y="808678"/>
            <a:ext cx="3003495" cy="37958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5AD461-3EC2-4902-8FD3-10FF3204F1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00"/>
          <a:stretch/>
        </p:blipFill>
        <p:spPr>
          <a:xfrm>
            <a:off x="4443831" y="1074337"/>
            <a:ext cx="3214933" cy="15460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68DFA5-9741-4689-8B85-D99AEB9A9B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819"/>
          <a:stretch/>
        </p:blipFill>
        <p:spPr>
          <a:xfrm>
            <a:off x="3675034" y="3219820"/>
            <a:ext cx="4752529" cy="879033"/>
          </a:xfrm>
          <a:prstGeom prst="rect">
            <a:avLst/>
          </a:prstGeom>
        </p:spPr>
      </p:pic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BA02C1C-D389-4DB7-9DEE-1B1E87CB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75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481" y="-14453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5148064" y="275592"/>
            <a:ext cx="417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Aufbau der Module – </a:t>
            </a:r>
            <a:r>
              <a:rPr lang="de-DE" sz="1200" dirty="0" err="1"/>
              <a:t>Regions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Interest - Evaluation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B29EB8-AB7A-48FF-AAFB-8509E3027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8" y="808678"/>
            <a:ext cx="3003495" cy="37958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17DCDA-0DEC-4D1F-936A-81E82293CE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82"/>
          <a:stretch/>
        </p:blipFill>
        <p:spPr>
          <a:xfrm>
            <a:off x="4590879" y="821840"/>
            <a:ext cx="4257922" cy="1517373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1A6D505-C910-4B56-8B5D-6302C9A36F0B}"/>
              </a:ext>
            </a:extLst>
          </p:cNvPr>
          <p:cNvCxnSpPr>
            <a:cxnSpLocks/>
          </p:cNvCxnSpPr>
          <p:nvPr/>
        </p:nvCxnSpPr>
        <p:spPr>
          <a:xfrm flipH="1">
            <a:off x="3275856" y="2499742"/>
            <a:ext cx="5688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5A9E4471-632F-4EE1-93D9-CF3D04510F36}"/>
              </a:ext>
            </a:extLst>
          </p:cNvPr>
          <p:cNvSpPr txBox="1"/>
          <p:nvPr/>
        </p:nvSpPr>
        <p:spPr>
          <a:xfrm>
            <a:off x="3092703" y="652801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Evaluation: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13182B1-5D38-46C3-8C3D-F04278468CF7}"/>
              </a:ext>
            </a:extLst>
          </p:cNvPr>
          <p:cNvSpPr txBox="1"/>
          <p:nvPr/>
        </p:nvSpPr>
        <p:spPr>
          <a:xfrm>
            <a:off x="3078711" y="253019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Korrektur: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CB77947-336A-4329-ACB5-F75E1067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816" y="2608462"/>
            <a:ext cx="4366047" cy="66756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F09C77-BD29-4138-A9D6-AB0C71C63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3641" y="3445069"/>
            <a:ext cx="4853253" cy="1223925"/>
          </a:xfrm>
          <a:prstGeom prst="rect">
            <a:avLst/>
          </a:prstGeom>
        </p:spPr>
      </p:pic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5B97DD22-8BC6-4CA8-A42C-69E1901E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FDFC4C77-151D-44FA-AB4C-004C47F84290}"/>
                  </a:ext>
                </a:extLst>
              </p14:cNvPr>
              <p14:cNvContentPartPr/>
              <p14:nvPr/>
            </p14:nvContentPartPr>
            <p14:xfrm>
              <a:off x="443880" y="651240"/>
              <a:ext cx="2611800" cy="344196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FDFC4C77-151D-44FA-AB4C-004C47F842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520" y="641880"/>
                <a:ext cx="2630520" cy="346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8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383" y="0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4649535" y="254334"/>
            <a:ext cx="4747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Aufbau der Module – Fusionierung durch einen Automaten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29B9DBC-764D-44C5-AD21-FF1D2176B966}"/>
              </a:ext>
            </a:extLst>
          </p:cNvPr>
          <p:cNvSpPr txBox="1"/>
          <p:nvPr/>
        </p:nvSpPr>
        <p:spPr>
          <a:xfrm>
            <a:off x="0" y="591726"/>
            <a:ext cx="7272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Der Nicht-Deterministischer Automat N besteht aus dem </a:t>
            </a:r>
            <a:r>
              <a:rPr lang="de-DE" sz="1200" dirty="0" err="1"/>
              <a:t>Fünftupel</a:t>
            </a:r>
            <a:r>
              <a:rPr lang="de-DE" sz="1200" dirty="0"/>
              <a:t> (</a:t>
            </a:r>
            <a:r>
              <a:rPr lang="el-GR" sz="1200" dirty="0"/>
              <a:t>Q,Σ, δ, E, F</a:t>
            </a:r>
            <a:r>
              <a:rPr lang="de-DE" sz="1200" dirty="0"/>
              <a:t>):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168433-C8FC-4152-BDE5-036742F7C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45" y="929312"/>
            <a:ext cx="4676451" cy="23842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C9A467F-2FEB-4FD2-A7E3-F46F58C08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38" y="1198064"/>
            <a:ext cx="3598341" cy="21601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EC9700D-2688-4E95-9934-367A1264D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23" y="1432511"/>
            <a:ext cx="4704459" cy="20263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E1323F4-83F7-420B-9A39-B1E10045EE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29"/>
          <a:stretch/>
        </p:blipFill>
        <p:spPr>
          <a:xfrm>
            <a:off x="223223" y="1634370"/>
            <a:ext cx="4132753" cy="38579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77F8D71-98B0-494D-B6AB-5E793568F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119" y="2461453"/>
            <a:ext cx="7031332" cy="1930036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826A472-6F9F-4993-BB2D-5D2BD58BEF07}"/>
              </a:ext>
            </a:extLst>
          </p:cNvPr>
          <p:cNvSpPr txBox="1"/>
          <p:nvPr/>
        </p:nvSpPr>
        <p:spPr>
          <a:xfrm>
            <a:off x="1166982" y="4397830"/>
            <a:ext cx="72728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/>
              <a:t>Überganstabelle </a:t>
            </a:r>
            <a:r>
              <a:rPr lang="el-GR" sz="600" dirty="0"/>
              <a:t>δ</a:t>
            </a:r>
            <a:r>
              <a:rPr lang="de-DE" sz="600" dirty="0"/>
              <a:t> des NEA N</a:t>
            </a:r>
          </a:p>
        </p:txBody>
      </p: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4355EE2E-1FF2-447E-8ED1-D58BFD9E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886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23939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4644008" y="258270"/>
            <a:ext cx="547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Aufbau der Module – Fusionierung durch einen Automaten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011997-B583-4682-B157-3F1B1CB99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09" y="1483929"/>
            <a:ext cx="6500726" cy="1928291"/>
          </a:xfrm>
          <a:prstGeom prst="rect">
            <a:avLst/>
          </a:prstGeom>
        </p:spPr>
      </p:pic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CDCE6A50-458D-436B-B9AE-E6D30F99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13FDF666-238E-43BD-A6BF-4EDB105E10C7}"/>
                  </a:ext>
                </a:extLst>
              </p14:cNvPr>
              <p14:cNvContentPartPr/>
              <p14:nvPr/>
            </p14:nvContentPartPr>
            <p14:xfrm>
              <a:off x="2435943" y="1555506"/>
              <a:ext cx="360" cy="360"/>
            </p14:xfrm>
          </p:contentPart>
        </mc:Choice>
        <mc:Fallback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13FDF666-238E-43BD-A6BF-4EDB105E10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6943" y="15468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43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70538" y="23939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4644008" y="252994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Aufbau der Module – Fusionierung durch einen Automaten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100858A-A4D0-46ED-89FB-1E7D8D6AE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78667"/>
            <a:ext cx="9144000" cy="2386166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0BB9288F-696F-4973-B309-26F72771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01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15902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894B115-DE15-4E7B-90DA-666185C720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20" t="3800" r="2722"/>
          <a:stretch/>
        </p:blipFill>
        <p:spPr>
          <a:xfrm>
            <a:off x="197940" y="970948"/>
            <a:ext cx="4389988" cy="36787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8DDE89-DC91-47F0-BE4E-7A3BE46CC329}"/>
              </a:ext>
            </a:extLst>
          </p:cNvPr>
          <p:cNvSpPr txBox="1"/>
          <p:nvPr/>
        </p:nvSpPr>
        <p:spPr>
          <a:xfrm>
            <a:off x="7956376" y="26749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Oversampling</a:t>
            </a:r>
            <a:endParaRPr lang="de-DE" sz="12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315D9B3-AE36-423C-B613-430226B76C23}"/>
              </a:ext>
            </a:extLst>
          </p:cNvPr>
          <p:cNvCxnSpPr/>
          <p:nvPr/>
        </p:nvCxnSpPr>
        <p:spPr>
          <a:xfrm>
            <a:off x="4716016" y="104929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353BECF-C1FB-452A-87A7-B840415E52DF}"/>
              </a:ext>
            </a:extLst>
          </p:cNvPr>
          <p:cNvSpPr txBox="1"/>
          <p:nvPr/>
        </p:nvSpPr>
        <p:spPr>
          <a:xfrm>
            <a:off x="391887" y="644759"/>
            <a:ext cx="43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Verteilung auf die einzelnen Module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5532249-D934-4206-B762-89338D4D544A}"/>
              </a:ext>
            </a:extLst>
          </p:cNvPr>
          <p:cNvSpPr txBox="1"/>
          <p:nvPr/>
        </p:nvSpPr>
        <p:spPr>
          <a:xfrm>
            <a:off x="5076056" y="613196"/>
            <a:ext cx="4389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Verteilung der Direkten Ermittlung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9F498CD-D52A-487B-8A4E-28DA64850F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68" r="16694"/>
          <a:stretch/>
        </p:blipFill>
        <p:spPr>
          <a:xfrm>
            <a:off x="5399876" y="1221152"/>
            <a:ext cx="3029746" cy="2972345"/>
          </a:xfrm>
          <a:prstGeom prst="rect">
            <a:avLst/>
          </a:prstGeom>
        </p:spPr>
      </p:pic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F7EE73D9-A93C-40B4-8A69-A9888ED9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6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15902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8DDE89-DC91-47F0-BE4E-7A3BE46CC329}"/>
              </a:ext>
            </a:extLst>
          </p:cNvPr>
          <p:cNvSpPr txBox="1"/>
          <p:nvPr/>
        </p:nvSpPr>
        <p:spPr>
          <a:xfrm>
            <a:off x="7283307" y="255555"/>
            <a:ext cx="2113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Oversampling</a:t>
            </a:r>
            <a:r>
              <a:rPr lang="de-DE" sz="1200" dirty="0"/>
              <a:t> - Beweis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F95977-BDE6-49E4-BE70-F4DF547F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737" y="1131590"/>
            <a:ext cx="6480720" cy="3165282"/>
          </a:xfrm>
          <a:prstGeom prst="rect">
            <a:avLst/>
          </a:prstGeom>
        </p:spPr>
      </p:pic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1E2B4708-FE31-495B-88B8-0F61F17D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3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AC7E321-038F-414A-B6B4-E88C9100421F}"/>
              </a:ext>
            </a:extLst>
          </p:cNvPr>
          <p:cNvSpPr/>
          <p:nvPr/>
        </p:nvSpPr>
        <p:spPr>
          <a:xfrm>
            <a:off x="107504" y="966821"/>
            <a:ext cx="2301412" cy="9295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17</a:t>
            </a:fld>
            <a:endParaRPr lang="de-DE" dirty="0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EB610BAE-1E84-43AB-95C8-EF54EAA49519}"/>
              </a:ext>
            </a:extLst>
          </p:cNvPr>
          <p:cNvCxnSpPr/>
          <p:nvPr/>
        </p:nvCxnSpPr>
        <p:spPr>
          <a:xfrm>
            <a:off x="2666884" y="941540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9BED302-408B-411F-A9DD-F67E4E0275F7}"/>
              </a:ext>
            </a:extLst>
          </p:cNvPr>
          <p:cNvSpPr txBox="1"/>
          <p:nvPr/>
        </p:nvSpPr>
        <p:spPr>
          <a:xfrm>
            <a:off x="638757" y="63032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Sequentiell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6865DA-3ACB-48CF-8C12-D8C3194920DC}"/>
              </a:ext>
            </a:extLst>
          </p:cNvPr>
          <p:cNvSpPr txBox="1"/>
          <p:nvPr/>
        </p:nvSpPr>
        <p:spPr>
          <a:xfrm>
            <a:off x="3599892" y="65904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Early Fusion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3E1C67C-0498-48A4-B05E-DFF4F1B5B18D}"/>
              </a:ext>
            </a:extLst>
          </p:cNvPr>
          <p:cNvSpPr txBox="1"/>
          <p:nvPr/>
        </p:nvSpPr>
        <p:spPr>
          <a:xfrm>
            <a:off x="6621773" y="64066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Late Fusion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9D4D97A-CC59-44A1-A561-7BECA817AB10}"/>
              </a:ext>
            </a:extLst>
          </p:cNvPr>
          <p:cNvCxnSpPr/>
          <p:nvPr/>
        </p:nvCxnSpPr>
        <p:spPr>
          <a:xfrm>
            <a:off x="6156176" y="956042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EA16490-66AE-499C-9CB5-BA4E86438247}"/>
              </a:ext>
            </a:extLst>
          </p:cNvPr>
          <p:cNvSpPr txBox="1"/>
          <p:nvPr/>
        </p:nvSpPr>
        <p:spPr>
          <a:xfrm>
            <a:off x="2763957" y="2524211"/>
            <a:ext cx="3168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Konkatenation der Bilder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Nicht vorhandene Bilder werden schwarz (Tensoren mit den Werten 0) dargestellt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56B2AFF6-DB5C-4804-A45E-546FF6E5CA5C}"/>
              </a:ext>
            </a:extLst>
          </p:cNvPr>
          <p:cNvSpPr txBox="1"/>
          <p:nvPr/>
        </p:nvSpPr>
        <p:spPr>
          <a:xfrm>
            <a:off x="6185167" y="2467596"/>
            <a:ext cx="3168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Jedes Bild bekommt sein eigenes Neuronales Netz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Problem: Nicht alle Patienten haben alle Bilder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Nicht vorhandene Bilder werden weggelassen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398549E-41C5-4EA8-AB5A-6B1156FF2A00}"/>
              </a:ext>
            </a:extLst>
          </p:cNvPr>
          <p:cNvSpPr txBox="1"/>
          <p:nvPr/>
        </p:nvSpPr>
        <p:spPr>
          <a:xfrm>
            <a:off x="9713" y="2535403"/>
            <a:ext cx="277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Die zugeordneten neun Bilder eines Modules durchlaufen das vorgesehene Neuronale Netz sequenziell (hintereinander)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Nicht vorhandene Bilder werden weggelassen</a:t>
            </a:r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78F8C8-F69E-4D14-B436-54EE69288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10A10C-BBF0-4C0A-888B-444826A73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85" y="1100967"/>
            <a:ext cx="2878323" cy="8972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FF81D6C-043C-49E8-B604-51DE8D5D0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107" y="966821"/>
            <a:ext cx="1966650" cy="139244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FA39FB-44A3-48EC-AC60-2CE2539CC3E8}"/>
              </a:ext>
            </a:extLst>
          </p:cNvPr>
          <p:cNvSpPr/>
          <p:nvPr/>
        </p:nvSpPr>
        <p:spPr>
          <a:xfrm>
            <a:off x="1092743" y="1149263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Modul M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4934B05-1505-4861-96C1-8904229373B2}"/>
              </a:ext>
            </a:extLst>
          </p:cNvPr>
          <p:cNvCxnSpPr>
            <a:cxnSpLocks/>
          </p:cNvCxnSpPr>
          <p:nvPr/>
        </p:nvCxnSpPr>
        <p:spPr>
          <a:xfrm>
            <a:off x="107504" y="135009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ussdiagramm: Verzweigung 19">
            <a:extLst>
              <a:ext uri="{FF2B5EF4-FFF2-40B4-BE49-F238E27FC236}">
                <a16:creationId xmlns:a16="http://schemas.microsoft.com/office/drawing/2014/main" id="{372EBD29-E8EE-4170-9093-D9F780CB12E3}"/>
              </a:ext>
            </a:extLst>
          </p:cNvPr>
          <p:cNvSpPr/>
          <p:nvPr/>
        </p:nvSpPr>
        <p:spPr>
          <a:xfrm>
            <a:off x="395387" y="1221272"/>
            <a:ext cx="330228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B95D981-4BAE-4E4A-8778-4863C9A61094}"/>
              </a:ext>
            </a:extLst>
          </p:cNvPr>
          <p:cNvCxnSpPr>
            <a:stCxn id="20" idx="3"/>
            <a:endCxn id="7" idx="1"/>
          </p:cNvCxnSpPr>
          <p:nvPr/>
        </p:nvCxnSpPr>
        <p:spPr>
          <a:xfrm flipV="1">
            <a:off x="725615" y="1365287"/>
            <a:ext cx="367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8167F4F-2986-4B72-8EB3-E09EAF97358C}"/>
              </a:ext>
            </a:extLst>
          </p:cNvPr>
          <p:cNvCxnSpPr>
            <a:stCxn id="7" idx="2"/>
          </p:cNvCxnSpPr>
          <p:nvPr/>
        </p:nvCxnSpPr>
        <p:spPr>
          <a:xfrm>
            <a:off x="1668807" y="1581311"/>
            <a:ext cx="0" cy="198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4FA9696-C6FC-4D74-BAD7-1BD7E54117B9}"/>
              </a:ext>
            </a:extLst>
          </p:cNvPr>
          <p:cNvCxnSpPr/>
          <p:nvPr/>
        </p:nvCxnSpPr>
        <p:spPr>
          <a:xfrm flipH="1">
            <a:off x="560501" y="1779662"/>
            <a:ext cx="11083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EAA381F-3E2B-4EE4-AC86-13F1152E2D32}"/>
              </a:ext>
            </a:extLst>
          </p:cNvPr>
          <p:cNvCxnSpPr>
            <a:endCxn id="20" idx="2"/>
          </p:cNvCxnSpPr>
          <p:nvPr/>
        </p:nvCxnSpPr>
        <p:spPr>
          <a:xfrm flipV="1">
            <a:off x="560501" y="1509304"/>
            <a:ext cx="0" cy="27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atumsplatzhalter 3">
            <a:extLst>
              <a:ext uri="{FF2B5EF4-FFF2-40B4-BE49-F238E27FC236}">
                <a16:creationId xmlns:a16="http://schemas.microsoft.com/office/drawing/2014/main" id="{2C6DCF8A-3FE5-4013-9F29-33C95352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7900" y="4773613"/>
            <a:ext cx="3284538" cy="369887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29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0572" y="-849"/>
            <a:ext cx="6148800" cy="324000"/>
          </a:xfrm>
        </p:spPr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78F8C8-F69E-4D14-B436-54EE69288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7AD0099-9C33-4E3F-ADAB-940162701C7A}"/>
              </a:ext>
            </a:extLst>
          </p:cNvPr>
          <p:cNvSpPr txBox="1"/>
          <p:nvPr/>
        </p:nvSpPr>
        <p:spPr>
          <a:xfrm>
            <a:off x="8079617" y="252994"/>
            <a:ext cx="1388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Sequenziell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F705D5E-C41F-4CA9-91DD-9C63E9D88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62" y="632162"/>
            <a:ext cx="4840875" cy="3999611"/>
          </a:xfrm>
          <a:prstGeom prst="rect">
            <a:avLst/>
          </a:prstGeom>
        </p:spPr>
      </p:pic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199D0074-9EAA-4F53-B298-6C9DDFE7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1D0B070B-7495-44B9-B2AB-3AB8F7C57A3B}"/>
                  </a:ext>
                </a:extLst>
              </p14:cNvPr>
              <p14:cNvContentPartPr/>
              <p14:nvPr/>
            </p14:nvContentPartPr>
            <p14:xfrm>
              <a:off x="2442063" y="1671066"/>
              <a:ext cx="745200" cy="36288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1D0B070B-7495-44B9-B2AB-3AB8F7C57A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3063" y="1662426"/>
                <a:ext cx="76284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16C5934E-68E8-47D8-8A8A-D8A0E39698F2}"/>
              </a:ext>
            </a:extLst>
          </p:cNvPr>
          <p:cNvGrpSpPr/>
          <p:nvPr/>
        </p:nvGrpSpPr>
        <p:grpSpPr>
          <a:xfrm>
            <a:off x="2388063" y="996066"/>
            <a:ext cx="252720" cy="682560"/>
            <a:chOff x="2388063" y="996066"/>
            <a:chExt cx="25272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B921EFB4-A73C-44FB-9B8C-BF74AE94B91E}"/>
                    </a:ext>
                  </a:extLst>
                </p14:cNvPr>
                <p14:cNvContentPartPr/>
                <p14:nvPr/>
              </p14:nvContentPartPr>
              <p14:xfrm>
                <a:off x="2420103" y="1028826"/>
                <a:ext cx="220680" cy="64980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B921EFB4-A73C-44FB-9B8C-BF74AE94B9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1103" y="1020186"/>
                  <a:ext cx="23832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297AAE6E-A0E8-48B9-858C-93CCF404E474}"/>
                    </a:ext>
                  </a:extLst>
                </p14:cNvPr>
                <p14:cNvContentPartPr/>
                <p14:nvPr/>
              </p14:nvContentPartPr>
              <p14:xfrm>
                <a:off x="2388063" y="996066"/>
                <a:ext cx="165600" cy="763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297AAE6E-A0E8-48B9-858C-93CCF404E4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79423" y="987066"/>
                  <a:ext cx="18324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436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0"/>
            <a:ext cx="6148800" cy="324000"/>
          </a:xfrm>
        </p:spPr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78F8C8-F69E-4D14-B436-54EE69288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7AD0099-9C33-4E3F-ADAB-940162701C7A}"/>
              </a:ext>
            </a:extLst>
          </p:cNvPr>
          <p:cNvSpPr txBox="1"/>
          <p:nvPr/>
        </p:nvSpPr>
        <p:spPr>
          <a:xfrm>
            <a:off x="8065769" y="278206"/>
            <a:ext cx="1258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Early Fusion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AF2EFC-6B1F-4262-AC31-D4008049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601" y="619248"/>
            <a:ext cx="5246797" cy="3998546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1677EC7-AE26-40B2-83BD-9108EB7C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55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07D2A-E723-4CBA-8F32-3129B601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2D18C9-6092-410E-B06D-B5994952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CE92B-796F-4D19-8FB5-A7DCE4713895}"/>
              </a:ext>
            </a:extLst>
          </p:cNvPr>
          <p:cNvSpPr txBox="1"/>
          <p:nvPr/>
        </p:nvSpPr>
        <p:spPr>
          <a:xfrm>
            <a:off x="459869" y="987574"/>
            <a:ext cx="79928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Fazialisparese &amp; House-Brackmann Skala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Material (Datensatz)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Methode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Modulform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Direkte Ermittlung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 err="1"/>
              <a:t>Oversampling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Vorgehensweise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Sequenziell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Early Fusion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Late Fusion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Exkurs Caching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Experimente &amp; Ergebnisse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Zusammenfassung und Ausblick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85677418-76AA-47B8-8DC9-EF8518417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EF059D7-D67E-410C-9BD5-A92C08CD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-3311"/>
            <a:ext cx="6148800" cy="324000"/>
          </a:xfrm>
        </p:spPr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8" name="Grafik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778F8C8-F69E-4D14-B436-54EE69288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17AD0099-9C33-4E3F-ADAB-940162701C7A}"/>
              </a:ext>
            </a:extLst>
          </p:cNvPr>
          <p:cNvSpPr txBox="1"/>
          <p:nvPr/>
        </p:nvSpPr>
        <p:spPr>
          <a:xfrm>
            <a:off x="8172400" y="25299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Late Fusion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1CBB13F-0B6C-44A6-9EE6-377E17AF7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657618"/>
            <a:ext cx="5730447" cy="3950875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08F903BB-CBC6-4355-8F86-8852E3B2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16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 Caching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C193DAD-9C54-4777-819A-213DE7045B45}"/>
              </a:ext>
            </a:extLst>
          </p:cNvPr>
          <p:cNvSpPr txBox="1"/>
          <p:nvPr/>
        </p:nvSpPr>
        <p:spPr>
          <a:xfrm>
            <a:off x="506064" y="909756"/>
            <a:ext cx="799288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Problemstellung: Der benötigte Zeitaufwand nimmt mit den </a:t>
            </a:r>
            <a:r>
              <a:rPr lang="de-DE" dirty="0" err="1"/>
              <a:t>Epochs</a:t>
            </a:r>
            <a:r>
              <a:rPr lang="de-DE" dirty="0"/>
              <a:t> zu für die Trainingsphase der Netze. Berechnungen werden so öfter als nötig ausgeführt. Lösung des Problems ist das Nutzen von Caching.</a:t>
            </a:r>
          </a:p>
          <a:p>
            <a:endParaRPr lang="de-DE" dirty="0"/>
          </a:p>
          <a:p>
            <a:r>
              <a:rPr lang="de-DE" dirty="0"/>
              <a:t>Berechnungsschritte innerhalb der Trainingsphase:</a:t>
            </a:r>
          </a:p>
          <a:p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Vorab Berechenbar: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200" dirty="0"/>
              <a:t>Laden der Bilder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200" dirty="0"/>
              <a:t>Punkteberechnung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200" dirty="0"/>
              <a:t>Zuschnitt</a:t>
            </a:r>
          </a:p>
          <a:p>
            <a:pPr lvl="1"/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Nicht Berechenbar: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200" dirty="0" err="1"/>
              <a:t>Augmentierung</a:t>
            </a:r>
            <a:endParaRPr lang="de-DE" sz="1200" dirty="0"/>
          </a:p>
          <a:p>
            <a:pPr marL="685775" lvl="1" indent="-342900">
              <a:buFont typeface="+mj-lt"/>
              <a:buAutoNum type="arabicPeriod"/>
            </a:pPr>
            <a:r>
              <a:rPr lang="de-DE" sz="1200" dirty="0"/>
              <a:t>Vorwärtsrechnung der Neuronalen Netze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sz="1200" dirty="0"/>
              <a:t>Ausrechnen des </a:t>
            </a:r>
            <a:r>
              <a:rPr lang="de-DE" sz="1200" dirty="0" err="1"/>
              <a:t>Losses</a:t>
            </a:r>
            <a:endParaRPr lang="de-DE" sz="1200" dirty="0"/>
          </a:p>
          <a:p>
            <a:pPr marL="685775" lvl="1" indent="-342900">
              <a:buFont typeface="+mj-lt"/>
              <a:buAutoNum type="arabicPeriod"/>
            </a:pPr>
            <a:r>
              <a:rPr lang="de-DE" sz="1200" dirty="0"/>
              <a:t>Backpropagation (Optimieren der Netze)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42C74D7-1FC8-443D-9F77-28FBE724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76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 Caching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5A7CA0A-4F1B-4A36-BC0C-5A87DE54953B}"/>
              </a:ext>
            </a:extLst>
          </p:cNvPr>
          <p:cNvCxnSpPr/>
          <p:nvPr/>
        </p:nvCxnSpPr>
        <p:spPr>
          <a:xfrm>
            <a:off x="4276583" y="864957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FD88DD2-1489-4FC8-952F-1FB7FF69AEA8}"/>
              </a:ext>
            </a:extLst>
          </p:cNvPr>
          <p:cNvSpPr txBox="1"/>
          <p:nvPr/>
        </p:nvSpPr>
        <p:spPr>
          <a:xfrm>
            <a:off x="190635" y="693912"/>
            <a:ext cx="408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Least </a:t>
            </a:r>
            <a:r>
              <a:rPr lang="de-DE" b="1" dirty="0" err="1"/>
              <a:t>Recently</a:t>
            </a:r>
            <a:r>
              <a:rPr lang="de-DE" b="1" dirty="0"/>
              <a:t> </a:t>
            </a:r>
            <a:r>
              <a:rPr lang="de-DE" b="1" dirty="0" err="1"/>
              <a:t>Used</a:t>
            </a:r>
            <a:r>
              <a:rPr lang="de-DE" b="1" dirty="0"/>
              <a:t> Cache (LRU-Cache)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EAB9DB-98E4-467F-9C29-BD51CB69525D}"/>
              </a:ext>
            </a:extLst>
          </p:cNvPr>
          <p:cNvSpPr txBox="1"/>
          <p:nvPr/>
        </p:nvSpPr>
        <p:spPr>
          <a:xfrm>
            <a:off x="5508104" y="689669"/>
            <a:ext cx="370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Externe Datenbank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B832E97-651A-4087-A41E-C902BA443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1"/>
          <a:stretch/>
        </p:blipFill>
        <p:spPr>
          <a:xfrm>
            <a:off x="73599" y="1493270"/>
            <a:ext cx="4085948" cy="72312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1006525-E2B7-407A-BA51-DFBB1910E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997446"/>
            <a:ext cx="3489574" cy="13969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2EE86A3-A2C9-4F5E-A82C-8BF2D7D48EAC}"/>
              </a:ext>
            </a:extLst>
          </p:cNvPr>
          <p:cNvSpPr txBox="1"/>
          <p:nvPr/>
        </p:nvSpPr>
        <p:spPr>
          <a:xfrm>
            <a:off x="273645" y="2993402"/>
            <a:ext cx="397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Execution</a:t>
            </a:r>
            <a:r>
              <a:rPr lang="de-DE" dirty="0"/>
              <a:t> Time (WCET):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im Cache: </a:t>
            </a:r>
          </a:p>
          <a:p>
            <a:r>
              <a:rPr lang="de-DE" sz="1000" dirty="0"/>
              <a:t>	</a:t>
            </a:r>
            <a:r>
              <a:rPr lang="de-DE" sz="1000" dirty="0" err="1"/>
              <a:t>WCET_ges</a:t>
            </a:r>
            <a:r>
              <a:rPr lang="de-DE" sz="1000" dirty="0"/>
              <a:t> = </a:t>
            </a:r>
            <a:r>
              <a:rPr lang="de-DE" sz="1000" dirty="0" err="1"/>
              <a:t>WCET_cache</a:t>
            </a: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nicht im Cache:</a:t>
            </a:r>
          </a:p>
          <a:p>
            <a:pPr lvl="1"/>
            <a:r>
              <a:rPr lang="de-DE" sz="1000" dirty="0"/>
              <a:t>	</a:t>
            </a:r>
            <a:r>
              <a:rPr lang="de-DE" sz="1000" dirty="0" err="1"/>
              <a:t>WCET_ges</a:t>
            </a:r>
            <a:r>
              <a:rPr lang="de-DE" sz="1000" dirty="0"/>
              <a:t> = </a:t>
            </a:r>
            <a:r>
              <a:rPr lang="de-DE" sz="1000" dirty="0" err="1"/>
              <a:t>WCET_cache</a:t>
            </a:r>
            <a:r>
              <a:rPr lang="de-DE" sz="1000" dirty="0"/>
              <a:t> + </a:t>
            </a:r>
            <a:r>
              <a:rPr lang="de-DE" sz="1000" dirty="0" err="1"/>
              <a:t>WCET_calc</a:t>
            </a:r>
            <a:endParaRPr lang="de-DE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CF45DB0-D790-4EFF-BBBA-3439BA4D1FCC}"/>
              </a:ext>
            </a:extLst>
          </p:cNvPr>
          <p:cNvSpPr txBox="1"/>
          <p:nvPr/>
        </p:nvSpPr>
        <p:spPr>
          <a:xfrm>
            <a:off x="4308292" y="2963034"/>
            <a:ext cx="4867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Execution</a:t>
            </a:r>
            <a:r>
              <a:rPr lang="de-DE" dirty="0"/>
              <a:t> Time (WCET):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Initiale Berechnung (einmalig):</a:t>
            </a:r>
          </a:p>
          <a:p>
            <a:pPr lvl="1"/>
            <a:r>
              <a:rPr lang="de-DE" sz="1000" dirty="0"/>
              <a:t>	</a:t>
            </a:r>
            <a:r>
              <a:rPr lang="de-DE" sz="1000" dirty="0" err="1"/>
              <a:t>WCET_init</a:t>
            </a:r>
            <a:r>
              <a:rPr lang="de-DE" sz="1000" dirty="0"/>
              <a:t> = </a:t>
            </a:r>
            <a:r>
              <a:rPr lang="de-DE" sz="1000" dirty="0" err="1"/>
              <a:t>WCET_calc</a:t>
            </a:r>
            <a:r>
              <a:rPr lang="de-DE" sz="1000" dirty="0"/>
              <a:t> * x / n 	für x Patienten und n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000" dirty="0"/>
              <a:t>Lesen:</a:t>
            </a:r>
          </a:p>
          <a:p>
            <a:pPr lvl="1"/>
            <a:r>
              <a:rPr lang="de-DE" sz="1000" dirty="0"/>
              <a:t>	</a:t>
            </a:r>
            <a:r>
              <a:rPr lang="de-DE" sz="1000" dirty="0" err="1"/>
              <a:t>WCET_ges</a:t>
            </a:r>
            <a:r>
              <a:rPr lang="de-DE" sz="1000" dirty="0"/>
              <a:t> = </a:t>
            </a:r>
            <a:r>
              <a:rPr lang="de-DE" sz="1000" dirty="0" err="1"/>
              <a:t>WCET_read</a:t>
            </a:r>
            <a:endParaRPr lang="de-DE" sz="1000" dirty="0"/>
          </a:p>
        </p:txBody>
      </p:sp>
      <p:sp>
        <p:nvSpPr>
          <p:cNvPr id="19" name="Datumsplatzhalter 3">
            <a:extLst>
              <a:ext uri="{FF2B5EF4-FFF2-40B4-BE49-F238E27FC236}">
                <a16:creationId xmlns:a16="http://schemas.microsoft.com/office/drawing/2014/main" id="{47CCBF6B-BBE5-4648-B47D-B85F5A6D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75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295" y="0"/>
            <a:ext cx="6148800" cy="324000"/>
          </a:xfrm>
        </p:spPr>
        <p:txBody>
          <a:bodyPr/>
          <a:lstStyle/>
          <a:p>
            <a:r>
              <a:rPr lang="de-DE" dirty="0"/>
              <a:t>Exkurs Caching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339A00-31D7-4B85-80CA-37CB9706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601575"/>
            <a:ext cx="5328592" cy="41369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66C6EEF-582F-40D4-A7D7-94584442AEC0}"/>
              </a:ext>
            </a:extLst>
          </p:cNvPr>
          <p:cNvSpPr txBox="1"/>
          <p:nvPr/>
        </p:nvSpPr>
        <p:spPr>
          <a:xfrm>
            <a:off x="5940152" y="278206"/>
            <a:ext cx="338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Experimentell ermittelte </a:t>
            </a:r>
            <a:r>
              <a:rPr lang="de-DE" sz="1200" dirty="0" err="1"/>
              <a:t>Execution</a:t>
            </a:r>
            <a:r>
              <a:rPr lang="de-DE" sz="1200" dirty="0"/>
              <a:t> Time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E13FA09-368C-4D14-B170-A7F90545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98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13119"/>
            <a:ext cx="6148800" cy="324000"/>
          </a:xfrm>
        </p:spPr>
        <p:txBody>
          <a:bodyPr/>
          <a:lstStyle/>
          <a:p>
            <a:r>
              <a:rPr lang="de-DE" dirty="0"/>
              <a:t>Experimente &amp; Ergebnisse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92134A-6E9E-4A71-85EC-F285BFD1787B}"/>
              </a:ext>
            </a:extLst>
          </p:cNvPr>
          <p:cNvSpPr txBox="1"/>
          <p:nvPr/>
        </p:nvSpPr>
        <p:spPr>
          <a:xfrm>
            <a:off x="5759623" y="255130"/>
            <a:ext cx="338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Hyperparameter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5C5B4B-81AD-407E-854C-E94AA3A505E9}"/>
              </a:ext>
            </a:extLst>
          </p:cNvPr>
          <p:cNvSpPr txBox="1"/>
          <p:nvPr/>
        </p:nvSpPr>
        <p:spPr>
          <a:xfrm>
            <a:off x="179512" y="858041"/>
            <a:ext cx="88569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Lernrate</a:t>
            </a:r>
            <a:r>
              <a:rPr lang="de-DE" dirty="0"/>
              <a:t>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Exponentialfunktion und </a:t>
            </a:r>
            <a:r>
              <a:rPr lang="de-DE" sz="1200" dirty="0" err="1"/>
              <a:t>Cosinusfunktion</a:t>
            </a:r>
            <a:endParaRPr lang="de-DE" sz="1200" dirty="0"/>
          </a:p>
          <a:p>
            <a:endParaRPr lang="de-DE" dirty="0"/>
          </a:p>
          <a:p>
            <a:r>
              <a:rPr lang="de-DE" b="1" dirty="0"/>
              <a:t>Loss Funktion: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Cross </a:t>
            </a:r>
            <a:r>
              <a:rPr lang="de-DE" sz="1200" dirty="0" err="1"/>
              <a:t>Entropy</a:t>
            </a:r>
            <a:r>
              <a:rPr lang="de-DE" sz="1200" dirty="0"/>
              <a:t> Loss</a:t>
            </a:r>
            <a:endParaRPr lang="de-DE" sz="1200" b="1" dirty="0"/>
          </a:p>
          <a:p>
            <a:endParaRPr lang="de-DE" dirty="0"/>
          </a:p>
          <a:p>
            <a:r>
              <a:rPr lang="de-DE" b="1" dirty="0"/>
              <a:t>Teilung des Datensatzes in disjunkte Hälften: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Trainingsdatensatz  zu 75%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Validierungsdatensatz zu 25%</a:t>
            </a:r>
          </a:p>
          <a:p>
            <a:endParaRPr lang="de-DE" dirty="0"/>
          </a:p>
          <a:p>
            <a:r>
              <a:rPr lang="de-DE" b="1" dirty="0" err="1"/>
              <a:t>Augmentierung</a:t>
            </a:r>
            <a:r>
              <a:rPr lang="de-DE" b="1" dirty="0"/>
              <a:t> (nur auf Training angewendet)</a:t>
            </a:r>
            <a:r>
              <a:rPr lang="de-DE" dirty="0"/>
              <a:t>:</a:t>
            </a:r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Farbraumverschiebung (Collor </a:t>
            </a:r>
            <a:r>
              <a:rPr lang="de-DE" sz="1200" dirty="0" err="1"/>
              <a:t>Jitter</a:t>
            </a:r>
            <a:r>
              <a:rPr lang="de-DE" sz="1200" dirty="0"/>
              <a:t>)</a:t>
            </a:r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Kontrast bzw. Helligkeitsverschiebung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Translation und Rotation der Bilder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Spiegelung der Bilder (Wahrscheinlichkeit 50%)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 err="1"/>
              <a:t>Anweundung</a:t>
            </a:r>
            <a:r>
              <a:rPr lang="de-DE" sz="1200" dirty="0"/>
              <a:t> eines Gauß Filters für die </a:t>
            </a:r>
            <a:r>
              <a:rPr lang="de-DE" sz="1200" dirty="0" err="1"/>
              <a:t>unschärfe</a:t>
            </a:r>
            <a:endParaRPr lang="de-DE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Normalisierung der </a:t>
            </a:r>
            <a:r>
              <a:rPr lang="de-DE" sz="1200" dirty="0" err="1"/>
              <a:t>Tensorschichten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7980495-AC05-444B-867F-8D8F7ED8D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623" y="686022"/>
            <a:ext cx="3089178" cy="196253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D8872C3-7C74-4021-8FFC-E27CF2A4F3EE}"/>
              </a:ext>
            </a:extLst>
          </p:cNvPr>
          <p:cNvSpPr txBox="1"/>
          <p:nvPr/>
        </p:nvSpPr>
        <p:spPr>
          <a:xfrm>
            <a:off x="7207120" y="254794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Lernrate</a:t>
            </a:r>
            <a:endParaRPr lang="de-DE" sz="8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33003E-9EC9-46BA-861B-9298DD83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600" y="2907094"/>
            <a:ext cx="2912777" cy="154555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BFEA52E-EAB9-43F9-AB23-CE31986263A7}"/>
              </a:ext>
            </a:extLst>
          </p:cNvPr>
          <p:cNvSpPr txBox="1"/>
          <p:nvPr/>
        </p:nvSpPr>
        <p:spPr>
          <a:xfrm>
            <a:off x="6876256" y="4391554"/>
            <a:ext cx="176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Disjunkter</a:t>
            </a:r>
            <a:r>
              <a:rPr lang="en-US" sz="800" dirty="0"/>
              <a:t> </a:t>
            </a:r>
            <a:r>
              <a:rPr lang="en-US" sz="800" dirty="0" err="1"/>
              <a:t>Datensätze</a:t>
            </a:r>
            <a:endParaRPr lang="de-DE" sz="800" dirty="0"/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AA1B0BFD-2D95-4FCB-90B3-4653B473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371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13119"/>
            <a:ext cx="6148800" cy="324000"/>
          </a:xfrm>
        </p:spPr>
        <p:txBody>
          <a:bodyPr/>
          <a:lstStyle/>
          <a:p>
            <a:r>
              <a:rPr lang="de-DE" dirty="0"/>
              <a:t>Experimente &amp; 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92134A-6E9E-4A71-85EC-F285BFD1787B}"/>
              </a:ext>
            </a:extLst>
          </p:cNvPr>
          <p:cNvSpPr txBox="1"/>
          <p:nvPr/>
        </p:nvSpPr>
        <p:spPr>
          <a:xfrm>
            <a:off x="5759623" y="255130"/>
            <a:ext cx="338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Sequenziell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0338CD-4487-48B2-80C5-96A708FC8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128" y="1108492"/>
            <a:ext cx="4226215" cy="316966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40BCB91-F5B9-4101-83F9-BCA8674D5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024" y="1146266"/>
            <a:ext cx="4175848" cy="3131887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127986-0B01-4562-A990-FB1E67CB8B50}"/>
              </a:ext>
            </a:extLst>
          </p:cNvPr>
          <p:cNvCxnSpPr/>
          <p:nvPr/>
        </p:nvCxnSpPr>
        <p:spPr>
          <a:xfrm>
            <a:off x="4499992" y="885195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276ED89-F1BC-4C84-9F1D-D35B3EDABF0A}"/>
              </a:ext>
            </a:extLst>
          </p:cNvPr>
          <p:cNvSpPr txBox="1"/>
          <p:nvPr/>
        </p:nvSpPr>
        <p:spPr>
          <a:xfrm>
            <a:off x="0" y="693912"/>
            <a:ext cx="427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Ohne </a:t>
            </a:r>
            <a:r>
              <a:rPr lang="de-DE" b="1" dirty="0" err="1"/>
              <a:t>Oversampling</a:t>
            </a:r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A33E447-2489-4200-8941-43BA63FAA3DB}"/>
              </a:ext>
            </a:extLst>
          </p:cNvPr>
          <p:cNvSpPr txBox="1"/>
          <p:nvPr/>
        </p:nvSpPr>
        <p:spPr>
          <a:xfrm>
            <a:off x="4860068" y="711068"/>
            <a:ext cx="427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 Mit </a:t>
            </a:r>
            <a:r>
              <a:rPr lang="de-DE" b="1" dirty="0" err="1"/>
              <a:t>Oversampling</a:t>
            </a:r>
            <a:endParaRPr lang="de-DE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F4C5F546-5911-41A7-BEB5-668F58E10A82}"/>
                  </a:ext>
                </a:extLst>
              </p14:cNvPr>
              <p14:cNvContentPartPr/>
              <p14:nvPr/>
            </p14:nvContentPartPr>
            <p14:xfrm>
              <a:off x="672680" y="3295550"/>
              <a:ext cx="88560" cy="288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F4C5F546-5911-41A7-BEB5-668F58E10A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040" y="3286550"/>
                <a:ext cx="106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8B122618-42CD-4E06-A606-E1AC704A8516}"/>
                  </a:ext>
                </a:extLst>
              </p14:cNvPr>
              <p14:cNvContentPartPr/>
              <p14:nvPr/>
            </p14:nvContentPartPr>
            <p14:xfrm>
              <a:off x="698240" y="2634950"/>
              <a:ext cx="114840" cy="13320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8B122618-42CD-4E06-A606-E1AC704A85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9240" y="2625950"/>
                <a:ext cx="132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13EB3F2A-1279-4DA2-B083-08941F756537}"/>
                  </a:ext>
                </a:extLst>
              </p14:cNvPr>
              <p14:cNvContentPartPr/>
              <p14:nvPr/>
            </p14:nvContentPartPr>
            <p14:xfrm>
              <a:off x="641000" y="1980470"/>
              <a:ext cx="172080" cy="13320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13EB3F2A-1279-4DA2-B083-08941F7565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2360" y="1971830"/>
                <a:ext cx="189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7D84432-F7B7-4928-84B3-48751E1DF1E2}"/>
                  </a:ext>
                </a:extLst>
              </p14:cNvPr>
              <p14:cNvContentPartPr/>
              <p14:nvPr/>
            </p14:nvContentPartPr>
            <p14:xfrm>
              <a:off x="685640" y="3009710"/>
              <a:ext cx="64440" cy="3132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7D84432-F7B7-4928-84B3-48751E1DF1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640" y="3000710"/>
                <a:ext cx="8208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17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13119"/>
            <a:ext cx="6148800" cy="324000"/>
          </a:xfrm>
        </p:spPr>
        <p:txBody>
          <a:bodyPr/>
          <a:lstStyle/>
          <a:p>
            <a:r>
              <a:rPr lang="de-DE" dirty="0"/>
              <a:t>Experimente &amp; 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92134A-6E9E-4A71-85EC-F285BFD1787B}"/>
              </a:ext>
            </a:extLst>
          </p:cNvPr>
          <p:cNvSpPr txBox="1"/>
          <p:nvPr/>
        </p:nvSpPr>
        <p:spPr>
          <a:xfrm>
            <a:off x="5759623" y="255130"/>
            <a:ext cx="338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Early Fusion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0338CD-4487-48B2-80C5-96A708FC8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61" y="1231789"/>
            <a:ext cx="4107160" cy="308037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40BCB91-F5B9-4101-83F9-BCA8674D5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024" y="1197784"/>
            <a:ext cx="4107158" cy="3080369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127986-0B01-4562-A990-FB1E67CB8B50}"/>
              </a:ext>
            </a:extLst>
          </p:cNvPr>
          <p:cNvCxnSpPr/>
          <p:nvPr/>
        </p:nvCxnSpPr>
        <p:spPr>
          <a:xfrm>
            <a:off x="4499992" y="885195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276ED89-F1BC-4C84-9F1D-D35B3EDABF0A}"/>
              </a:ext>
            </a:extLst>
          </p:cNvPr>
          <p:cNvSpPr txBox="1"/>
          <p:nvPr/>
        </p:nvSpPr>
        <p:spPr>
          <a:xfrm>
            <a:off x="0" y="693912"/>
            <a:ext cx="427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Ohne </a:t>
            </a:r>
            <a:r>
              <a:rPr lang="de-DE" b="1" dirty="0" err="1"/>
              <a:t>Oversampling</a:t>
            </a:r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A33E447-2489-4200-8941-43BA63FAA3DB}"/>
              </a:ext>
            </a:extLst>
          </p:cNvPr>
          <p:cNvSpPr txBox="1"/>
          <p:nvPr/>
        </p:nvSpPr>
        <p:spPr>
          <a:xfrm>
            <a:off x="4860068" y="711068"/>
            <a:ext cx="427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 Mit </a:t>
            </a:r>
            <a:r>
              <a:rPr lang="de-DE" b="1" dirty="0" err="1"/>
              <a:t>Oversampling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5D9AE7-8B66-4B1A-A33A-45486107F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534" y="1104721"/>
            <a:ext cx="4276583" cy="32074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6CEE185-3715-4E43-9BB1-6C9C33227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1543" y="1104721"/>
            <a:ext cx="4215108" cy="31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4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13119"/>
            <a:ext cx="6148800" cy="324000"/>
          </a:xfrm>
        </p:spPr>
        <p:txBody>
          <a:bodyPr/>
          <a:lstStyle/>
          <a:p>
            <a:r>
              <a:rPr lang="de-DE" dirty="0"/>
              <a:t>Experimente &amp; 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C92134A-6E9E-4A71-85EC-F285BFD1787B}"/>
              </a:ext>
            </a:extLst>
          </p:cNvPr>
          <p:cNvSpPr txBox="1"/>
          <p:nvPr/>
        </p:nvSpPr>
        <p:spPr>
          <a:xfrm>
            <a:off x="5759623" y="255130"/>
            <a:ext cx="3384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/>
              <a:t>Late Fusion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50338CD-4487-48B2-80C5-96A708FC8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61" y="1231789"/>
            <a:ext cx="4107160" cy="308037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40BCB91-F5B9-4101-83F9-BCA8674D5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024" y="1197784"/>
            <a:ext cx="4107158" cy="3080369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127986-0B01-4562-A990-FB1E67CB8B50}"/>
              </a:ext>
            </a:extLst>
          </p:cNvPr>
          <p:cNvCxnSpPr/>
          <p:nvPr/>
        </p:nvCxnSpPr>
        <p:spPr>
          <a:xfrm>
            <a:off x="4499992" y="885195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276ED89-F1BC-4C84-9F1D-D35B3EDABF0A}"/>
              </a:ext>
            </a:extLst>
          </p:cNvPr>
          <p:cNvSpPr txBox="1"/>
          <p:nvPr/>
        </p:nvSpPr>
        <p:spPr>
          <a:xfrm>
            <a:off x="0" y="693912"/>
            <a:ext cx="427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Ohne </a:t>
            </a:r>
            <a:r>
              <a:rPr lang="de-DE" b="1" dirty="0" err="1"/>
              <a:t>Oversampling</a:t>
            </a:r>
            <a:endParaRPr lang="de-DE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A33E447-2489-4200-8941-43BA63FAA3DB}"/>
              </a:ext>
            </a:extLst>
          </p:cNvPr>
          <p:cNvSpPr txBox="1"/>
          <p:nvPr/>
        </p:nvSpPr>
        <p:spPr>
          <a:xfrm>
            <a:off x="4860068" y="711068"/>
            <a:ext cx="4276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 Mit </a:t>
            </a:r>
            <a:r>
              <a:rPr lang="de-DE" b="1" dirty="0" err="1"/>
              <a:t>Oversampling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5D9AE7-8B66-4B1A-A33A-45486107F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534" y="1139577"/>
            <a:ext cx="4230109" cy="317258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6CEE185-3715-4E43-9BB1-6C9C33227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4779" y="1185683"/>
            <a:ext cx="4107159" cy="308036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D7050E-2850-44DC-BF4C-C3D848BD3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44009" y="1107632"/>
            <a:ext cx="4424782" cy="331858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AB45911-1356-4EC5-8348-DF50B4D902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209" y="1096213"/>
            <a:ext cx="4345744" cy="32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67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90994"/>
            <a:ext cx="6148800" cy="324000"/>
          </a:xfrm>
        </p:spPr>
        <p:txBody>
          <a:bodyPr/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5742F4C-D836-4313-961A-EA88AF812A19}"/>
              </a:ext>
            </a:extLst>
          </p:cNvPr>
          <p:cNvSpPr txBox="1"/>
          <p:nvPr/>
        </p:nvSpPr>
        <p:spPr>
          <a:xfrm>
            <a:off x="179512" y="858041"/>
            <a:ext cx="88569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r>
              <a:rPr lang="de-DE" b="1" dirty="0"/>
              <a:t>Zusammenfassung</a:t>
            </a:r>
            <a:r>
              <a:rPr lang="de-DE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Early Fusion als Vorgehensweise erzeugt den besten Graph sowohl für die Modulform als auch Direkt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Modul- und Direktform sind gleichwertig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Komponenten des modularen Aufbaus können anderweitig verwendet werden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 err="1"/>
              <a:t>Oversampling</a:t>
            </a:r>
            <a:r>
              <a:rPr lang="de-DE" sz="1200" dirty="0"/>
              <a:t> erbringt keinen Vorteil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Zu wenige Patientendatensätze für ein aussagekräftiges Ergebnis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  <a:p>
            <a:r>
              <a:rPr lang="de-DE" b="1" dirty="0"/>
              <a:t>Ausblick</a:t>
            </a:r>
            <a:r>
              <a:rPr lang="de-DE" dirty="0"/>
              <a:t>:</a:t>
            </a:r>
          </a:p>
          <a:p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Ausbau zu einer </a:t>
            </a:r>
            <a:r>
              <a:rPr lang="de-DE" sz="1200" dirty="0" err="1"/>
              <a:t>Thick</a:t>
            </a:r>
            <a:r>
              <a:rPr lang="de-DE" sz="1200" dirty="0"/>
              <a:t>- und/oder </a:t>
            </a:r>
            <a:r>
              <a:rPr lang="de-DE" sz="1200" dirty="0" err="1"/>
              <a:t>Thin</a:t>
            </a:r>
            <a:r>
              <a:rPr lang="de-DE" sz="1200" dirty="0"/>
              <a:t>-Client Architektur (API zum zugriff über einen Browser, Desktop PC, …)</a:t>
            </a:r>
            <a:endParaRPr lang="de-DE" sz="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Verschlüsselung der Patientendaten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200" dirty="0"/>
              <a:t>Informations-/Datenfusion mit anderen Skalen z.B. </a:t>
            </a:r>
            <a:r>
              <a:rPr lang="de-DE" sz="1200" dirty="0" err="1"/>
              <a:t>Sunnybrook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1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8754" y="23939"/>
            <a:ext cx="6148800" cy="324000"/>
          </a:xfrm>
        </p:spPr>
        <p:txBody>
          <a:bodyPr/>
          <a:lstStyle/>
          <a:p>
            <a:r>
              <a:rPr lang="de-DE" dirty="0"/>
              <a:t>Fazialisparese &amp; House-Brackmann Skala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4AD52F-B5C6-4E82-B33B-1405DE4A90D9}"/>
              </a:ext>
            </a:extLst>
          </p:cNvPr>
          <p:cNvSpPr txBox="1"/>
          <p:nvPr/>
        </p:nvSpPr>
        <p:spPr>
          <a:xfrm>
            <a:off x="7774146" y="252994"/>
            <a:ext cx="214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Fazialisparese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876785-1FFA-459B-9913-AE2955B5BBED}"/>
              </a:ext>
            </a:extLst>
          </p:cNvPr>
          <p:cNvSpPr txBox="1"/>
          <p:nvPr/>
        </p:nvSpPr>
        <p:spPr>
          <a:xfrm>
            <a:off x="280800" y="828368"/>
            <a:ext cx="7920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Funktionsstörung der Hirnnerven und der mimischen Gesichtsmuskulatur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Beeinträchtigung der Muskeln im Gesicht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Meistens Halbseitig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Offensichtliche Merkmale: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Lidschluss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Mundwinkel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 err="1"/>
              <a:t>Strinbewegung</a:t>
            </a:r>
            <a:r>
              <a:rPr lang="de-DE" dirty="0"/>
              <a:t> (Runzeln / Augenbraun heben)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Symmetrie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Ursachen: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Infektion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Entzündung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Tumore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Angeborener Defekt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Skalen zur Einordnung:</a:t>
            </a:r>
          </a:p>
          <a:p>
            <a:pPr marL="685775" lvl="1" indent="-342900">
              <a:buFont typeface="+mj-lt"/>
              <a:buAutoNum type="arabicPeriod"/>
            </a:pPr>
            <a:r>
              <a:rPr lang="de-DE" dirty="0"/>
              <a:t>House-</a:t>
            </a:r>
            <a:r>
              <a:rPr lang="de-DE" dirty="0" err="1"/>
              <a:t>Backman</a:t>
            </a:r>
            <a:endParaRPr lang="de-DE" dirty="0"/>
          </a:p>
          <a:p>
            <a:pPr marL="685775" lvl="1" indent="-342900">
              <a:buFont typeface="+mj-lt"/>
              <a:buAutoNum type="arabicPeriod"/>
            </a:pPr>
            <a:r>
              <a:rPr lang="de-DE" dirty="0" err="1"/>
              <a:t>Sunnybrook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D0319AC-872B-41E3-AF00-27F1CEA6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149" y="-123"/>
            <a:ext cx="6148800" cy="324000"/>
          </a:xfrm>
        </p:spPr>
        <p:txBody>
          <a:bodyPr/>
          <a:lstStyle/>
          <a:p>
            <a:r>
              <a:rPr lang="de-DE" dirty="0"/>
              <a:t>Fazialisparese &amp; House-Brackmann Skala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5D4CF-333D-4BC3-8F1F-0E75EB1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E88B9A-8E1F-4DF0-BB70-50B2294A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827166"/>
            <a:ext cx="7257858" cy="3600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F4AD52F-B5C6-4E82-B33B-1405DE4A90D9}"/>
              </a:ext>
            </a:extLst>
          </p:cNvPr>
          <p:cNvSpPr txBox="1"/>
          <p:nvPr/>
        </p:nvSpPr>
        <p:spPr>
          <a:xfrm>
            <a:off x="5148064" y="275022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Original H-B Tabelle (aus dem Englischen übersetzt)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B7B5A4-CFE9-4FB8-8A01-D8C21542DE8C}"/>
              </a:ext>
            </a:extLst>
          </p:cNvPr>
          <p:cNvSpPr txBox="1"/>
          <p:nvPr/>
        </p:nvSpPr>
        <p:spPr>
          <a:xfrm>
            <a:off x="1259632" y="439314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House, J. W., &amp; </a:t>
            </a:r>
            <a:r>
              <a:rPr lang="en-US" sz="800" dirty="0" err="1"/>
              <a:t>Brackmann</a:t>
            </a:r>
            <a:r>
              <a:rPr lang="en-US" sz="800" dirty="0"/>
              <a:t>, D. E. (1985). </a:t>
            </a:r>
            <a:r>
              <a:rPr lang="en-US" sz="800" i="1" dirty="0"/>
              <a:t>Facial Nerve Grading System. Otolaryngology-Head and Neck Surgery, 93(2), 146–147.</a:t>
            </a:r>
            <a:r>
              <a:rPr lang="en-US" sz="800" dirty="0"/>
              <a:t> doi:10.1177/019459988509300202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33041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9347" y="0"/>
            <a:ext cx="6148800" cy="324000"/>
          </a:xfrm>
        </p:spPr>
        <p:txBody>
          <a:bodyPr/>
          <a:lstStyle/>
          <a:p>
            <a:r>
              <a:rPr lang="de-DE" dirty="0"/>
              <a:t>Fazialisparese &amp; House-Brackmann Skala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6948264" y="252708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Anpassung der H-B Tabelle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D2D99FA-D624-4CE0-AAED-6D8660168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35" y="1167594"/>
            <a:ext cx="6893129" cy="2808312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82265760-8D6D-457E-AF6D-18D908D1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91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(Datensatz)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0C3F7A-E6BF-467A-8A9B-E9DDDAF5FD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68" r="16694"/>
          <a:stretch/>
        </p:blipFill>
        <p:spPr>
          <a:xfrm>
            <a:off x="388381" y="1131590"/>
            <a:ext cx="3456384" cy="3390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BB817D-60A5-494D-8F15-DBAD6F17AEB9}"/>
              </a:ext>
            </a:extLst>
          </p:cNvPr>
          <p:cNvSpPr txBox="1"/>
          <p:nvPr/>
        </p:nvSpPr>
        <p:spPr>
          <a:xfrm>
            <a:off x="280800" y="823813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Verteilung der Grade aller Patient*innen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FA2F1A5-4FE3-49A1-B426-68D81AEBA9DE}"/>
              </a:ext>
            </a:extLst>
          </p:cNvPr>
          <p:cNvCxnSpPr/>
          <p:nvPr/>
        </p:nvCxnSpPr>
        <p:spPr>
          <a:xfrm>
            <a:off x="4623211" y="82381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C7FBB80-C75B-4D8B-B24D-FBF399B0C51F}"/>
              </a:ext>
            </a:extLst>
          </p:cNvPr>
          <p:cNvSpPr txBox="1"/>
          <p:nvPr/>
        </p:nvSpPr>
        <p:spPr>
          <a:xfrm>
            <a:off x="4932040" y="1872933"/>
            <a:ext cx="3672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86 Patient*innen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Neun Bilder pro Patient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Grad VI ca. 50% des Datensatzes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Grad I – V zusammen ca. 50%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DC9ABF81-9E08-4333-B1F5-47B528B9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03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(Datensatz)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FA2F1A5-4FE3-49A1-B426-68D81AEBA9DE}"/>
              </a:ext>
            </a:extLst>
          </p:cNvPr>
          <p:cNvCxnSpPr/>
          <p:nvPr/>
        </p:nvCxnSpPr>
        <p:spPr>
          <a:xfrm>
            <a:off x="4623211" y="823813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AD9B9A8-2BAD-4DB1-B448-FA3925FC542E}"/>
              </a:ext>
            </a:extLst>
          </p:cNvPr>
          <p:cNvSpPr txBox="1"/>
          <p:nvPr/>
        </p:nvSpPr>
        <p:spPr>
          <a:xfrm>
            <a:off x="5377780" y="1437470"/>
            <a:ext cx="30749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Arial" panose="020B0604020202020204" pitchFamily="34" charset="0"/>
              </a:rPr>
              <a:t>Bildposen/</a:t>
            </a:r>
            <a:r>
              <a:rPr lang="de-DE" b="1" dirty="0" err="1">
                <a:latin typeface="Arial" panose="020B0604020202020204" pitchFamily="34" charset="0"/>
              </a:rPr>
              <a:t>codierung</a:t>
            </a:r>
            <a:r>
              <a:rPr lang="de-DE" b="1" dirty="0">
                <a:latin typeface="Arial" panose="020B0604020202020204" pitchFamily="34" charset="0"/>
              </a:rPr>
              <a:t>:</a:t>
            </a:r>
            <a:endParaRPr lang="de-DE" b="1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Ruhender Gesichtsausdruck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Augenbrauen heben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Lächeln, geschlossener Mund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Lächeln, geöffneter Mund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Lippen schürzen, „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Duckface</a:t>
            </a:r>
            <a:r>
              <a:rPr lang="de-DE" b="0" i="0" dirty="0">
                <a:effectLst/>
                <a:latin typeface="Arial" panose="020B0604020202020204" pitchFamily="34" charset="0"/>
              </a:rPr>
              <a:t>“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Augenschluss, leicht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Augenschluss, forciert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Nase rümpfen</a:t>
            </a:r>
          </a:p>
          <a:p>
            <a:pPr marL="342900" indent="-342900">
              <a:buAutoNum type="arabicPeriod"/>
            </a:pPr>
            <a:r>
              <a:rPr lang="de-DE" b="0" i="0" dirty="0">
                <a:effectLst/>
                <a:latin typeface="Arial" panose="020B0604020202020204" pitchFamily="34" charset="0"/>
              </a:rPr>
              <a:t>Depression Unterlippe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C15F4C8-FC1D-4A9C-B80E-EAC292F945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72"/>
          <a:stretch/>
        </p:blipFill>
        <p:spPr>
          <a:xfrm>
            <a:off x="416960" y="1347614"/>
            <a:ext cx="4103830" cy="33718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11B3C28-8E78-4296-9C90-31FDA91595B0}"/>
              </a:ext>
            </a:extLst>
          </p:cNvPr>
          <p:cNvSpPr txBox="1"/>
          <p:nvPr/>
        </p:nvSpPr>
        <p:spPr>
          <a:xfrm>
            <a:off x="107504" y="82439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Vorhandensein der einzelnen Bilder nach der Codierung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856C79BC-9439-49A1-B0DA-A491DC27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68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0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48DBAF-6E6E-401D-BA50-1E2165B82F90}"/>
              </a:ext>
            </a:extLst>
          </p:cNvPr>
          <p:cNvSpPr txBox="1"/>
          <p:nvPr/>
        </p:nvSpPr>
        <p:spPr>
          <a:xfrm>
            <a:off x="8179699" y="252994"/>
            <a:ext cx="1360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Modulform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E58BE5-B77C-4C17-8F5C-64584C871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95" y="672803"/>
            <a:ext cx="6768752" cy="3797894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8994ACB-5A22-4EC9-B0D5-D4015373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6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95200" y="0"/>
            <a:ext cx="6148800" cy="324000"/>
          </a:xfrm>
        </p:spPr>
        <p:txBody>
          <a:bodyPr/>
          <a:lstStyle/>
          <a:p>
            <a:r>
              <a:rPr lang="de-DE" dirty="0"/>
              <a:t>Methode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3EB76-23CE-44BE-8035-01564D3B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Graduierung von Fazialisparesen durch Methoden des Maschinellen Lernens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F8BC8-59C7-48BF-9DAA-2D8A448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AB7D10-415D-4A9B-AA7D-C514A1DB64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5" y="42177"/>
            <a:ext cx="1842928" cy="4216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D998B4-1D7B-459D-B58F-79BD3B334AF7}"/>
              </a:ext>
            </a:extLst>
          </p:cNvPr>
          <p:cNvSpPr txBox="1"/>
          <p:nvPr/>
        </p:nvSpPr>
        <p:spPr>
          <a:xfrm>
            <a:off x="7596336" y="261963"/>
            <a:ext cx="1842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Direkte Ermittlung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95306C-131E-4CFA-946A-9A50BDFC6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03" y="1549152"/>
            <a:ext cx="8025997" cy="2007886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299AA32F-8125-4064-A682-0AB1F36A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fld id="{F9370870-AF2F-4892-BDF8-7CA6CC836611}" type="datetime1">
              <a:rPr lang="de-DE" smtClean="0"/>
              <a:t>30.03.2022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364126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1535</Words>
  <Application>Microsoft Office PowerPoint</Application>
  <PresentationFormat>Bildschirmpräsentation (16:9)</PresentationFormat>
  <Paragraphs>350</Paragraphs>
  <Slides>28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Lucida Sans</vt:lpstr>
      <vt:lpstr>Wingdings</vt:lpstr>
      <vt:lpstr>OTH_PPT_16x9</vt:lpstr>
      <vt:lpstr>Bachelorarbeit Graduierung von Fazialisparesen durch Methoden des Maschinellen Lernens  (Seminar)  </vt:lpstr>
      <vt:lpstr>Inhaltsverzeichnis</vt:lpstr>
      <vt:lpstr>Fazialisparese &amp; House-Brackmann Skala</vt:lpstr>
      <vt:lpstr>Fazialisparese &amp; House-Brackmann Skala</vt:lpstr>
      <vt:lpstr>Fazialisparese &amp; House-Brackmann Skala</vt:lpstr>
      <vt:lpstr>Material (Datensatz)</vt:lpstr>
      <vt:lpstr>Material (Datensatz)</vt:lpstr>
      <vt:lpstr>Methode</vt:lpstr>
      <vt:lpstr>Methode</vt:lpstr>
      <vt:lpstr>Methode</vt:lpstr>
      <vt:lpstr>Methode</vt:lpstr>
      <vt:lpstr>Methode</vt:lpstr>
      <vt:lpstr>Methode</vt:lpstr>
      <vt:lpstr>Methode</vt:lpstr>
      <vt:lpstr>Methode</vt:lpstr>
      <vt:lpstr>Methode</vt:lpstr>
      <vt:lpstr>Vorgehensweise</vt:lpstr>
      <vt:lpstr>Vorgehensweise</vt:lpstr>
      <vt:lpstr>Vorgehensweise</vt:lpstr>
      <vt:lpstr>Vorgehensweise</vt:lpstr>
      <vt:lpstr>Exkurs Caching</vt:lpstr>
      <vt:lpstr>Exkurs Caching</vt:lpstr>
      <vt:lpstr>Exkurs Caching</vt:lpstr>
      <vt:lpstr>Experimente &amp; Ergebnisse</vt:lpstr>
      <vt:lpstr>Experimente &amp; Ergebnisse</vt:lpstr>
      <vt:lpstr>Experimente &amp; Ergebnisse</vt:lpstr>
      <vt:lpstr>Experimente &amp; Ergebnisse</vt:lpstr>
      <vt:lpstr>Zusammenfassung und Ausblick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bar35643</cp:lastModifiedBy>
  <cp:revision>216</cp:revision>
  <dcterms:created xsi:type="dcterms:W3CDTF">2016-03-30T09:52:44Z</dcterms:created>
  <dcterms:modified xsi:type="dcterms:W3CDTF">2022-03-30T17:23:47Z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