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330" r:id="rId2"/>
    <p:sldId id="337" r:id="rId3"/>
    <p:sldId id="340" r:id="rId4"/>
    <p:sldId id="344" r:id="rId5"/>
    <p:sldId id="347" r:id="rId6"/>
    <p:sldId id="345" r:id="rId7"/>
    <p:sldId id="346" r:id="rId8"/>
    <p:sldId id="343" r:id="rId9"/>
  </p:sldIdLst>
  <p:sldSz cx="12192000" cy="6858000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Iffländer" initials="LI" lastIdx="2" clrIdx="0">
    <p:extLst>
      <p:ext uri="{19B8F6BF-5375-455C-9EA6-DF929625EA0E}">
        <p15:presenceInfo xmlns:p15="http://schemas.microsoft.com/office/powerpoint/2012/main" userId="5d1ee3beb6b512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06AAB"/>
    <a:srgbClr val="29BA68"/>
    <a:srgbClr val="0000FF"/>
    <a:srgbClr val="008439"/>
    <a:srgbClr val="8A8A8A"/>
    <a:srgbClr val="B97000"/>
    <a:srgbClr val="B92700"/>
    <a:srgbClr val="66FF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4396" autoAdjust="0"/>
  </p:normalViewPr>
  <p:slideViewPr>
    <p:cSldViewPr>
      <p:cViewPr varScale="1">
        <p:scale>
          <a:sx n="94" d="100"/>
          <a:sy n="94" d="100"/>
        </p:scale>
        <p:origin x="123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48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5220" y="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66D17C0D-3159-464E-A332-7C83698A29E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12:29:57.7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3086 24575,'2'-6'0,"0"1"0,0-1 0,1 1 0,0 0 0,0 0 0,0 0 0,1 0 0,-1 1 0,1 0 0,0-1 0,1 1 0,5-4 0,3-4 0,224-225 0,-6 34 0,-98 87 0,-78 65 0,77-54 0,-15 38 0,-54 30 0,1 2 0,79-30 0,40-20 0,-154 70 0,3-1 0,-1-2 0,41-30 0,-45 28 0,0 1 0,2 2 0,0 0 0,1 2 0,1 1 0,34-10 0,-42 14 0,0 0 0,0-1 0,29-20 0,15-7 0,407-223 0,-312 181 0,-12 9 0,-129 60 0,1 2 0,34-11 0,-34 13 0,0-1 0,36-19 0,-1-1 0,1 3 0,1 2 0,94-23 0,-29 9 0,-104 29 0,0 0 0,30-19 0,14-7 0,399-155 0,-236 115 0,-137 43 0,167-32 0,-249 61 0,132-18 0,-26 4 0,139-35 0,-173 36 0,-49 8 0,0 2 0,45-3 0,-12 4 0,69-15 0,-41 6 0,58-20 0,-44 15 0,-73 10 0,0 3 0,45-3 0,-30 7 0,-13 1 0,1-1 0,64-11 0,-51 4 0,83-4 0,-59 7 0,38-11 0,-70 9 0,62-4 0,101 14 0,99-6 0,-190-16 0,-38 5 0,7-1 0,-32 5 0,66-4 0,-64 9 0,74-17 0,-88 14 0,24-7 0,-41 8 0,-1 2 0,27-3 0,-6 2 0,-1-2 0,54-18 0,-47 12 0,55-9 0,-28 11 0,-20 2 0,107-5 0,-117 13 67,71-13 0,12-1-1566,-93 14-5327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12:31:13.0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41363"/>
            <a:ext cx="65801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243"/>
            <a:ext cx="4984750" cy="444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die Formate des Vorlagentextes zu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b="0">
                <a:latin typeface="Times New Roman" pitchFamily="18" charset="0"/>
              </a:defRPr>
            </a:lvl1pPr>
          </a:lstStyle>
          <a:p>
            <a:fld id="{412C2970-D838-4E16-9F7E-5362C8D6E63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21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Lightning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1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7" name="Picture 9" descr="unilogo4c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279075"/>
            <a:ext cx="12192000" cy="951399"/>
          </a:xfrm>
          <a:prstGeom prst="rect">
            <a:avLst/>
          </a:prstGeom>
          <a:noFill/>
        </p:spPr>
      </p:pic>
      <p:sp>
        <p:nvSpPr>
          <p:cNvPr id="18125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805232" y="4693478"/>
            <a:ext cx="8534400" cy="1471826"/>
          </a:xfrm>
        </p:spPr>
        <p:txBody>
          <a:bodyPr lIns="91440" tIns="45720" rIns="91440" bIns="45720"/>
          <a:lstStyle>
            <a:lvl1pPr marL="0" indent="0" algn="ctr">
              <a:buFont typeface="Wingdings 3" pitchFamily="18" charset="2"/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kern="0" dirty="0"/>
              <a:t>Raphael Baumann</a:t>
            </a:r>
          </a:p>
          <a:p>
            <a:r>
              <a:rPr lang="de-DE" kern="0" dirty="0" err="1"/>
              <a:t>Advisor</a:t>
            </a:r>
            <a:r>
              <a:rPr lang="de-DE" kern="0" dirty="0"/>
              <a:t>:</a:t>
            </a:r>
            <a:r>
              <a:rPr lang="de-DE" kern="0" baseline="0" dirty="0"/>
              <a:t> Benedikt Ebing</a:t>
            </a:r>
          </a:p>
          <a:p>
            <a:r>
              <a:rPr lang="de-DE" kern="0" dirty="0"/>
              <a:t>19. November 2023</a:t>
            </a: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1871532" y="6237313"/>
            <a:ext cx="864023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i="1" dirty="0">
                <a:solidFill>
                  <a:srgbClr val="777777"/>
                </a:solidFill>
                <a:latin typeface="Arial" charset="0"/>
              </a:rPr>
              <a:t>https://informatik.uni-wuerzburg.de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1805232" y="3979890"/>
            <a:ext cx="8534400" cy="42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algn="ctr" rtl="0"/>
            <a:r>
              <a:rPr lang="en-US" b="1" dirty="0" err="1">
                <a:effectLst/>
                <a:latin typeface="Roboto" panose="020F0502020204030204" pitchFamily="2" charset="0"/>
              </a:rPr>
              <a:t>SemEval</a:t>
            </a:r>
            <a:r>
              <a:rPr lang="en-US" b="1" dirty="0">
                <a:effectLst/>
                <a:latin typeface="Roboto" panose="020F0502020204030204" pitchFamily="2" charset="0"/>
              </a:rPr>
              <a:t> 2024 </a:t>
            </a:r>
            <a:r>
              <a:rPr lang="en-US" b="1" dirty="0">
                <a:effectLst/>
              </a:rPr>
              <a:t>Task 2: Safe Biomedical Natural Language Inference for Clinical Trials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AF5473-FA97-4FF8-9493-647C35A7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42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2200" y="30168"/>
            <a:ext cx="2667000" cy="59896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0168"/>
            <a:ext cx="7797800" cy="59896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No Bread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08720"/>
            <a:ext cx="10657417" cy="518457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8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84052"/>
            <a:ext cx="10657417" cy="510924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8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/>
        </p:nvSpPr>
        <p:spPr bwMode="auto">
          <a:xfrm>
            <a:off x="814917" y="6237288"/>
            <a:ext cx="11377083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40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70" y="30163"/>
            <a:ext cx="1065741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um das </a:t>
            </a:r>
            <a:r>
              <a:rPr lang="en-GB" dirty="0" err="1"/>
              <a:t>Titelformat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14400"/>
            <a:ext cx="10668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Klicken </a:t>
            </a:r>
            <a:r>
              <a:rPr lang="en-GB" dirty="0" err="1"/>
              <a:t>Sie</a:t>
            </a:r>
            <a:r>
              <a:rPr lang="en-GB" dirty="0"/>
              <a:t>, um die </a:t>
            </a:r>
            <a:r>
              <a:rPr lang="en-GB" dirty="0" err="1"/>
              <a:t>Formate</a:t>
            </a:r>
            <a:r>
              <a:rPr lang="en-GB" dirty="0"/>
              <a:t> des </a:t>
            </a:r>
            <a:r>
              <a:rPr lang="en-GB" dirty="0" err="1"/>
              <a:t>Vorlagentextes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4442037" y="6584950"/>
            <a:ext cx="328614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de-DE" sz="1200" b="0" i="1" dirty="0">
                <a:latin typeface="+mn-lt"/>
              </a:rPr>
              <a:t>Raphael Baumann</a:t>
            </a:r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V="1">
            <a:off x="175685" y="692150"/>
            <a:ext cx="1180888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 sz="1400"/>
          </a:p>
        </p:txBody>
      </p:sp>
      <p:sp>
        <p:nvSpPr>
          <p:cNvPr id="180258" name="Text Box 34"/>
          <p:cNvSpPr txBox="1">
            <a:spLocks noChangeArrowheads="1"/>
          </p:cNvSpPr>
          <p:nvPr/>
        </p:nvSpPr>
        <p:spPr bwMode="auto">
          <a:xfrm>
            <a:off x="11630247" y="6409070"/>
            <a:ext cx="38183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fld id="{AA316C04-7673-4CAB-99E0-6C1D8F626C8B}" type="slidenum">
              <a:rPr lang="de-DE" sz="1200" b="0">
                <a:solidFill>
                  <a:schemeClr val="tx1"/>
                </a:solidFill>
              </a:rPr>
              <a:pPr algn="r"/>
              <a:t>‹Nr.›</a:t>
            </a:fld>
            <a:endParaRPr lang="de-DE" sz="1200" b="0" dirty="0">
              <a:solidFill>
                <a:schemeClr val="tx1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 userDrawn="1"/>
        </p:nvSpPr>
        <p:spPr bwMode="auto">
          <a:xfrm>
            <a:off x="1709653" y="6237138"/>
            <a:ext cx="8706827" cy="3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effectLst/>
                <a:latin typeface="Roboto" panose="020F0502020204030204" pitchFamily="2" charset="0"/>
              </a:rPr>
              <a:t>SemEval</a:t>
            </a:r>
            <a:r>
              <a:rPr lang="en-US" b="0" i="0" dirty="0">
                <a:effectLst/>
                <a:latin typeface="Roboto" panose="020F0502020204030204" pitchFamily="2" charset="0"/>
              </a:rPr>
              <a:t> 2024 </a:t>
            </a:r>
            <a:r>
              <a:rPr lang="en-US" b="0" i="0" dirty="0">
                <a:effectLst/>
              </a:rPr>
              <a:t>Task 2: Safe Biomedical Natural Language Inference for Clinical Trials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234611"/>
            <a:ext cx="623389" cy="6233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4" r:id="rId2"/>
    <p:sldLayoutId id="2147483664" r:id="rId3"/>
    <p:sldLayoutId id="2147483667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1200"/>
        </a:spcBef>
        <a:spcAft>
          <a:spcPts val="600"/>
        </a:spcAft>
        <a:buClr>
          <a:srgbClr val="063D79"/>
        </a:buClr>
        <a:buSzPct val="80000"/>
        <a:buFontTx/>
        <a:buNone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SzPct val="100000"/>
        <a:buFont typeface="Wingdings" panose="05000000000000000000" pitchFamily="2" charset="2"/>
        <a:buChar char="Ø"/>
        <a:defRPr sz="1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–"/>
        <a:defRPr sz="1600">
          <a:solidFill>
            <a:schemeClr val="tx2"/>
          </a:solidFill>
          <a:latin typeface="+mn-lt"/>
        </a:defRPr>
      </a:lvl3pPr>
      <a:lvl4pPr marL="15621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Font typeface="Wingdings" panose="05000000000000000000" pitchFamily="2" charset="2"/>
        <a:buChar char="§"/>
        <a:defRPr sz="1600">
          <a:solidFill>
            <a:schemeClr val="tx2"/>
          </a:solidFill>
          <a:latin typeface="+mn-lt"/>
        </a:defRPr>
      </a:lvl4pPr>
      <a:lvl5pPr marL="19812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 "/>
        <a:defRPr sz="1600">
          <a:solidFill>
            <a:schemeClr val="tx2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488951" y="1960563"/>
            <a:ext cx="11214100" cy="1828800"/>
          </a:xfrm>
        </p:spPr>
        <p:txBody>
          <a:bodyPr/>
          <a:lstStyle/>
          <a:p>
            <a:r>
              <a:rPr lang="de-DE" dirty="0"/>
              <a:t>Praktikum NLP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b="0" dirty="0"/>
              <a:t>Raphael Baumann</a:t>
            </a:r>
          </a:p>
          <a:p>
            <a:r>
              <a:rPr lang="de-DE" b="0" dirty="0" err="1"/>
              <a:t>Advisor</a:t>
            </a:r>
            <a:r>
              <a:rPr lang="de-DE" b="0" dirty="0"/>
              <a:t>: Benedikt Ebing</a:t>
            </a:r>
          </a:p>
          <a:p>
            <a:fld id="{F91DCC54-73D7-4263-A1E7-97D417CA3EA4}" type="datetime1">
              <a:rPr lang="de-DE" b="0" smtClean="0"/>
              <a:t>24.11.2023</a:t>
            </a:fld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23849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Beispieltitel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Kick-Off Meeting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991545" y="696813"/>
            <a:ext cx="7993063" cy="266700"/>
          </a:xfrm>
        </p:spPr>
        <p:txBody>
          <a:bodyPr/>
          <a:lstStyle/>
          <a:p>
            <a:pPr lvl="0"/>
            <a:r>
              <a:rPr lang="de-DE" sz="1400" b="1" kern="1200" dirty="0">
                <a:solidFill>
                  <a:srgbClr val="000000"/>
                </a:solidFill>
              </a:rPr>
              <a:t>        </a:t>
            </a:r>
            <a:r>
              <a:rPr lang="de-DE" sz="1400" b="1" kern="1200" dirty="0" err="1">
                <a:solidFill>
                  <a:srgbClr val="000000"/>
                </a:solidFill>
              </a:rPr>
              <a:t>Recap</a:t>
            </a:r>
            <a:r>
              <a:rPr lang="de-DE" sz="1400" b="1" kern="1200" dirty="0">
                <a:solidFill>
                  <a:srgbClr val="000000"/>
                </a:solidFill>
              </a:rPr>
              <a:t>	</a:t>
            </a:r>
            <a:r>
              <a:rPr lang="de-DE" sz="1400" kern="1200" dirty="0" err="1">
                <a:solidFill>
                  <a:srgbClr val="969696"/>
                </a:solidFill>
              </a:rPr>
              <a:t>Dataloader</a:t>
            </a:r>
            <a:r>
              <a:rPr lang="de-DE" sz="1400" kern="1200" dirty="0">
                <a:solidFill>
                  <a:srgbClr val="969696"/>
                </a:solidFill>
              </a:rPr>
              <a:t> 	Model	            First Run	       Next </a:t>
            </a:r>
            <a:r>
              <a:rPr lang="de-DE" sz="1400" kern="1200" dirty="0" err="1">
                <a:solidFill>
                  <a:srgbClr val="969696"/>
                </a:solidFill>
              </a:rPr>
              <a:t>Steps</a:t>
            </a:r>
            <a:endParaRPr lang="de-DE" sz="1400" kern="1200" dirty="0">
              <a:solidFill>
                <a:srgbClr val="969696"/>
              </a:solidFill>
            </a:endParaRPr>
          </a:p>
        </p:txBody>
      </p:sp>
      <p:sp>
        <p:nvSpPr>
          <p:cNvPr id="5" name="Eingekerbter Richtungspfeil 11"/>
          <p:cNvSpPr/>
          <p:nvPr/>
        </p:nvSpPr>
        <p:spPr>
          <a:xfrm>
            <a:off x="339587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Eingekerbter Richtungspfeil 11"/>
          <p:cNvSpPr/>
          <p:nvPr/>
        </p:nvSpPr>
        <p:spPr>
          <a:xfrm>
            <a:off x="5141979" y="719511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Eingekerbter Richtungspfeil 11"/>
          <p:cNvSpPr/>
          <p:nvPr/>
        </p:nvSpPr>
        <p:spPr>
          <a:xfrm>
            <a:off x="6888088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Eingekerbter Richtungspfeil 11"/>
          <p:cNvSpPr/>
          <p:nvPr/>
        </p:nvSpPr>
        <p:spPr>
          <a:xfrm>
            <a:off x="849689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59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Beispieltitel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991545" y="696813"/>
            <a:ext cx="7993063" cy="266700"/>
          </a:xfrm>
        </p:spPr>
        <p:txBody>
          <a:bodyPr/>
          <a:lstStyle/>
          <a:p>
            <a:pPr lvl="0"/>
            <a:r>
              <a:rPr lang="de-DE" sz="1400" kern="1200" dirty="0">
                <a:solidFill>
                  <a:srgbClr val="969696"/>
                </a:solidFill>
              </a:rPr>
              <a:t>        </a:t>
            </a:r>
            <a:r>
              <a:rPr lang="de-DE" sz="1400" kern="1200" dirty="0" err="1">
                <a:solidFill>
                  <a:srgbClr val="969696"/>
                </a:solidFill>
              </a:rPr>
              <a:t>Recap</a:t>
            </a:r>
            <a:r>
              <a:rPr lang="de-DE" sz="1400" b="1" kern="1200" dirty="0">
                <a:solidFill>
                  <a:srgbClr val="000000"/>
                </a:solidFill>
              </a:rPr>
              <a:t>		</a:t>
            </a:r>
            <a:r>
              <a:rPr lang="de-DE" sz="1400" b="1" kern="1200" dirty="0" err="1">
                <a:solidFill>
                  <a:schemeClr val="tx1"/>
                </a:solidFill>
              </a:rPr>
              <a:t>Dataloader</a:t>
            </a:r>
            <a:r>
              <a:rPr lang="de-DE" sz="1400" kern="1200" dirty="0">
                <a:solidFill>
                  <a:srgbClr val="969696"/>
                </a:solidFill>
              </a:rPr>
              <a:t> 	Model	            First Run	       Next </a:t>
            </a:r>
            <a:r>
              <a:rPr lang="de-DE" sz="1400" kern="1200" dirty="0" err="1">
                <a:solidFill>
                  <a:srgbClr val="969696"/>
                </a:solidFill>
              </a:rPr>
              <a:t>Steps</a:t>
            </a:r>
            <a:endParaRPr lang="de-DE" sz="1400" kern="1200" dirty="0">
              <a:solidFill>
                <a:srgbClr val="969696"/>
              </a:solidFill>
            </a:endParaRPr>
          </a:p>
        </p:txBody>
      </p:sp>
      <p:sp>
        <p:nvSpPr>
          <p:cNvPr id="5" name="Eingekerbter Richtungspfeil 11"/>
          <p:cNvSpPr/>
          <p:nvPr/>
        </p:nvSpPr>
        <p:spPr>
          <a:xfrm>
            <a:off x="339587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Eingekerbter Richtungspfeil 11"/>
          <p:cNvSpPr/>
          <p:nvPr/>
        </p:nvSpPr>
        <p:spPr>
          <a:xfrm>
            <a:off x="5141979" y="719511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Eingekerbter Richtungspfeil 11"/>
          <p:cNvSpPr/>
          <p:nvPr/>
        </p:nvSpPr>
        <p:spPr>
          <a:xfrm>
            <a:off x="6888088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Eingekerbter Richtungspfeil 11"/>
          <p:cNvSpPr/>
          <p:nvPr/>
        </p:nvSpPr>
        <p:spPr>
          <a:xfrm>
            <a:off x="849689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174FBF-568E-9EDA-4C80-8433FCCFA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88" y="1017615"/>
            <a:ext cx="9934575" cy="3400425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E545638-05F6-3963-1F79-6E2B58D73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669" y="5426524"/>
            <a:ext cx="10657417" cy="576064"/>
          </a:xfrm>
        </p:spPr>
        <p:txBody>
          <a:bodyPr/>
          <a:lstStyle/>
          <a:p>
            <a:r>
              <a:rPr lang="de-DE" dirty="0"/>
              <a:t>“&lt;Statement&gt; [SEP] &lt;</a:t>
            </a:r>
            <a:r>
              <a:rPr lang="de-DE" dirty="0" err="1"/>
              <a:t>Section</a:t>
            </a:r>
            <a:r>
              <a:rPr lang="de-DE" dirty="0"/>
              <a:t>&gt; [SEP] &lt;Primary&gt; [SEP] &lt;</a:t>
            </a:r>
            <a:r>
              <a:rPr lang="de-DE" dirty="0" err="1"/>
              <a:t>Secondary</a:t>
            </a:r>
            <a:r>
              <a:rPr lang="de-DE" dirty="0"/>
              <a:t>&gt;“, &lt;Label&gt;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AF5541A-7AE8-7644-1971-D3E1999D0D8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395090" y="4418040"/>
            <a:ext cx="780" cy="9551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F400EDA-12C7-0377-3315-777F6F3C85A6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 flipH="1" flipV="1">
            <a:off x="5988076" y="4418040"/>
            <a:ext cx="3492300" cy="10084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8117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Beispieltitel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991545" y="696813"/>
            <a:ext cx="7993063" cy="266700"/>
          </a:xfrm>
        </p:spPr>
        <p:txBody>
          <a:bodyPr/>
          <a:lstStyle/>
          <a:p>
            <a:pPr lvl="0"/>
            <a:r>
              <a:rPr lang="de-DE" sz="1400" kern="1200" dirty="0">
                <a:solidFill>
                  <a:srgbClr val="969696"/>
                </a:solidFill>
              </a:rPr>
              <a:t>        </a:t>
            </a:r>
            <a:r>
              <a:rPr lang="de-DE" sz="1400" kern="1200" dirty="0" err="1">
                <a:solidFill>
                  <a:srgbClr val="969696"/>
                </a:solidFill>
              </a:rPr>
              <a:t>Recap</a:t>
            </a:r>
            <a:r>
              <a:rPr lang="de-DE" sz="1400" b="1" kern="1200" dirty="0">
                <a:solidFill>
                  <a:srgbClr val="000000"/>
                </a:solidFill>
              </a:rPr>
              <a:t>		</a:t>
            </a:r>
            <a:r>
              <a:rPr lang="de-DE" sz="1400" kern="1200" dirty="0" err="1">
                <a:solidFill>
                  <a:schemeClr val="bg1">
                    <a:lumMod val="50000"/>
                  </a:schemeClr>
                </a:solidFill>
              </a:rPr>
              <a:t>Dataloader</a:t>
            </a:r>
            <a:r>
              <a:rPr lang="de-DE" sz="1400" kern="1200" dirty="0">
                <a:solidFill>
                  <a:srgbClr val="969696"/>
                </a:solidFill>
              </a:rPr>
              <a:t> 	</a:t>
            </a:r>
            <a:r>
              <a:rPr lang="de-DE" sz="1400" b="1" kern="1200" dirty="0">
                <a:solidFill>
                  <a:schemeClr val="tx1"/>
                </a:solidFill>
              </a:rPr>
              <a:t>Model</a:t>
            </a:r>
            <a:r>
              <a:rPr lang="de-DE" sz="1400" kern="1200" dirty="0">
                <a:solidFill>
                  <a:srgbClr val="969696"/>
                </a:solidFill>
              </a:rPr>
              <a:t>	            First Run	       Next </a:t>
            </a:r>
            <a:r>
              <a:rPr lang="de-DE" sz="1400" kern="1200" dirty="0" err="1">
                <a:solidFill>
                  <a:srgbClr val="969696"/>
                </a:solidFill>
              </a:rPr>
              <a:t>Steps</a:t>
            </a:r>
            <a:endParaRPr lang="de-DE" sz="1400" kern="1200" dirty="0">
              <a:solidFill>
                <a:srgbClr val="969696"/>
              </a:solidFill>
            </a:endParaRPr>
          </a:p>
        </p:txBody>
      </p:sp>
      <p:sp>
        <p:nvSpPr>
          <p:cNvPr id="5" name="Eingekerbter Richtungspfeil 11"/>
          <p:cNvSpPr/>
          <p:nvPr/>
        </p:nvSpPr>
        <p:spPr>
          <a:xfrm>
            <a:off x="339587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Eingekerbter Richtungspfeil 11"/>
          <p:cNvSpPr/>
          <p:nvPr/>
        </p:nvSpPr>
        <p:spPr>
          <a:xfrm>
            <a:off x="5141979" y="719511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Eingekerbter Richtungspfeil 11"/>
          <p:cNvSpPr/>
          <p:nvPr/>
        </p:nvSpPr>
        <p:spPr>
          <a:xfrm>
            <a:off x="6888088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Eingekerbter Richtungspfeil 11"/>
          <p:cNvSpPr/>
          <p:nvPr/>
        </p:nvSpPr>
        <p:spPr>
          <a:xfrm>
            <a:off x="849689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34E471-147F-5539-0BA1-C890EAC8E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371600"/>
            <a:ext cx="91821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Beispieltitel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991545" y="696813"/>
            <a:ext cx="7993063" cy="266700"/>
          </a:xfrm>
        </p:spPr>
        <p:txBody>
          <a:bodyPr/>
          <a:lstStyle/>
          <a:p>
            <a:pPr lvl="0"/>
            <a:r>
              <a:rPr lang="de-DE" sz="1400" kern="1200" dirty="0">
                <a:solidFill>
                  <a:srgbClr val="969696"/>
                </a:solidFill>
              </a:rPr>
              <a:t>        </a:t>
            </a:r>
            <a:r>
              <a:rPr lang="de-DE" sz="1400" kern="1200" dirty="0" err="1">
                <a:solidFill>
                  <a:srgbClr val="969696"/>
                </a:solidFill>
              </a:rPr>
              <a:t>Recap</a:t>
            </a:r>
            <a:r>
              <a:rPr lang="de-DE" sz="1400" b="1" kern="1200" dirty="0">
                <a:solidFill>
                  <a:srgbClr val="000000"/>
                </a:solidFill>
              </a:rPr>
              <a:t>		</a:t>
            </a:r>
            <a:r>
              <a:rPr lang="de-DE" sz="1400" kern="1200" dirty="0" err="1">
                <a:solidFill>
                  <a:schemeClr val="bg1">
                    <a:lumMod val="50000"/>
                  </a:schemeClr>
                </a:solidFill>
              </a:rPr>
              <a:t>Dataloader</a:t>
            </a:r>
            <a:r>
              <a:rPr lang="de-DE" sz="1400" kern="1200" dirty="0">
                <a:solidFill>
                  <a:srgbClr val="969696"/>
                </a:solidFill>
              </a:rPr>
              <a:t> 	</a:t>
            </a:r>
            <a:r>
              <a:rPr lang="de-DE" sz="1400" b="1" kern="1200" dirty="0">
                <a:solidFill>
                  <a:schemeClr val="tx1"/>
                </a:solidFill>
              </a:rPr>
              <a:t>Model</a:t>
            </a:r>
            <a:r>
              <a:rPr lang="de-DE" sz="1400" kern="1200" dirty="0">
                <a:solidFill>
                  <a:srgbClr val="969696"/>
                </a:solidFill>
              </a:rPr>
              <a:t>	            First Run	       Next </a:t>
            </a:r>
            <a:r>
              <a:rPr lang="de-DE" sz="1400" kern="1200" dirty="0" err="1">
                <a:solidFill>
                  <a:srgbClr val="969696"/>
                </a:solidFill>
              </a:rPr>
              <a:t>Steps</a:t>
            </a:r>
            <a:endParaRPr lang="de-DE" sz="1400" kern="1200" dirty="0">
              <a:solidFill>
                <a:srgbClr val="969696"/>
              </a:solidFill>
            </a:endParaRPr>
          </a:p>
        </p:txBody>
      </p:sp>
      <p:sp>
        <p:nvSpPr>
          <p:cNvPr id="5" name="Eingekerbter Richtungspfeil 11"/>
          <p:cNvSpPr/>
          <p:nvPr/>
        </p:nvSpPr>
        <p:spPr>
          <a:xfrm>
            <a:off x="339587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Eingekerbter Richtungspfeil 11"/>
          <p:cNvSpPr/>
          <p:nvPr/>
        </p:nvSpPr>
        <p:spPr>
          <a:xfrm>
            <a:off x="5141979" y="719511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Eingekerbter Richtungspfeil 11"/>
          <p:cNvSpPr/>
          <p:nvPr/>
        </p:nvSpPr>
        <p:spPr>
          <a:xfrm>
            <a:off x="6888088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Eingekerbter Richtungspfeil 11"/>
          <p:cNvSpPr/>
          <p:nvPr/>
        </p:nvSpPr>
        <p:spPr>
          <a:xfrm>
            <a:off x="849689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868CE6F-9A6D-DD0C-63B2-A8C382232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196752"/>
            <a:ext cx="8320026" cy="494768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363CB2B-B646-C61B-BA8C-242C48D843FE}"/>
              </a:ext>
            </a:extLst>
          </p:cNvPr>
          <p:cNvSpPr txBox="1"/>
          <p:nvPr/>
        </p:nvSpPr>
        <p:spPr>
          <a:xfrm>
            <a:off x="7949786" y="1151072"/>
            <a:ext cx="408997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latin typeface="+mn-lt"/>
              </a:rPr>
              <a:t>Step</a:t>
            </a:r>
            <a:r>
              <a:rPr lang="de-DE" sz="1600" b="0" dirty="0">
                <a:latin typeface="+mn-lt"/>
              </a:rPr>
              <a:t> </a:t>
            </a:r>
            <a:r>
              <a:rPr lang="de-DE" sz="1600" b="0" dirty="0" err="1">
                <a:latin typeface="+mn-lt"/>
              </a:rPr>
              <a:t>for</a:t>
            </a:r>
            <a:r>
              <a:rPr lang="de-DE" sz="1600" b="0" dirty="0">
                <a:latin typeface="+mn-lt"/>
              </a:rPr>
              <a:t> </a:t>
            </a:r>
            <a:r>
              <a:rPr lang="de-DE" sz="1600" b="0" dirty="0" err="1">
                <a:latin typeface="+mn-lt"/>
              </a:rPr>
              <a:t>each</a:t>
            </a:r>
            <a:r>
              <a:rPr lang="de-DE" sz="1600" b="0" dirty="0">
                <a:latin typeface="+mn-lt"/>
              </a:rPr>
              <a:t> Batch (Train/Val/Test)</a:t>
            </a:r>
          </a:p>
          <a:p>
            <a:endParaRPr lang="de-DE" sz="1600" b="0" dirty="0">
              <a:latin typeface="+mn-lt"/>
            </a:endParaRPr>
          </a:p>
          <a:p>
            <a:r>
              <a:rPr lang="de-DE" sz="1600" b="0" dirty="0" err="1">
                <a:latin typeface="+mn-lt"/>
              </a:rPr>
              <a:t>Prediction</a:t>
            </a:r>
            <a:r>
              <a:rPr lang="de-DE" sz="1600" b="0" dirty="0">
                <a:latin typeface="+mn-lt"/>
              </a:rPr>
              <a:t>/Loss </a:t>
            </a:r>
            <a:r>
              <a:rPr lang="de-DE" sz="1600" b="0" dirty="0" err="1">
                <a:latin typeface="+mn-lt"/>
              </a:rPr>
              <a:t>Calculation</a:t>
            </a:r>
            <a:endParaRPr lang="de-DE" sz="1600" b="0" dirty="0">
              <a:latin typeface="+mn-lt"/>
            </a:endParaRPr>
          </a:p>
          <a:p>
            <a:endParaRPr lang="de-DE" sz="1600" b="0" dirty="0">
              <a:latin typeface="+mn-lt"/>
            </a:endParaRPr>
          </a:p>
          <a:p>
            <a:r>
              <a:rPr lang="de-DE" sz="1600" b="0" dirty="0">
                <a:latin typeface="+mn-lt"/>
              </a:rPr>
              <a:t>Save </a:t>
            </a:r>
            <a:r>
              <a:rPr lang="de-DE" sz="1600" b="0" dirty="0" err="1">
                <a:latin typeface="+mn-lt"/>
              </a:rPr>
              <a:t>values</a:t>
            </a:r>
            <a:endParaRPr lang="de-DE" sz="1600" b="0" dirty="0">
              <a:latin typeface="+mn-lt"/>
            </a:endParaRPr>
          </a:p>
          <a:p>
            <a:endParaRPr lang="de-DE" sz="1600" b="0" dirty="0">
              <a:latin typeface="+mn-lt"/>
            </a:endParaRPr>
          </a:p>
          <a:p>
            <a:r>
              <a:rPr lang="de-DE" sz="1600" b="0" dirty="0" err="1">
                <a:latin typeface="+mn-lt"/>
              </a:rPr>
              <a:t>Step</a:t>
            </a:r>
            <a:r>
              <a:rPr lang="de-DE" sz="1600" b="0" dirty="0">
                <a:latin typeface="+mn-lt"/>
              </a:rPr>
              <a:t> </a:t>
            </a:r>
            <a:r>
              <a:rPr lang="de-DE" sz="1600" b="0" dirty="0" err="1">
                <a:latin typeface="+mn-lt"/>
              </a:rPr>
              <a:t>for</a:t>
            </a:r>
            <a:r>
              <a:rPr lang="de-DE" sz="1600" b="0" dirty="0">
                <a:latin typeface="+mn-lt"/>
              </a:rPr>
              <a:t> </a:t>
            </a:r>
            <a:r>
              <a:rPr lang="de-DE" sz="1600" b="0" dirty="0" err="1">
                <a:latin typeface="+mn-lt"/>
              </a:rPr>
              <a:t>each</a:t>
            </a:r>
            <a:r>
              <a:rPr lang="de-DE" sz="1600" b="0" dirty="0">
                <a:latin typeface="+mn-lt"/>
              </a:rPr>
              <a:t> </a:t>
            </a:r>
            <a:r>
              <a:rPr lang="de-DE" sz="1600" b="0" dirty="0" err="1">
                <a:latin typeface="+mn-lt"/>
              </a:rPr>
              <a:t>Epoch</a:t>
            </a:r>
            <a:r>
              <a:rPr lang="de-DE" sz="1600" b="0" dirty="0">
                <a:latin typeface="+mn-lt"/>
              </a:rPr>
              <a:t> (Train/Val/Test)</a:t>
            </a:r>
          </a:p>
          <a:p>
            <a:endParaRPr lang="de-DE" sz="1600" b="0" dirty="0">
              <a:latin typeface="+mn-lt"/>
            </a:endParaRPr>
          </a:p>
          <a:p>
            <a:r>
              <a:rPr lang="de-DE" sz="1600" b="0" dirty="0" err="1">
                <a:latin typeface="+mn-lt"/>
              </a:rPr>
              <a:t>Concatenate</a:t>
            </a:r>
            <a:r>
              <a:rPr lang="de-DE" sz="1600" b="0" dirty="0">
                <a:latin typeface="+mn-lt"/>
              </a:rPr>
              <a:t> all </a:t>
            </a:r>
            <a:r>
              <a:rPr lang="de-DE" sz="1600" b="0" dirty="0" err="1">
                <a:latin typeface="+mn-lt"/>
              </a:rPr>
              <a:t>values</a:t>
            </a:r>
            <a:r>
              <a:rPr lang="de-DE" sz="1600" b="0" dirty="0">
                <a:latin typeface="+mn-lt"/>
              </a:rPr>
              <a:t> </a:t>
            </a:r>
            <a:r>
              <a:rPr lang="de-DE" sz="1600" b="0" dirty="0" err="1">
                <a:latin typeface="+mn-lt"/>
              </a:rPr>
              <a:t>from</a:t>
            </a:r>
            <a:r>
              <a:rPr lang="de-DE" sz="1600" b="0" dirty="0">
                <a:latin typeface="+mn-lt"/>
              </a:rPr>
              <a:t> all </a:t>
            </a:r>
            <a:r>
              <a:rPr lang="de-DE" sz="1600" b="0" dirty="0" err="1">
                <a:latin typeface="+mn-lt"/>
              </a:rPr>
              <a:t>batches</a:t>
            </a:r>
            <a:endParaRPr lang="de-DE" sz="1600" b="0" dirty="0">
              <a:latin typeface="+mn-lt"/>
            </a:endParaRPr>
          </a:p>
          <a:p>
            <a:endParaRPr lang="de-DE" sz="1600" b="0" dirty="0">
              <a:latin typeface="+mn-lt"/>
            </a:endParaRPr>
          </a:p>
          <a:p>
            <a:r>
              <a:rPr lang="de-DE" sz="1600" b="0" dirty="0" err="1">
                <a:latin typeface="+mn-lt"/>
              </a:rPr>
              <a:t>Metric</a:t>
            </a:r>
            <a:r>
              <a:rPr lang="de-DE" sz="1600" b="0" dirty="0">
                <a:latin typeface="+mn-lt"/>
              </a:rPr>
              <a:t> </a:t>
            </a:r>
            <a:r>
              <a:rPr lang="de-DE" sz="1600" b="0" dirty="0" err="1">
                <a:latin typeface="+mn-lt"/>
              </a:rPr>
              <a:t>Calculation</a:t>
            </a:r>
            <a:endParaRPr lang="de-DE" sz="1600" b="0" dirty="0">
              <a:latin typeface="+mn-lt"/>
            </a:endParaRPr>
          </a:p>
          <a:p>
            <a:endParaRPr lang="de-DE" sz="1600" b="0" dirty="0">
              <a:latin typeface="+mn-lt"/>
            </a:endParaRPr>
          </a:p>
          <a:p>
            <a:r>
              <a:rPr lang="de-DE" sz="1600" b="0" dirty="0" err="1">
                <a:latin typeface="+mn-lt"/>
              </a:rPr>
              <a:t>Confusion</a:t>
            </a:r>
            <a:r>
              <a:rPr lang="de-DE" sz="1600" b="0" dirty="0">
                <a:latin typeface="+mn-lt"/>
              </a:rPr>
              <a:t> Matrix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9CA7543-EFE6-C6C3-DE2A-A2F99BFC87E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475118" y="1240658"/>
            <a:ext cx="4474668" cy="1263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0B142F1-1B56-AD98-02E8-7328E286AE0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10625" y="1772435"/>
            <a:ext cx="3339161" cy="487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DDC623B-DCEB-A66C-B7F3-FDC6693726B4}"/>
              </a:ext>
            </a:extLst>
          </p:cNvPr>
          <p:cNvCxnSpPr>
            <a:cxnSpLocks/>
          </p:cNvCxnSpPr>
          <p:nvPr/>
        </p:nvCxnSpPr>
        <p:spPr bwMode="auto">
          <a:xfrm flipH="1">
            <a:off x="3475118" y="2745111"/>
            <a:ext cx="4441485" cy="3016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2CDC010-A812-87F7-47FB-3856B0CC3E5F}"/>
              </a:ext>
            </a:extLst>
          </p:cNvPr>
          <p:cNvCxnSpPr>
            <a:cxnSpLocks/>
          </p:cNvCxnSpPr>
          <p:nvPr/>
        </p:nvCxnSpPr>
        <p:spPr bwMode="auto">
          <a:xfrm flipH="1">
            <a:off x="3719736" y="3256939"/>
            <a:ext cx="4213458" cy="2061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2220917-8D35-DAC4-2D89-6F3DD88003C3}"/>
              </a:ext>
            </a:extLst>
          </p:cNvPr>
          <p:cNvCxnSpPr>
            <a:cxnSpLocks/>
          </p:cNvCxnSpPr>
          <p:nvPr/>
        </p:nvCxnSpPr>
        <p:spPr bwMode="auto">
          <a:xfrm flipH="1">
            <a:off x="4242215" y="3744171"/>
            <a:ext cx="3707571" cy="5778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899199E9-4120-584F-DF37-11BD9F19F701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4579" y="2342395"/>
            <a:ext cx="3348841" cy="907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140F276-749F-9E20-6090-C301E4DBA328}"/>
              </a:ext>
            </a:extLst>
          </p:cNvPr>
          <p:cNvCxnSpPr>
            <a:cxnSpLocks/>
          </p:cNvCxnSpPr>
          <p:nvPr/>
        </p:nvCxnSpPr>
        <p:spPr bwMode="auto">
          <a:xfrm flipH="1">
            <a:off x="6448801" y="4275488"/>
            <a:ext cx="1467802" cy="6233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4512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Beispieltitel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Model=</a:t>
            </a:r>
            <a:r>
              <a:rPr lang="de-DE" dirty="0" err="1"/>
              <a:t>bert</a:t>
            </a:r>
            <a:r>
              <a:rPr lang="de-DE" dirty="0"/>
              <a:t>-base-</a:t>
            </a:r>
            <a:r>
              <a:rPr lang="de-DE" dirty="0" err="1"/>
              <a:t>uncased</a:t>
            </a:r>
            <a:endParaRPr lang="de-DE" dirty="0"/>
          </a:p>
          <a:p>
            <a:r>
              <a:rPr lang="de-DE" dirty="0" err="1"/>
              <a:t>Epochs</a:t>
            </a:r>
            <a:r>
              <a:rPr lang="de-DE" dirty="0"/>
              <a:t>=75</a:t>
            </a:r>
          </a:p>
          <a:p>
            <a:r>
              <a:rPr lang="de-DE" dirty="0" err="1"/>
              <a:t>Lr</a:t>
            </a:r>
            <a:r>
              <a:rPr lang="de-DE" dirty="0"/>
              <a:t>= 5e^-6</a:t>
            </a:r>
          </a:p>
          <a:p>
            <a:r>
              <a:rPr lang="de-DE" dirty="0" err="1"/>
              <a:t>Batch_Size</a:t>
            </a:r>
            <a:r>
              <a:rPr lang="de-DE" dirty="0"/>
              <a:t>=8</a:t>
            </a:r>
          </a:p>
          <a:p>
            <a:r>
              <a:rPr lang="de-DE" dirty="0"/>
              <a:t>Optimizer=Adam</a:t>
            </a:r>
          </a:p>
          <a:p>
            <a:r>
              <a:rPr lang="de-DE" dirty="0" err="1"/>
              <a:t>Seed_val</a:t>
            </a:r>
            <a:r>
              <a:rPr lang="de-DE" dirty="0"/>
              <a:t> = 42</a:t>
            </a:r>
          </a:p>
          <a:p>
            <a:endParaRPr lang="de-DE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991545" y="696813"/>
            <a:ext cx="7993063" cy="266700"/>
          </a:xfrm>
        </p:spPr>
        <p:txBody>
          <a:bodyPr/>
          <a:lstStyle/>
          <a:p>
            <a:pPr lvl="0"/>
            <a:r>
              <a:rPr lang="de-DE" sz="1400" kern="1200" dirty="0">
                <a:solidFill>
                  <a:srgbClr val="969696"/>
                </a:solidFill>
              </a:rPr>
              <a:t>        </a:t>
            </a:r>
            <a:r>
              <a:rPr lang="de-DE" sz="1400" kern="1200" dirty="0" err="1">
                <a:solidFill>
                  <a:srgbClr val="969696"/>
                </a:solidFill>
              </a:rPr>
              <a:t>Recap</a:t>
            </a:r>
            <a:r>
              <a:rPr lang="de-DE" sz="1400" b="1" kern="1200" dirty="0">
                <a:solidFill>
                  <a:srgbClr val="000000"/>
                </a:solidFill>
              </a:rPr>
              <a:t>		</a:t>
            </a:r>
            <a:r>
              <a:rPr lang="de-DE" sz="1400" kern="1200" dirty="0" err="1">
                <a:solidFill>
                  <a:schemeClr val="bg1">
                    <a:lumMod val="50000"/>
                  </a:schemeClr>
                </a:solidFill>
              </a:rPr>
              <a:t>Dataloader</a:t>
            </a:r>
            <a:r>
              <a:rPr lang="de-DE" sz="1400" kern="1200" dirty="0">
                <a:solidFill>
                  <a:srgbClr val="969696"/>
                </a:solidFill>
              </a:rPr>
              <a:t> 	</a:t>
            </a:r>
            <a:r>
              <a:rPr lang="de-DE" sz="1400" kern="1200" dirty="0">
                <a:solidFill>
                  <a:schemeClr val="bg1">
                    <a:lumMod val="50000"/>
                  </a:schemeClr>
                </a:solidFill>
              </a:rPr>
              <a:t>Model</a:t>
            </a:r>
            <a:r>
              <a:rPr lang="de-DE" sz="1400" kern="1200" dirty="0">
                <a:solidFill>
                  <a:srgbClr val="969696"/>
                </a:solidFill>
              </a:rPr>
              <a:t>	            </a:t>
            </a:r>
            <a:r>
              <a:rPr lang="de-DE" sz="1400" b="1" kern="1200" dirty="0">
                <a:solidFill>
                  <a:schemeClr val="tx1"/>
                </a:solidFill>
              </a:rPr>
              <a:t>First Run</a:t>
            </a:r>
            <a:r>
              <a:rPr lang="de-DE" sz="1400" kern="1200" dirty="0">
                <a:solidFill>
                  <a:srgbClr val="969696"/>
                </a:solidFill>
              </a:rPr>
              <a:t>	       Next </a:t>
            </a:r>
            <a:r>
              <a:rPr lang="de-DE" sz="1400" kern="1200" dirty="0" err="1">
                <a:solidFill>
                  <a:srgbClr val="969696"/>
                </a:solidFill>
              </a:rPr>
              <a:t>Steps</a:t>
            </a:r>
            <a:endParaRPr lang="de-DE" sz="1400" kern="1200" dirty="0">
              <a:solidFill>
                <a:srgbClr val="969696"/>
              </a:solidFill>
            </a:endParaRPr>
          </a:p>
        </p:txBody>
      </p:sp>
      <p:sp>
        <p:nvSpPr>
          <p:cNvPr id="5" name="Eingekerbter Richtungspfeil 11"/>
          <p:cNvSpPr/>
          <p:nvPr/>
        </p:nvSpPr>
        <p:spPr>
          <a:xfrm>
            <a:off x="339587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Eingekerbter Richtungspfeil 11"/>
          <p:cNvSpPr/>
          <p:nvPr/>
        </p:nvSpPr>
        <p:spPr>
          <a:xfrm>
            <a:off x="5141979" y="719511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Eingekerbter Richtungspfeil 11"/>
          <p:cNvSpPr/>
          <p:nvPr/>
        </p:nvSpPr>
        <p:spPr>
          <a:xfrm>
            <a:off x="6888088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Eingekerbter Richtungspfeil 11"/>
          <p:cNvSpPr/>
          <p:nvPr/>
        </p:nvSpPr>
        <p:spPr>
          <a:xfrm>
            <a:off x="849689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A713679-BA14-F44C-69CF-2A357DAE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1076567"/>
            <a:ext cx="4128699" cy="50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5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Beispieltitel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991545" y="696813"/>
            <a:ext cx="7993063" cy="266700"/>
          </a:xfrm>
        </p:spPr>
        <p:txBody>
          <a:bodyPr/>
          <a:lstStyle/>
          <a:p>
            <a:pPr lvl="0"/>
            <a:r>
              <a:rPr lang="de-DE" sz="1400" kern="1200" dirty="0">
                <a:solidFill>
                  <a:srgbClr val="969696"/>
                </a:solidFill>
              </a:rPr>
              <a:t>        </a:t>
            </a:r>
            <a:r>
              <a:rPr lang="de-DE" sz="1400" kern="1200" dirty="0" err="1">
                <a:solidFill>
                  <a:srgbClr val="969696"/>
                </a:solidFill>
              </a:rPr>
              <a:t>Recap</a:t>
            </a:r>
            <a:r>
              <a:rPr lang="de-DE" sz="1400" b="1" kern="1200" dirty="0">
                <a:solidFill>
                  <a:srgbClr val="000000"/>
                </a:solidFill>
              </a:rPr>
              <a:t>		</a:t>
            </a:r>
            <a:r>
              <a:rPr lang="de-DE" sz="1400" kern="1200" dirty="0" err="1">
                <a:solidFill>
                  <a:schemeClr val="bg1">
                    <a:lumMod val="50000"/>
                  </a:schemeClr>
                </a:solidFill>
              </a:rPr>
              <a:t>Dataloader</a:t>
            </a:r>
            <a:r>
              <a:rPr lang="de-DE" sz="1400" kern="1200" dirty="0">
                <a:solidFill>
                  <a:srgbClr val="969696"/>
                </a:solidFill>
              </a:rPr>
              <a:t> 	</a:t>
            </a:r>
            <a:r>
              <a:rPr lang="de-DE" sz="1400" kern="1200" dirty="0">
                <a:solidFill>
                  <a:schemeClr val="bg1">
                    <a:lumMod val="50000"/>
                  </a:schemeClr>
                </a:solidFill>
              </a:rPr>
              <a:t>Model</a:t>
            </a:r>
            <a:r>
              <a:rPr lang="de-DE" sz="1400" kern="1200" dirty="0">
                <a:solidFill>
                  <a:srgbClr val="969696"/>
                </a:solidFill>
              </a:rPr>
              <a:t>	            </a:t>
            </a:r>
            <a:r>
              <a:rPr lang="de-DE" sz="1400" b="1" kern="1200" dirty="0">
                <a:solidFill>
                  <a:schemeClr val="tx1"/>
                </a:solidFill>
              </a:rPr>
              <a:t>First Run</a:t>
            </a:r>
            <a:r>
              <a:rPr lang="de-DE" sz="1400" kern="1200" dirty="0">
                <a:solidFill>
                  <a:srgbClr val="969696"/>
                </a:solidFill>
              </a:rPr>
              <a:t>	       Next </a:t>
            </a:r>
            <a:r>
              <a:rPr lang="de-DE" sz="1400" kern="1200" dirty="0" err="1">
                <a:solidFill>
                  <a:srgbClr val="969696"/>
                </a:solidFill>
              </a:rPr>
              <a:t>Steps</a:t>
            </a:r>
            <a:endParaRPr lang="de-DE" sz="1400" kern="1200" dirty="0">
              <a:solidFill>
                <a:srgbClr val="969696"/>
              </a:solidFill>
            </a:endParaRPr>
          </a:p>
        </p:txBody>
      </p:sp>
      <p:sp>
        <p:nvSpPr>
          <p:cNvPr id="5" name="Eingekerbter Richtungspfeil 11"/>
          <p:cNvSpPr/>
          <p:nvPr/>
        </p:nvSpPr>
        <p:spPr>
          <a:xfrm>
            <a:off x="339587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Eingekerbter Richtungspfeil 11"/>
          <p:cNvSpPr/>
          <p:nvPr/>
        </p:nvSpPr>
        <p:spPr>
          <a:xfrm>
            <a:off x="5141979" y="719511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Eingekerbter Richtungspfeil 11"/>
          <p:cNvSpPr/>
          <p:nvPr/>
        </p:nvSpPr>
        <p:spPr>
          <a:xfrm>
            <a:off x="6888088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Eingekerbter Richtungspfeil 11"/>
          <p:cNvSpPr/>
          <p:nvPr/>
        </p:nvSpPr>
        <p:spPr>
          <a:xfrm>
            <a:off x="849689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CEE448-7051-2A3A-9199-C096E5538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95" y="1484784"/>
            <a:ext cx="9455410" cy="41828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9866E1FD-7FC4-5F91-1A83-8DFF3667BEC3}"/>
                  </a:ext>
                </a:extLst>
              </p14:cNvPr>
              <p14:cNvContentPartPr/>
              <p14:nvPr/>
            </p14:nvContentPartPr>
            <p14:xfrm>
              <a:off x="7079657" y="2494286"/>
              <a:ext cx="3251160" cy="111096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9866E1FD-7FC4-5F91-1A83-8DFF3667BE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1017" y="2485286"/>
                <a:ext cx="3268800" cy="11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36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Beispieltitel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Test Other Models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Hyperparameter Search </a:t>
            </a:r>
            <a:r>
              <a:rPr lang="de-DE" dirty="0" err="1"/>
              <a:t>each</a:t>
            </a:r>
            <a:r>
              <a:rPr lang="de-DE" dirty="0"/>
              <a:t> on 3 Seeds</a:t>
            </a:r>
          </a:p>
          <a:p>
            <a:pPr lvl="1"/>
            <a:r>
              <a:rPr lang="de-DE" dirty="0" err="1"/>
              <a:t>Epochs</a:t>
            </a:r>
            <a:endParaRPr lang="de-DE" dirty="0"/>
          </a:p>
          <a:p>
            <a:pPr lvl="1"/>
            <a:r>
              <a:rPr lang="de-DE" dirty="0" err="1"/>
              <a:t>Batch_Size</a:t>
            </a:r>
            <a:endParaRPr lang="de-DE" dirty="0"/>
          </a:p>
          <a:p>
            <a:pPr lvl="1"/>
            <a:r>
              <a:rPr lang="de-DE" dirty="0"/>
              <a:t>LR</a:t>
            </a:r>
          </a:p>
          <a:p>
            <a:pPr lvl="1"/>
            <a:r>
              <a:rPr lang="de-DE" dirty="0"/>
              <a:t>Token </a:t>
            </a:r>
            <a:r>
              <a:rPr lang="de-DE" dirty="0" err="1"/>
              <a:t>Length</a:t>
            </a:r>
            <a:endParaRPr lang="de-DE" dirty="0"/>
          </a:p>
          <a:p>
            <a:pPr lvl="1"/>
            <a:r>
              <a:rPr lang="de-DE" dirty="0"/>
              <a:t>Dropout </a:t>
            </a:r>
            <a:r>
              <a:rPr lang="de-DE" dirty="0" err="1"/>
              <a:t>Percentage</a:t>
            </a:r>
            <a:r>
              <a:rPr lang="de-DE" dirty="0"/>
              <a:t> ???</a:t>
            </a:r>
          </a:p>
          <a:p>
            <a:r>
              <a:rPr lang="de-DE" dirty="0" err="1"/>
              <a:t>Augmentierung</a:t>
            </a:r>
            <a:r>
              <a:rPr lang="de-DE" dirty="0"/>
              <a:t>/</a:t>
            </a:r>
            <a:r>
              <a:rPr lang="de-DE" dirty="0" err="1"/>
              <a:t>Randomization</a:t>
            </a:r>
            <a:r>
              <a:rPr lang="de-DE" dirty="0"/>
              <a:t>/Mixing/</a:t>
            </a:r>
            <a:r>
              <a:rPr lang="de-DE" dirty="0" err="1"/>
              <a:t>Permutate</a:t>
            </a:r>
            <a:r>
              <a:rPr lang="de-DE" dirty="0"/>
              <a:t> </a:t>
            </a:r>
            <a:r>
              <a:rPr lang="de-DE" dirty="0" err="1"/>
              <a:t>of</a:t>
            </a:r>
            <a:endParaRPr lang="de-DE" dirty="0"/>
          </a:p>
          <a:p>
            <a:pPr lvl="1"/>
            <a:r>
              <a:rPr lang="de-DE" dirty="0"/>
              <a:t>Primary</a:t>
            </a:r>
          </a:p>
          <a:p>
            <a:pPr lvl="1"/>
            <a:r>
              <a:rPr lang="de-DE" dirty="0" err="1"/>
              <a:t>Secondary</a:t>
            </a:r>
            <a:endParaRPr lang="de-DE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991545" y="696813"/>
            <a:ext cx="7993063" cy="266700"/>
          </a:xfrm>
        </p:spPr>
        <p:txBody>
          <a:bodyPr/>
          <a:lstStyle/>
          <a:p>
            <a:pPr lvl="0"/>
            <a:r>
              <a:rPr lang="de-DE" sz="1400" kern="1200" dirty="0">
                <a:solidFill>
                  <a:srgbClr val="969696"/>
                </a:solidFill>
              </a:rPr>
              <a:t>        </a:t>
            </a:r>
            <a:r>
              <a:rPr lang="de-DE" sz="1400" kern="1200" dirty="0" err="1">
                <a:solidFill>
                  <a:srgbClr val="969696"/>
                </a:solidFill>
              </a:rPr>
              <a:t>Recap</a:t>
            </a:r>
            <a:r>
              <a:rPr lang="de-DE" sz="1400" b="1" kern="1200" dirty="0">
                <a:solidFill>
                  <a:srgbClr val="000000"/>
                </a:solidFill>
              </a:rPr>
              <a:t>		</a:t>
            </a:r>
            <a:r>
              <a:rPr lang="de-DE" sz="1400" kern="1200" dirty="0" err="1">
                <a:solidFill>
                  <a:schemeClr val="bg1">
                    <a:lumMod val="50000"/>
                  </a:schemeClr>
                </a:solidFill>
              </a:rPr>
              <a:t>Dataloader</a:t>
            </a:r>
            <a:r>
              <a:rPr lang="de-DE" sz="1400" kern="1200" dirty="0">
                <a:solidFill>
                  <a:srgbClr val="969696"/>
                </a:solidFill>
              </a:rPr>
              <a:t> 	</a:t>
            </a:r>
            <a:r>
              <a:rPr lang="de-DE" sz="1400" kern="1200" dirty="0">
                <a:solidFill>
                  <a:schemeClr val="bg1">
                    <a:lumMod val="50000"/>
                  </a:schemeClr>
                </a:solidFill>
              </a:rPr>
              <a:t>Model</a:t>
            </a:r>
            <a:r>
              <a:rPr lang="de-DE" sz="1400" kern="1200" dirty="0">
                <a:solidFill>
                  <a:srgbClr val="969696"/>
                </a:solidFill>
              </a:rPr>
              <a:t>	            First Run	       </a:t>
            </a:r>
            <a:r>
              <a:rPr lang="de-DE" sz="1400" b="1" kern="1200" dirty="0">
                <a:solidFill>
                  <a:schemeClr val="tx1"/>
                </a:solidFill>
              </a:rPr>
              <a:t>Next </a:t>
            </a:r>
            <a:r>
              <a:rPr lang="de-DE" sz="1400" b="1" kern="1200" dirty="0" err="1">
                <a:solidFill>
                  <a:schemeClr val="tx1"/>
                </a:solidFill>
              </a:rPr>
              <a:t>Steps</a:t>
            </a:r>
            <a:endParaRPr lang="de-DE" sz="1400" b="1" kern="1200" dirty="0">
              <a:solidFill>
                <a:schemeClr val="tx1"/>
              </a:solidFill>
            </a:endParaRPr>
          </a:p>
        </p:txBody>
      </p:sp>
      <p:sp>
        <p:nvSpPr>
          <p:cNvPr id="5" name="Eingekerbter Richtungspfeil 11"/>
          <p:cNvSpPr/>
          <p:nvPr/>
        </p:nvSpPr>
        <p:spPr>
          <a:xfrm>
            <a:off x="339587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Eingekerbter Richtungspfeil 11"/>
          <p:cNvSpPr/>
          <p:nvPr/>
        </p:nvSpPr>
        <p:spPr>
          <a:xfrm>
            <a:off x="5141979" y="719511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Eingekerbter Richtungspfeil 11"/>
          <p:cNvSpPr/>
          <p:nvPr/>
        </p:nvSpPr>
        <p:spPr>
          <a:xfrm>
            <a:off x="6888088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Eingekerbter Richtungspfeil 11"/>
          <p:cNvSpPr/>
          <p:nvPr/>
        </p:nvSpPr>
        <p:spPr>
          <a:xfrm>
            <a:off x="849689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47676B1D-310C-23AF-5FEA-5D8A06D85EB5}"/>
                  </a:ext>
                </a:extLst>
              </p14:cNvPr>
              <p14:cNvContentPartPr/>
              <p14:nvPr/>
            </p14:nvContentPartPr>
            <p14:xfrm>
              <a:off x="3500177" y="953126"/>
              <a:ext cx="360" cy="36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47676B1D-310C-23AF-5FEA-5D8A06D85E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1537" y="94448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9705976"/>
      </p:ext>
    </p:extLst>
  </p:cSld>
  <p:clrMapOvr>
    <a:masterClrMapping/>
  </p:clrMapOvr>
</p:sld>
</file>

<file path=ppt/theme/theme1.xml><?xml version="1.0" encoding="utf-8"?>
<a:theme xmlns:a="http://schemas.openxmlformats.org/drawingml/2006/main" name="SE_powerpoint_17">
  <a:themeElements>
    <a:clrScheme name="LS3 Schem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63D79"/>
      </a:accent1>
      <a:accent2>
        <a:srgbClr val="B92700"/>
      </a:accent2>
      <a:accent3>
        <a:srgbClr val="008439"/>
      </a:accent3>
      <a:accent4>
        <a:srgbClr val="B97000"/>
      </a:accent4>
      <a:accent5>
        <a:srgbClr val="D8DADC"/>
      </a:accent5>
      <a:accent6>
        <a:srgbClr val="3F3F3F"/>
      </a:accent6>
      <a:hlink>
        <a:srgbClr val="063D79"/>
      </a:hlink>
      <a:folHlink>
        <a:srgbClr val="D8DADC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b="0" dirty="0" err="1" smtClean="0">
            <a:latin typeface="+mn-lt"/>
          </a:defRPr>
        </a:defPPr>
      </a:lstStyle>
    </a:tx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-_Students_16.9.pptx" id="{E69349FC-9B54-4376-8D35-E83C1DA02EAB}" vid="{BA1B7DEA-2664-44F1-B1F7-7664F8C0B23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Vorlage_-_Students_16.9</Template>
  <TotalTime>0</TotalTime>
  <Words>243</Words>
  <Application>Microsoft Office PowerPoint</Application>
  <PresentationFormat>Breitbild</PresentationFormat>
  <Paragraphs>51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Roboto</vt:lpstr>
      <vt:lpstr>Times New Roman</vt:lpstr>
      <vt:lpstr>Wingdings</vt:lpstr>
      <vt:lpstr>Wingdings 3</vt:lpstr>
      <vt:lpstr>SE_powerpoint_17</vt:lpstr>
      <vt:lpstr>Praktikum NLP</vt:lpstr>
      <vt:lpstr>Beispieltitel</vt:lpstr>
      <vt:lpstr>Beispieltitel</vt:lpstr>
      <vt:lpstr>Beispieltitel</vt:lpstr>
      <vt:lpstr>Beispieltitel</vt:lpstr>
      <vt:lpstr>Beispieltitel</vt:lpstr>
      <vt:lpstr>Beispieltitel</vt:lpstr>
      <vt:lpstr>Beispieltitel</vt:lpstr>
    </vt:vector>
  </TitlesOfParts>
  <Company>University of Würzburg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Johannes</dc:creator>
  <cp:lastModifiedBy>Raphael Baumann</cp:lastModifiedBy>
  <cp:revision>15</cp:revision>
  <cp:lastPrinted>2016-01-25T12:52:54Z</cp:lastPrinted>
  <dcterms:created xsi:type="dcterms:W3CDTF">2021-10-28T09:49:50Z</dcterms:created>
  <dcterms:modified xsi:type="dcterms:W3CDTF">2023-11-24T17:20:59Z</dcterms:modified>
</cp:coreProperties>
</file>