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330" r:id="rId2"/>
    <p:sldId id="337" r:id="rId3"/>
    <p:sldId id="350" r:id="rId4"/>
    <p:sldId id="349" r:id="rId5"/>
    <p:sldId id="348" r:id="rId6"/>
    <p:sldId id="351" r:id="rId7"/>
    <p:sldId id="345" r:id="rId8"/>
    <p:sldId id="346" r:id="rId9"/>
    <p:sldId id="347" r:id="rId10"/>
  </p:sldIdLst>
  <p:sldSz cx="12192000" cy="6858000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Iffländer" initials="LI" lastIdx="2" clrIdx="0">
    <p:extLst>
      <p:ext uri="{19B8F6BF-5375-455C-9EA6-DF929625EA0E}">
        <p15:presenceInfo xmlns:p15="http://schemas.microsoft.com/office/powerpoint/2012/main" userId="5d1ee3beb6b512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A68"/>
    <a:srgbClr val="FFFF00"/>
    <a:srgbClr val="306AAB"/>
    <a:srgbClr val="0000FF"/>
    <a:srgbClr val="008439"/>
    <a:srgbClr val="8A8A8A"/>
    <a:srgbClr val="B97000"/>
    <a:srgbClr val="B92700"/>
    <a:srgbClr val="66FF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4396" autoAdjust="0"/>
  </p:normalViewPr>
  <p:slideViewPr>
    <p:cSldViewPr>
      <p:cViewPr varScale="1">
        <p:scale>
          <a:sx n="94" d="100"/>
          <a:sy n="94" d="100"/>
        </p:scale>
        <p:origin x="1230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48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5220" y="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fld id="{66D17C0D-3159-464E-A332-7C83698A29E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2-05T15:02:09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8796 14062 0,'0'27'156,"0"1"-140,0-1-1,0 0-15,0 28 16,0-27 0,0-1-1,0 0 1,0 1-16,0-1 15,0 1 1,0-1 62,0 28-62,0-28-1,0 1 1,0-1 0,0 1-1,0-1 63,0 0-62,0 1 0,0-1-1,0 1 1,0-1-16,0 0 16,0 1-1,0-1 1,0 1-1,0-1 1,0 0 0,0 1-1,0-1-15,-28-27 16,28 28-16,0-1 31,0 1 0,0-1-31,0 0 79,0 1-64,-27-1 1,27 1-16,0-1 15,0 0 17,0 1-1,0-1-31,0 1 16,0-1-1,-28 0 1,28 1-1,0-1 1,-27 1 125,27-1-141,0 0 15,0 1 1,0-1 0,-27 1-1,27-1 1,0 1-1,0-1 1,0 0 0,0 1-16,0-1 15,0 1 1,0-1 15,0 0 32,0 1-48,0-1 1,0 1 0,0-1-1,0 0 126,0 1-126</inkml:trace>
  <inkml:trace contextRef="#ctx0" brushRef="#br0" timeOffset="4328.13">21646 13404 0,'0'55'62,"0"-28"-46,0 28-1,0-28-15,-27 1 16,27 27-16,0-28 0,0 0 16,0 1-1,-27-28-15,27 27 0,0 1 32,0-1 14,0 0-30,-28 1 0,28-1-16,0 1 15,0-1 17,0 1-17,0-1-15,0 0 16,0 1-1,0-1 1,0 1 0,0-1-16,0 0 15,0 1 17,0-1-32,0 1 15,0-1-15,0 0 16,0 1-1,0-1 1,0 1 0,0-1-1,0 0 1,0 1 0,0-1-1,0 1 1,0-1-1,0 1-15,0-1 16,0 0 0,0 1-1,0-1 1,0 1 0,0-1-1,0 0 1,0 1-16,0-1 15,0 1 1,0-1 0,0 0-1,0 1 1,0-1 0,0 1-1,0-1 1,0 1-1,0-1 1,0 0 0,0 1-1,0-1 1,0 1 0,0-1-1,0 0-15,-27-27 16,27 28-16,0-1 15,0 1 1,0-1 0,-28 0-1,28 1 1,0-1 0,0 1-1,0-1 1,0 0-1,0 1 1,0-1 0,0 1-1,0-1 1,0 1 15,0-1 110,0 0-126,0 1-15,0-1 16,0 1 0,0-1-1,28 0 1,-28 1 0,0-1-16,0 1 15,0-1 1,0 28-1,0-28 1,0 1 0,0-1-1,0 1 1,0-1 0,0 0-16,0 1 15,0-1 1,0 1-1,-28-28 157,28 27-172</inkml:trace>
  <inkml:trace contextRef="#ctx0" brushRef="#br0" timeOffset="46062.37">9672 15131 0,'0'27'31,"0"1"-31,0-1 16,0 28-1,0-28 1,0 1 0,0-1-1,0 0 1,0 1-1,0-1 1,0 1 0,0-1-16,0 0 15,0 1 1,0-1 0,0 1-1,0-1-15,28 1 16,-28-1-1,0 0 1,0 1 0,0-1-1,0 1 1,27-1 0,-27 0-1,0 1 1,28 27 62,-28-28-62,0 0-16,0 28 15,0-27 1,0-1-16,0 1 109,0-1-93,0 0-16,0 1 15,0-1 1</inkml:trace>
  <inkml:trace contextRef="#ctx0" brushRef="#br0" timeOffset="48245.22">23071 14829 0,'0'28'16,"-27"26"-16,-1 1 15,28 0 1,0-27-16,0-1 16,-27 28-16,27 0 15,-27 27-15,27-27 16,0-28-16,0 28 15,0-28-15,0 1 16,0-1 0,0 0-1,0 1 1,0 27-16,0-28 31,0 28-15,0-28-1,0 28-15,0-27 16,0-1-16,0 0 16,0 1-1,0-1 1,0 1 15,0-1-15,0 0-16,0 1 15,-28-1 1,28 28-16,0-27 16,-27-28-16,27 27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801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243"/>
            <a:ext cx="4984750" cy="444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 b="0">
                <a:latin typeface="Times New Roman" pitchFamily="18" charset="0"/>
              </a:defRPr>
            </a:lvl1pPr>
          </a:lstStyle>
          <a:p>
            <a:fld id="{412C2970-D838-4E16-9F7E-5362C8D6E63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21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[1] = https://aclanthology.org/2023.semeval-1.1.pdf</a:t>
            </a:r>
          </a:p>
          <a:p>
            <a:r>
              <a:rPr lang="de-DE" dirty="0"/>
              <a:t>[2] = https://aclanthology.org/2023.semeval-1.245.pdf</a:t>
            </a:r>
          </a:p>
          <a:p>
            <a:r>
              <a:rPr lang="de-DE" dirty="0"/>
              <a:t>[3] = https://aclanthology.org/2023.semeval-1.226.pdf</a:t>
            </a:r>
          </a:p>
          <a:p>
            <a:r>
              <a:rPr lang="de-DE" dirty="0"/>
              <a:t>[4] = https://aclanthology.org/2023.semeval-1.220.pdf</a:t>
            </a:r>
          </a:p>
          <a:p>
            <a:r>
              <a:rPr lang="de-DE" dirty="0"/>
              <a:t>[5] = https://arxiv.org/pdf/2304.13180.pdf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3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7" name="Picture 9" descr="unilogo4c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279075"/>
            <a:ext cx="12192000" cy="951399"/>
          </a:xfrm>
          <a:prstGeom prst="rect">
            <a:avLst/>
          </a:prstGeom>
          <a:noFill/>
        </p:spPr>
      </p:pic>
      <p:sp>
        <p:nvSpPr>
          <p:cNvPr id="18125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805232" y="4693478"/>
            <a:ext cx="8534400" cy="1471826"/>
          </a:xfrm>
        </p:spPr>
        <p:txBody>
          <a:bodyPr lIns="91440" tIns="45720" rIns="91440" bIns="45720"/>
          <a:lstStyle>
            <a:lvl1pPr marL="0" indent="0" algn="ctr">
              <a:buFont typeface="Wingdings 3" pitchFamily="18" charset="2"/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Raphael Baumann</a:t>
            </a:r>
          </a:p>
          <a:p>
            <a:r>
              <a:rPr lang="de-DE" kern="0" dirty="0" err="1"/>
              <a:t>Advisor</a:t>
            </a:r>
            <a:r>
              <a:rPr lang="de-DE" kern="0" dirty="0"/>
              <a:t>:</a:t>
            </a:r>
            <a:r>
              <a:rPr lang="de-DE" kern="0" baseline="0" dirty="0"/>
              <a:t> Benedikt Ebing</a:t>
            </a:r>
          </a:p>
          <a:p>
            <a:r>
              <a:rPr lang="de-DE" kern="0" dirty="0"/>
              <a:t>19. November 2023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1871532" y="6237313"/>
            <a:ext cx="864023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i="1" dirty="0">
                <a:solidFill>
                  <a:srgbClr val="777777"/>
                </a:solidFill>
                <a:latin typeface="Arial" charset="0"/>
              </a:rPr>
              <a:t>https://informatik.uni-wuerzburg.de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1805232" y="3979890"/>
            <a:ext cx="8534400" cy="42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algn="ctr" rtl="0"/>
            <a:r>
              <a:rPr lang="en-US" b="1" dirty="0" err="1">
                <a:effectLst/>
                <a:latin typeface="Roboto" panose="020F0502020204030204" pitchFamily="2" charset="0"/>
              </a:rPr>
              <a:t>SemEval</a:t>
            </a:r>
            <a:r>
              <a:rPr lang="en-US" b="1" dirty="0">
                <a:effectLst/>
                <a:latin typeface="Roboto" panose="020F0502020204030204" pitchFamily="2" charset="0"/>
              </a:rPr>
              <a:t> 2024 </a:t>
            </a:r>
            <a:r>
              <a:rPr lang="en-US" b="1" dirty="0">
                <a:effectLst/>
              </a:rPr>
              <a:t>Task 2: Safe Biomedical Natural Language Inference for Clinical Trials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AF5473-FA97-4FF8-9493-647C35A7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42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30168"/>
            <a:ext cx="2667000" cy="5989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168"/>
            <a:ext cx="7797800" cy="59896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No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08720"/>
            <a:ext cx="10657417" cy="518457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8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84052"/>
            <a:ext cx="10657417" cy="510924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8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814917" y="6237288"/>
            <a:ext cx="11377083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40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70" y="30163"/>
            <a:ext cx="1065741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Klicken</a:t>
            </a:r>
            <a:r>
              <a:rPr lang="en-GB" dirty="0"/>
              <a:t> um das </a:t>
            </a:r>
            <a:r>
              <a:rPr lang="en-GB" dirty="0" err="1"/>
              <a:t>Titelformat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14400"/>
            <a:ext cx="10668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Klicken </a:t>
            </a:r>
            <a:r>
              <a:rPr lang="en-GB" dirty="0" err="1"/>
              <a:t>Sie</a:t>
            </a:r>
            <a:r>
              <a:rPr lang="en-GB" dirty="0"/>
              <a:t>, um die </a:t>
            </a:r>
            <a:r>
              <a:rPr lang="en-GB" dirty="0" err="1"/>
              <a:t>Formate</a:t>
            </a:r>
            <a:r>
              <a:rPr lang="en-GB" dirty="0"/>
              <a:t> des </a:t>
            </a:r>
            <a:r>
              <a:rPr lang="en-GB" dirty="0" err="1"/>
              <a:t>Vorlagentextes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/>
              <a:t>Zweite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4442037" y="6584950"/>
            <a:ext cx="328614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de-DE" sz="1200" b="0" i="1" dirty="0">
                <a:latin typeface="+mn-lt"/>
              </a:rPr>
              <a:t>Raphael Baumann</a:t>
            </a:r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V="1">
            <a:off x="175685" y="692150"/>
            <a:ext cx="1180888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 sz="1400"/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11630247" y="6409070"/>
            <a:ext cx="38183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fld id="{AA316C04-7673-4CAB-99E0-6C1D8F626C8B}" type="slidenum">
              <a:rPr lang="de-DE" sz="1200" b="0">
                <a:solidFill>
                  <a:schemeClr val="tx1"/>
                </a:solidFill>
              </a:rPr>
              <a:pPr algn="r"/>
              <a:t>‹Nr.›</a:t>
            </a:fld>
            <a:endParaRPr lang="de-DE" sz="1200" b="0" dirty="0">
              <a:solidFill>
                <a:schemeClr val="tx1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 userDrawn="1"/>
        </p:nvSpPr>
        <p:spPr bwMode="auto">
          <a:xfrm>
            <a:off x="1709653" y="6237138"/>
            <a:ext cx="8706827" cy="3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effectLst/>
                <a:latin typeface="Roboto" panose="020F0502020204030204" pitchFamily="2" charset="0"/>
              </a:rPr>
              <a:t>SemEval</a:t>
            </a:r>
            <a:r>
              <a:rPr lang="en-US" b="0" i="0" dirty="0">
                <a:effectLst/>
                <a:latin typeface="Roboto" panose="020F0502020204030204" pitchFamily="2" charset="0"/>
              </a:rPr>
              <a:t> 2024 </a:t>
            </a:r>
            <a:r>
              <a:rPr lang="en-US" b="0" i="0" dirty="0">
                <a:effectLst/>
              </a:rPr>
              <a:t>Task 2: Safe Biomedical Natural Language Inference for Clinical Trials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234611"/>
            <a:ext cx="623389" cy="6233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4" r:id="rId2"/>
    <p:sldLayoutId id="2147483664" r:id="rId3"/>
    <p:sldLayoutId id="2147483667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ts val="600"/>
        </a:spcAft>
        <a:buClr>
          <a:srgbClr val="063D79"/>
        </a:buClr>
        <a:buSzPct val="80000"/>
        <a:buFontTx/>
        <a:buNone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SzPct val="100000"/>
        <a:buFont typeface="Wingdings" panose="05000000000000000000" pitchFamily="2" charset="2"/>
        <a:buChar char="Ø"/>
        <a:defRPr sz="1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–"/>
        <a:defRPr sz="1600">
          <a:solidFill>
            <a:schemeClr val="tx2"/>
          </a:solidFill>
          <a:latin typeface="+mn-lt"/>
        </a:defRPr>
      </a:lvl3pPr>
      <a:lvl4pPr marL="15621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Font typeface="Wingdings" panose="05000000000000000000" pitchFamily="2" charset="2"/>
        <a:buChar char="§"/>
        <a:defRPr sz="1600">
          <a:solidFill>
            <a:schemeClr val="tx2"/>
          </a:solidFill>
          <a:latin typeface="+mn-lt"/>
        </a:defRPr>
      </a:lvl4pPr>
      <a:lvl5pPr marL="19812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 "/>
        <a:defRPr sz="1600">
          <a:solidFill>
            <a:schemeClr val="tx2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488951" y="1960563"/>
            <a:ext cx="11214100" cy="1828800"/>
          </a:xfrm>
        </p:spPr>
        <p:txBody>
          <a:bodyPr/>
          <a:lstStyle/>
          <a:p>
            <a:r>
              <a:rPr lang="de-DE" dirty="0"/>
              <a:t>Praktikum NLP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b="0" dirty="0"/>
              <a:t>Raphael Baumann</a:t>
            </a:r>
          </a:p>
          <a:p>
            <a:r>
              <a:rPr lang="de-DE" b="0" dirty="0" err="1"/>
              <a:t>Advisor</a:t>
            </a:r>
            <a:r>
              <a:rPr lang="de-DE" b="0" dirty="0"/>
              <a:t>: Benedikt Ebing</a:t>
            </a:r>
          </a:p>
          <a:p>
            <a:fld id="{F91DCC54-73D7-4263-A1E7-97D417CA3EA4}" type="datetime1">
              <a:rPr lang="de-DE" b="0" smtClean="0"/>
              <a:t>05.12.2023</a:t>
            </a:fld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23849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Implementierungsdetails</a:t>
            </a:r>
          </a:p>
          <a:p>
            <a:pPr lvl="1"/>
            <a:r>
              <a:rPr lang="de-DE" dirty="0"/>
              <a:t>Lightning Framework</a:t>
            </a:r>
          </a:p>
          <a:p>
            <a:pPr lvl="1"/>
            <a:r>
              <a:rPr lang="de-DE" dirty="0" err="1"/>
              <a:t>Dataloader</a:t>
            </a:r>
            <a:endParaRPr lang="de-DE" dirty="0"/>
          </a:p>
          <a:p>
            <a:pPr lvl="1"/>
            <a:r>
              <a:rPr lang="de-DE" dirty="0"/>
              <a:t>Model</a:t>
            </a:r>
          </a:p>
          <a:p>
            <a:r>
              <a:rPr lang="de-DE" dirty="0"/>
              <a:t>Erster Durchlauf / </a:t>
            </a:r>
            <a:r>
              <a:rPr lang="de-DE" dirty="0" err="1"/>
              <a:t>Sanity</a:t>
            </a:r>
            <a:r>
              <a:rPr lang="de-DE" dirty="0"/>
              <a:t> Check der Implementierung</a:t>
            </a:r>
          </a:p>
          <a:p>
            <a:pPr lvl="1"/>
            <a:endParaRPr lang="de-DE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991545" y="696813"/>
            <a:ext cx="7993063" cy="266700"/>
          </a:xfrm>
        </p:spPr>
        <p:txBody>
          <a:bodyPr/>
          <a:lstStyle/>
          <a:p>
            <a:pPr lvl="0"/>
            <a:r>
              <a:rPr lang="de-DE" sz="1400" b="1" kern="1200" dirty="0">
                <a:solidFill>
                  <a:srgbClr val="000000"/>
                </a:solidFill>
              </a:rPr>
              <a:t>        </a:t>
            </a:r>
            <a:r>
              <a:rPr lang="de-DE" sz="1400" b="1" kern="1200" dirty="0" err="1">
                <a:solidFill>
                  <a:srgbClr val="000000"/>
                </a:solidFill>
              </a:rPr>
              <a:t>Recap</a:t>
            </a:r>
            <a:r>
              <a:rPr lang="de-DE" sz="1400" b="1" kern="1200" dirty="0">
                <a:solidFill>
                  <a:srgbClr val="000000"/>
                </a:solidFill>
              </a:rPr>
              <a:t>             </a:t>
            </a:r>
            <a:r>
              <a:rPr lang="de-DE" sz="1400" kern="1200" dirty="0">
                <a:solidFill>
                  <a:schemeClr val="bg1">
                    <a:lumMod val="65000"/>
                  </a:schemeClr>
                </a:solidFill>
              </a:rPr>
              <a:t>Dataset Analysis 	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Results</a:t>
            </a:r>
            <a:r>
              <a:rPr lang="de-DE" sz="1400" kern="1200" dirty="0">
                <a:solidFill>
                  <a:schemeClr val="bg1">
                    <a:lumMod val="65000"/>
                  </a:schemeClr>
                </a:solidFill>
              </a:rPr>
              <a:t>	            Other Papers	       Next 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de-DE" sz="1400" kern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Eingekerbter Richtungspfeil 11"/>
          <p:cNvSpPr/>
          <p:nvPr/>
        </p:nvSpPr>
        <p:spPr>
          <a:xfrm>
            <a:off x="339587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Eingekerbter Richtungspfeil 11"/>
          <p:cNvSpPr/>
          <p:nvPr/>
        </p:nvSpPr>
        <p:spPr>
          <a:xfrm>
            <a:off x="6888088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Eingekerbter Richtungspfeil 11"/>
          <p:cNvSpPr/>
          <p:nvPr/>
        </p:nvSpPr>
        <p:spPr>
          <a:xfrm>
            <a:off x="8447606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Eingekerbter Richtungspfeil 11">
            <a:extLst>
              <a:ext uri="{FF2B5EF4-FFF2-40B4-BE49-F238E27FC236}">
                <a16:creationId xmlns:a16="http://schemas.microsoft.com/office/drawing/2014/main" id="{19045196-617B-375E-750A-512B86A5162B}"/>
              </a:ext>
            </a:extLst>
          </p:cNvPr>
          <p:cNvSpPr/>
          <p:nvPr/>
        </p:nvSpPr>
        <p:spPr>
          <a:xfrm>
            <a:off x="5141979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59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Analysis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991545" y="696813"/>
            <a:ext cx="7993063" cy="266700"/>
          </a:xfrm>
        </p:spPr>
        <p:txBody>
          <a:bodyPr/>
          <a:lstStyle/>
          <a:p>
            <a:pPr lvl="0"/>
            <a:r>
              <a:rPr lang="de-DE" sz="1400" b="1" kern="12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Recap</a:t>
            </a:r>
            <a:r>
              <a:rPr lang="de-DE" sz="1400" b="1" kern="1200" dirty="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de-DE" sz="1400" b="1" kern="1200" dirty="0">
                <a:solidFill>
                  <a:schemeClr val="tx1"/>
                </a:solidFill>
              </a:rPr>
              <a:t>Dataset Analysis </a:t>
            </a:r>
            <a:r>
              <a:rPr lang="de-DE" sz="1400" kern="12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Results</a:t>
            </a:r>
            <a:r>
              <a:rPr lang="de-DE" sz="1400" kern="1200" dirty="0">
                <a:solidFill>
                  <a:schemeClr val="bg1">
                    <a:lumMod val="65000"/>
                  </a:schemeClr>
                </a:solidFill>
              </a:rPr>
              <a:t>	            Other Papers	       Next 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de-DE" sz="1400" kern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Eingekerbter Richtungspfeil 11"/>
          <p:cNvSpPr/>
          <p:nvPr/>
        </p:nvSpPr>
        <p:spPr>
          <a:xfrm>
            <a:off x="339587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Eingekerbter Richtungspfeil 11"/>
          <p:cNvSpPr/>
          <p:nvPr/>
        </p:nvSpPr>
        <p:spPr>
          <a:xfrm>
            <a:off x="6888088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Eingekerbter Richtungspfeil 11"/>
          <p:cNvSpPr/>
          <p:nvPr/>
        </p:nvSpPr>
        <p:spPr>
          <a:xfrm>
            <a:off x="8447606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Eingekerbter Richtungspfeil 11">
            <a:extLst>
              <a:ext uri="{FF2B5EF4-FFF2-40B4-BE49-F238E27FC236}">
                <a16:creationId xmlns:a16="http://schemas.microsoft.com/office/drawing/2014/main" id="{19045196-617B-375E-750A-512B86A5162B}"/>
              </a:ext>
            </a:extLst>
          </p:cNvPr>
          <p:cNvSpPr/>
          <p:nvPr/>
        </p:nvSpPr>
        <p:spPr>
          <a:xfrm>
            <a:off x="5141979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3204FF2-84F4-5F3B-D9BA-F808BFE59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22" y="1196752"/>
            <a:ext cx="109889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{'Type': 'Single‘, </a:t>
            </a:r>
            <a:r>
              <a:rPr lang="de-DE" altLang="de-DE" sz="1000" b="0" dirty="0">
                <a:latin typeface="+mj-lt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'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Section_id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': '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Results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‘, '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Primary_id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': 'NCT00593346‘,  'Statement‘:</a:t>
            </a:r>
            <a:r>
              <a:rPr lang="de-DE" altLang="de-DE" sz="1000" b="0" dirty="0">
                <a:latin typeface="+mj-lt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'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primary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trial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not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report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PFS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response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rate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patient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cohort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‘, 'Label': '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Entailment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'} 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F4AD4170-52BA-8BDB-745A-5283B44E2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86" y="2005952"/>
            <a:ext cx="9531777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['Outcome Measurement: '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,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b="0" dirty="0"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Control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Using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Ipsilateral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Breast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Tumor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Recurrence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Rates‘,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[Not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Specified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Time frame: 2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years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after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treatment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completion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1: ',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Arm/Group Title: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Accelerated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Partial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Breast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Brachytherapy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Arm/Group Description: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Each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patient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will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receive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accelerated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partial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breast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brachytherapy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multiple plane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implant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Patients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will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receive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3400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cGy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delivered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 10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twice-daily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fractions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Treatment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to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given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5-7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days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minimum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6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hours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separation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between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fractions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Overall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Number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Participants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Analyzed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151‘,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Measure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Type: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Number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Unit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Measure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percentage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participants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.7']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EF4FDF2-036E-4F45-60AE-114ADE24ACD8}"/>
              </a:ext>
            </a:extLst>
          </p:cNvPr>
          <p:cNvCxnSpPr>
            <a:cxnSpLocks/>
            <a:stCxn id="17" idx="1"/>
          </p:cNvCxnSpPr>
          <p:nvPr/>
        </p:nvCxnSpPr>
        <p:spPr bwMode="auto">
          <a:xfrm flipH="1">
            <a:off x="1343472" y="1662408"/>
            <a:ext cx="2317442" cy="3567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8EF09678-7E2B-9B49-F483-381A946FF206}"/>
              </a:ext>
            </a:extLst>
          </p:cNvPr>
          <p:cNvSpPr/>
          <p:nvPr/>
        </p:nvSpPr>
        <p:spPr bwMode="auto">
          <a:xfrm rot="5400000">
            <a:off x="3477692" y="700282"/>
            <a:ext cx="268065" cy="1656186"/>
          </a:xfrm>
          <a:prstGeom prst="rightBrace">
            <a:avLst>
              <a:gd name="adj1" fmla="val 0"/>
              <a:gd name="adj2" fmla="val 4703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B9E5920-AD03-A42C-9C85-E057F04F6D66}"/>
              </a:ext>
            </a:extLst>
          </p:cNvPr>
          <p:cNvSpPr txBox="1"/>
          <p:nvPr/>
        </p:nvSpPr>
        <p:spPr>
          <a:xfrm>
            <a:off x="119336" y="5937808"/>
            <a:ext cx="1152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[CLS] &lt;Statement&gt; [SEP] &lt;</a:t>
            </a:r>
            <a:r>
              <a:rPr lang="de-DE" sz="1600" b="0" dirty="0" err="1">
                <a:latin typeface="+mn-lt"/>
              </a:rPr>
              <a:t>Section_id</a:t>
            </a:r>
            <a:r>
              <a:rPr lang="de-DE" sz="1600" b="0" dirty="0">
                <a:latin typeface="+mn-lt"/>
              </a:rPr>
              <a:t>&gt; [SEP] P1, P2, P3, … </a:t>
            </a:r>
            <a:r>
              <a:rPr lang="de-DE" sz="1600" b="0" dirty="0" err="1">
                <a:latin typeface="+mn-lt"/>
              </a:rPr>
              <a:t>Pn</a:t>
            </a:r>
            <a:r>
              <a:rPr lang="de-DE" sz="1600" b="0" dirty="0">
                <a:latin typeface="+mn-lt"/>
              </a:rPr>
              <a:t> [SEP]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423315B-19D4-FF60-6722-0C13A227D9FF}"/>
              </a:ext>
            </a:extLst>
          </p:cNvPr>
          <p:cNvCxnSpPr>
            <a:cxnSpLocks/>
          </p:cNvCxnSpPr>
          <p:nvPr/>
        </p:nvCxnSpPr>
        <p:spPr bwMode="auto">
          <a:xfrm>
            <a:off x="5735960" y="5229200"/>
            <a:ext cx="0" cy="648072"/>
          </a:xfrm>
          <a:prstGeom prst="straightConnector1">
            <a:avLst/>
          </a:prstGeom>
          <a:solidFill>
            <a:schemeClr val="accent1"/>
          </a:solidFill>
          <a:ln w="66675" cap="flat" cmpd="dbl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F88FF61-DD5E-6943-3549-9D6E19A9DB61}"/>
              </a:ext>
            </a:extLst>
          </p:cNvPr>
          <p:cNvSpPr/>
          <p:nvPr/>
        </p:nvSpPr>
        <p:spPr bwMode="auto">
          <a:xfrm>
            <a:off x="9998587" y="1776162"/>
            <a:ext cx="268065" cy="2014894"/>
          </a:xfrm>
          <a:prstGeom prst="rightBrace">
            <a:avLst>
              <a:gd name="adj1" fmla="val 30322"/>
              <a:gd name="adj2" fmla="val 4703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D1BDC9B-1DB5-180C-6549-B2104C93F3A7}"/>
              </a:ext>
            </a:extLst>
          </p:cNvPr>
          <p:cNvSpPr txBox="1"/>
          <p:nvPr/>
        </p:nvSpPr>
        <p:spPr>
          <a:xfrm>
            <a:off x="10408085" y="258041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latin typeface="+mn-lt"/>
              </a:rPr>
              <a:t>P1 … </a:t>
            </a:r>
            <a:r>
              <a:rPr lang="de-DE" sz="1600" b="0" dirty="0" err="1">
                <a:latin typeface="+mn-lt"/>
              </a:rPr>
              <a:t>Pn</a:t>
            </a:r>
            <a:endParaRPr lang="de-DE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431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Analysis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991545" y="696813"/>
            <a:ext cx="7993063" cy="266700"/>
          </a:xfrm>
        </p:spPr>
        <p:txBody>
          <a:bodyPr/>
          <a:lstStyle/>
          <a:p>
            <a:pPr lvl="0"/>
            <a:r>
              <a:rPr lang="de-DE" sz="1400" b="1" kern="12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Recap</a:t>
            </a:r>
            <a:r>
              <a:rPr lang="de-DE" sz="1400" b="1" kern="1200" dirty="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de-DE" sz="1400" b="1" kern="1200" dirty="0">
                <a:solidFill>
                  <a:schemeClr val="tx1"/>
                </a:solidFill>
              </a:rPr>
              <a:t>Dataset Analysis </a:t>
            </a:r>
            <a:r>
              <a:rPr lang="de-DE" sz="1400" kern="12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Results</a:t>
            </a:r>
            <a:r>
              <a:rPr lang="de-DE" sz="1400" kern="1200" dirty="0">
                <a:solidFill>
                  <a:schemeClr val="bg1">
                    <a:lumMod val="65000"/>
                  </a:schemeClr>
                </a:solidFill>
              </a:rPr>
              <a:t>	            Other Papers	       Next 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de-DE" sz="1400" kern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Eingekerbter Richtungspfeil 11"/>
          <p:cNvSpPr/>
          <p:nvPr/>
        </p:nvSpPr>
        <p:spPr>
          <a:xfrm>
            <a:off x="339587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Eingekerbter Richtungspfeil 11"/>
          <p:cNvSpPr/>
          <p:nvPr/>
        </p:nvSpPr>
        <p:spPr>
          <a:xfrm>
            <a:off x="6888088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Eingekerbter Richtungspfeil 11"/>
          <p:cNvSpPr/>
          <p:nvPr/>
        </p:nvSpPr>
        <p:spPr>
          <a:xfrm>
            <a:off x="8447606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Eingekerbter Richtungspfeil 11">
            <a:extLst>
              <a:ext uri="{FF2B5EF4-FFF2-40B4-BE49-F238E27FC236}">
                <a16:creationId xmlns:a16="http://schemas.microsoft.com/office/drawing/2014/main" id="{19045196-617B-375E-750A-512B86A5162B}"/>
              </a:ext>
            </a:extLst>
          </p:cNvPr>
          <p:cNvSpPr/>
          <p:nvPr/>
        </p:nvSpPr>
        <p:spPr>
          <a:xfrm>
            <a:off x="5141979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3204FF2-84F4-5F3B-D9BA-F808BFE59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22" y="1119808"/>
            <a:ext cx="112966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lang="de-DE" altLang="de-DE" sz="1000" b="0" dirty="0">
                <a:latin typeface="+mj-lt"/>
              </a:rPr>
              <a:t>'Type': '</a:t>
            </a:r>
            <a:r>
              <a:rPr lang="de-DE" altLang="de-DE" sz="1000" b="0" dirty="0" err="1">
                <a:latin typeface="+mj-lt"/>
              </a:rPr>
              <a:t>Comparison</a:t>
            </a:r>
            <a:r>
              <a:rPr lang="de-DE" altLang="de-DE" sz="1000" b="0" dirty="0">
                <a:latin typeface="+mj-lt"/>
              </a:rPr>
              <a:t>', '</a:t>
            </a:r>
            <a:r>
              <a:rPr lang="de-DE" altLang="de-DE" sz="1000" b="0" dirty="0" err="1">
                <a:latin typeface="+mj-lt"/>
              </a:rPr>
              <a:t>Section_id</a:t>
            </a:r>
            <a:r>
              <a:rPr lang="de-DE" altLang="de-DE" sz="1000" b="0" dirty="0">
                <a:latin typeface="+mj-lt"/>
              </a:rPr>
              <a:t>': 'Adverse Events', '</a:t>
            </a:r>
            <a:r>
              <a:rPr lang="de-DE" altLang="de-DE" sz="1000" b="0" dirty="0" err="1">
                <a:latin typeface="+mj-lt"/>
              </a:rPr>
              <a:t>Primary_id</a:t>
            </a:r>
            <a:r>
              <a:rPr lang="de-DE" altLang="de-DE" sz="1000" b="0" dirty="0">
                <a:latin typeface="+mj-lt"/>
              </a:rPr>
              <a:t>': 'NCT02273973', '</a:t>
            </a:r>
            <a:r>
              <a:rPr lang="de-DE" altLang="de-DE" sz="1000" b="0" dirty="0" err="1">
                <a:latin typeface="+mj-lt"/>
              </a:rPr>
              <a:t>Secondary_id</a:t>
            </a:r>
            <a:r>
              <a:rPr lang="de-DE" altLang="de-DE" sz="1000" b="0" dirty="0">
                <a:latin typeface="+mj-lt"/>
              </a:rPr>
              <a:t>': 'NCT00281697', 'Statement': 'a </a:t>
            </a:r>
            <a:r>
              <a:rPr lang="de-DE" altLang="de-DE" sz="1000" b="0" dirty="0" err="1">
                <a:latin typeface="+mj-lt"/>
              </a:rPr>
              <a:t>significant</a:t>
            </a:r>
            <a:r>
              <a:rPr lang="de-DE" altLang="de-DE" sz="1000" b="0" dirty="0">
                <a:latin typeface="+mj-lt"/>
              </a:rPr>
              <a:t> </a:t>
            </a:r>
            <a:r>
              <a:rPr lang="de-DE" altLang="de-DE" sz="1000" b="0" dirty="0" err="1">
                <a:latin typeface="+mj-lt"/>
              </a:rPr>
              <a:t>number</a:t>
            </a:r>
            <a:r>
              <a:rPr lang="de-DE" altLang="de-DE" sz="1000" b="0" dirty="0">
                <a:latin typeface="+mj-lt"/>
              </a:rPr>
              <a:t> </a:t>
            </a:r>
            <a:r>
              <a:rPr lang="de-DE" altLang="de-DE" sz="1000" b="0" dirty="0" err="1">
                <a:latin typeface="+mj-lt"/>
              </a:rPr>
              <a:t>of</a:t>
            </a:r>
            <a:r>
              <a:rPr lang="de-DE" altLang="de-DE" sz="1000" b="0" dirty="0">
                <a:latin typeface="+mj-lt"/>
              </a:rPr>
              <a:t> </a:t>
            </a:r>
            <a:r>
              <a:rPr lang="de-DE" altLang="de-DE" sz="1000" b="0" dirty="0" err="1">
                <a:latin typeface="+mj-lt"/>
              </a:rPr>
              <a:t>the</a:t>
            </a:r>
            <a:r>
              <a:rPr lang="de-DE" altLang="de-DE" sz="1000" b="0" dirty="0">
                <a:latin typeface="+mj-lt"/>
              </a:rPr>
              <a:t> </a:t>
            </a:r>
            <a:r>
              <a:rPr lang="de-DE" altLang="de-DE" sz="1000" b="0" dirty="0" err="1">
                <a:latin typeface="+mj-lt"/>
              </a:rPr>
              <a:t>participants</a:t>
            </a:r>
            <a:r>
              <a:rPr lang="de-DE" altLang="de-DE" sz="1000" b="0" dirty="0">
                <a:latin typeface="+mj-lt"/>
              </a:rPr>
              <a:t> in </a:t>
            </a:r>
            <a:r>
              <a:rPr lang="de-DE" altLang="de-DE" sz="1000" b="0" dirty="0" err="1">
                <a:latin typeface="+mj-lt"/>
              </a:rPr>
              <a:t>the</a:t>
            </a:r>
            <a:r>
              <a:rPr lang="de-DE" altLang="de-DE" sz="1000" b="0" dirty="0">
                <a:latin typeface="+mj-lt"/>
              </a:rPr>
              <a:t> </a:t>
            </a:r>
            <a:r>
              <a:rPr lang="de-DE" altLang="de-DE" sz="1000" b="0" dirty="0" err="1">
                <a:latin typeface="+mj-lt"/>
              </a:rPr>
              <a:t>secondary</a:t>
            </a:r>
            <a:r>
              <a:rPr lang="de-DE" altLang="de-DE" sz="1000" b="0" dirty="0">
                <a:latin typeface="+mj-lt"/>
              </a:rPr>
              <a:t> </a:t>
            </a:r>
            <a:r>
              <a:rPr lang="de-DE" altLang="de-DE" sz="1000" b="0" dirty="0" err="1">
                <a:latin typeface="+mj-lt"/>
              </a:rPr>
              <a:t>trial</a:t>
            </a:r>
            <a:r>
              <a:rPr lang="de-DE" altLang="de-DE" sz="1000" b="0" dirty="0">
                <a:latin typeface="+mj-lt"/>
              </a:rPr>
              <a:t> and </a:t>
            </a:r>
            <a:r>
              <a:rPr lang="de-DE" altLang="de-DE" sz="1000" b="0" dirty="0" err="1">
                <a:latin typeface="+mj-lt"/>
              </a:rPr>
              <a:t>the</a:t>
            </a:r>
            <a:r>
              <a:rPr lang="de-DE" altLang="de-DE" sz="1000" b="0" dirty="0">
                <a:latin typeface="+mj-lt"/>
              </a:rPr>
              <a:t> </a:t>
            </a:r>
          </a:p>
          <a:p>
            <a:r>
              <a:rPr lang="de-DE" altLang="de-DE" sz="1000" b="0" dirty="0">
                <a:latin typeface="+mj-lt"/>
              </a:rPr>
              <a:t>							                     </a:t>
            </a:r>
            <a:r>
              <a:rPr lang="de-DE" altLang="de-DE" sz="1000" b="0" dirty="0" err="1">
                <a:latin typeface="+mj-lt"/>
              </a:rPr>
              <a:t>primary</a:t>
            </a:r>
            <a:r>
              <a:rPr lang="de-DE" altLang="de-DE" sz="1000" b="0" dirty="0">
                <a:latin typeface="+mj-lt"/>
              </a:rPr>
              <a:t> </a:t>
            </a:r>
            <a:r>
              <a:rPr lang="de-DE" altLang="de-DE" sz="1000" b="0" dirty="0" err="1">
                <a:latin typeface="+mj-lt"/>
              </a:rPr>
              <a:t>trial</a:t>
            </a:r>
            <a:r>
              <a:rPr lang="de-DE" altLang="de-DE" sz="1000" b="0" dirty="0">
                <a:latin typeface="+mj-lt"/>
              </a:rPr>
              <a:t> </a:t>
            </a:r>
            <a:r>
              <a:rPr lang="de-DE" altLang="de-DE" sz="1000" b="0" dirty="0" err="1">
                <a:latin typeface="+mj-lt"/>
              </a:rPr>
              <a:t>suffered</a:t>
            </a:r>
            <a:r>
              <a:rPr lang="de-DE" altLang="de-DE" sz="1000" b="0" dirty="0">
                <a:latin typeface="+mj-lt"/>
              </a:rPr>
              <a:t> </a:t>
            </a:r>
            <a:r>
              <a:rPr lang="de-DE" altLang="de-DE" sz="1000" b="0" dirty="0" err="1">
                <a:latin typeface="+mj-lt"/>
              </a:rPr>
              <a:t>from</a:t>
            </a:r>
            <a:r>
              <a:rPr lang="de-DE" altLang="de-DE" sz="1000" b="0" dirty="0">
                <a:latin typeface="+mj-lt"/>
              </a:rPr>
              <a:t> </a:t>
            </a:r>
            <a:r>
              <a:rPr lang="de-DE" altLang="de-DE" sz="1000" b="0" dirty="0" err="1">
                <a:latin typeface="+mj-lt"/>
              </a:rPr>
              <a:t>Enterocolitis</a:t>
            </a:r>
            <a:r>
              <a:rPr lang="de-DE" altLang="de-DE" sz="1000" b="0" dirty="0">
                <a:latin typeface="+mj-lt"/>
              </a:rPr>
              <a:t>', 'Label': '</a:t>
            </a:r>
            <a:r>
              <a:rPr lang="de-DE" altLang="de-DE" sz="1000" b="0" dirty="0" err="1">
                <a:latin typeface="+mj-lt"/>
              </a:rPr>
              <a:t>Contradiction</a:t>
            </a:r>
            <a:r>
              <a:rPr lang="de-DE" altLang="de-DE" sz="1000" b="0" dirty="0">
                <a:latin typeface="+mj-lt"/>
              </a:rPr>
              <a:t>'} 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EF4FDF2-036E-4F45-60AE-114ADE24ACD8}"/>
              </a:ext>
            </a:extLst>
          </p:cNvPr>
          <p:cNvCxnSpPr>
            <a:cxnSpLocks/>
            <a:stCxn id="17" idx="1"/>
          </p:cNvCxnSpPr>
          <p:nvPr/>
        </p:nvCxnSpPr>
        <p:spPr bwMode="auto">
          <a:xfrm flipH="1" flipV="1">
            <a:off x="1559496" y="1587085"/>
            <a:ext cx="2835830" cy="339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8EF09678-7E2B-9B49-F483-381A946FF206}"/>
              </a:ext>
            </a:extLst>
          </p:cNvPr>
          <p:cNvSpPr/>
          <p:nvPr/>
        </p:nvSpPr>
        <p:spPr bwMode="auto">
          <a:xfrm rot="5400000">
            <a:off x="4214141" y="693170"/>
            <a:ext cx="268064" cy="1587615"/>
          </a:xfrm>
          <a:prstGeom prst="rightBrace">
            <a:avLst>
              <a:gd name="adj1" fmla="val 0"/>
              <a:gd name="adj2" fmla="val 4703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B9E5920-AD03-A42C-9C85-E057F04F6D66}"/>
              </a:ext>
            </a:extLst>
          </p:cNvPr>
          <p:cNvSpPr txBox="1"/>
          <p:nvPr/>
        </p:nvSpPr>
        <p:spPr>
          <a:xfrm>
            <a:off x="227436" y="5933877"/>
            <a:ext cx="1152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0" dirty="0">
                <a:latin typeface="+mn-lt"/>
              </a:rPr>
              <a:t>[CLS] &lt;Statement&gt; [SEP] &lt;</a:t>
            </a:r>
            <a:r>
              <a:rPr lang="de-DE" sz="1600" b="0" dirty="0" err="1">
                <a:latin typeface="+mn-lt"/>
              </a:rPr>
              <a:t>Section_id</a:t>
            </a:r>
            <a:r>
              <a:rPr lang="de-DE" sz="1600" b="0" dirty="0">
                <a:latin typeface="+mn-lt"/>
              </a:rPr>
              <a:t>&gt; [SEP] P1, P2, P3, … </a:t>
            </a:r>
            <a:r>
              <a:rPr lang="de-DE" sz="1600" b="0" dirty="0" err="1">
                <a:latin typeface="+mn-lt"/>
              </a:rPr>
              <a:t>Pn</a:t>
            </a:r>
            <a:r>
              <a:rPr lang="de-DE" sz="1600" b="0" dirty="0">
                <a:latin typeface="+mn-lt"/>
              </a:rPr>
              <a:t> [SEP] S1, S2, S3, … </a:t>
            </a:r>
            <a:r>
              <a:rPr lang="de-DE" sz="1600" b="0" dirty="0" err="1">
                <a:latin typeface="+mn-lt"/>
              </a:rPr>
              <a:t>Sn</a:t>
            </a:r>
            <a:r>
              <a:rPr lang="de-DE" sz="1600" b="0" dirty="0">
                <a:latin typeface="+mn-lt"/>
              </a:rPr>
              <a:t> [SEP]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423315B-19D4-FF60-6722-0C13A227D9FF}"/>
              </a:ext>
            </a:extLst>
          </p:cNvPr>
          <p:cNvCxnSpPr>
            <a:cxnSpLocks/>
          </p:cNvCxnSpPr>
          <p:nvPr/>
        </p:nvCxnSpPr>
        <p:spPr bwMode="auto">
          <a:xfrm>
            <a:off x="10463808" y="7417071"/>
            <a:ext cx="0" cy="936104"/>
          </a:xfrm>
          <a:prstGeom prst="straightConnector1">
            <a:avLst/>
          </a:prstGeom>
          <a:solidFill>
            <a:schemeClr val="accent1"/>
          </a:solidFill>
          <a:ln w="66675" cap="flat" cmpd="dbl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F88FF61-DD5E-6943-3549-9D6E19A9DB61}"/>
              </a:ext>
            </a:extLst>
          </p:cNvPr>
          <p:cNvSpPr/>
          <p:nvPr/>
        </p:nvSpPr>
        <p:spPr bwMode="auto">
          <a:xfrm>
            <a:off x="3196912" y="1643690"/>
            <a:ext cx="268065" cy="3973671"/>
          </a:xfrm>
          <a:prstGeom prst="rightBrace">
            <a:avLst>
              <a:gd name="adj1" fmla="val 30322"/>
              <a:gd name="adj2" fmla="val 4703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D1BDC9B-1DB5-180C-6549-B2104C93F3A7}"/>
              </a:ext>
            </a:extLst>
          </p:cNvPr>
          <p:cNvSpPr txBox="1"/>
          <p:nvPr/>
        </p:nvSpPr>
        <p:spPr>
          <a:xfrm>
            <a:off x="3488426" y="333779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latin typeface="+mn-lt"/>
              </a:rPr>
              <a:t>P1 … </a:t>
            </a:r>
            <a:r>
              <a:rPr lang="de-DE" sz="1600" b="0" dirty="0" err="1">
                <a:latin typeface="+mn-lt"/>
              </a:rPr>
              <a:t>Pn</a:t>
            </a:r>
            <a:endParaRPr lang="de-DE" sz="1600" b="0" dirty="0">
              <a:latin typeface="+mn-lt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82A9D9D-CA64-189B-9D64-C4E5E38E6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5" y="1493817"/>
            <a:ext cx="291297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['Adverse Events 1:‘,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Total: 20/167 (11.98%)‘,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Cardiac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failure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acute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0/167 (0.00%)‘,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Diarrhoea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5/167 (2.99%)‘,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Colitis 2/167 (1.20%)‘,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Enterocolitis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1/167 (0.60%)‘,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Enterocolitis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haemorrhagic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1/167 (0.60%)‘,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Stomatitis 1/167 (0.60%)‘,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Impaired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healing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1/167 (0.60%)‘,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Sudden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death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1/167 (0.60%)‘,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Postoperative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wound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infection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2/167 (1.20%)‘,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Erysipelas 2/167 (1.20%)‘,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Bacterial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diarrhoea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1/167 (0.60%)‘,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'Adverse Events 2:‘,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Total: 4/167 (2.40%)‘,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Cardiac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failure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acute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1/167 (0.60%)‘,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Diarrhoea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0/167 (0.00%)‘,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Colitis 0/167 (0.00%)‘,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Enterocolitis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0/167 (0.00%)‘,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Enterocolitis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haemorrhagic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0/167 (0.00%)‘,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Stomatitis 0/167 (0.00%)‘,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Impaired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healing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0/167 (0.00%)‘,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Sudden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death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0/167 (0.00%)‘,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Postoperative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wound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infection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1/167 (0.60%)‘,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Erysipelas 0/167 (0.00%)‘,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Bacterial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diarrhoea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0/167 (0.00%)']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5558996F-4794-B9D4-C256-21C7A4870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069" y="1621330"/>
            <a:ext cx="2710999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['Adverse Events 1:‘,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Total: 112/458 (24.45%)‘,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Febrile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neutropenia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8/458 (1.75%)‘,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Neutropenia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6/458 (1.31%)‘,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Anaemia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3/458 (0.66%)‘,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Thrombocytopenia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3/458 (0.66%)‘,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Pancytopenia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2/458 (0.44%)‘,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Myocardial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infarction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0/458 (0.00%)‘,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Pericardial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effusion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0/458 (0.00%)‘,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Tachycardia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0/458 (0.00%)‘,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Acute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myocardial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infarction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1/458 (0.22%)‘,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Atrial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fibrillation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0/458 (0.00%)‘,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'Adverse Events 2:‘,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Total: 39/221 (17.65%)‘,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Febrile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neutropenia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5/221 (2.26%)‘,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Neutropenia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1/221 (0.45%)‘,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Anaemia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2/221 (0.90%)‘,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Thrombocytopenia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0/221 (0.00%)‘,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Pancytopenia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0/221 (0.00%)‘,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Myocardial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infarction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2/221 (0.90%)‘,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Pericardial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effusion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2/221 (0.90%)‘,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Tachycardia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2/221 (0.90%)‘,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Acute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myocardial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infarction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0/221 (0.00%)‘,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 Atrial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fibrillation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1/221 (0.45%)']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Geschweifte Klammer rechts 35">
            <a:extLst>
              <a:ext uri="{FF2B5EF4-FFF2-40B4-BE49-F238E27FC236}">
                <a16:creationId xmlns:a16="http://schemas.microsoft.com/office/drawing/2014/main" id="{02D15F4A-C624-7E14-A702-ABE4DECA5C7C}"/>
              </a:ext>
            </a:extLst>
          </p:cNvPr>
          <p:cNvSpPr/>
          <p:nvPr/>
        </p:nvSpPr>
        <p:spPr bwMode="auto">
          <a:xfrm>
            <a:off x="9952767" y="1676213"/>
            <a:ext cx="268065" cy="3973671"/>
          </a:xfrm>
          <a:prstGeom prst="rightBrace">
            <a:avLst>
              <a:gd name="adj1" fmla="val 30322"/>
              <a:gd name="adj2" fmla="val 4703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C24A1A0-B68A-DD9D-DD4F-B9F898AE003C}"/>
              </a:ext>
            </a:extLst>
          </p:cNvPr>
          <p:cNvSpPr txBox="1"/>
          <p:nvPr/>
        </p:nvSpPr>
        <p:spPr>
          <a:xfrm>
            <a:off x="10272464" y="334775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>
                <a:latin typeface="+mn-lt"/>
              </a:rPr>
              <a:t>S1 … </a:t>
            </a:r>
            <a:r>
              <a:rPr lang="de-DE" sz="1600" b="0" dirty="0" err="1">
                <a:latin typeface="+mn-lt"/>
              </a:rPr>
              <a:t>Sn</a:t>
            </a:r>
            <a:endParaRPr lang="de-DE" sz="1600" b="0" dirty="0">
              <a:latin typeface="+mn-lt"/>
            </a:endParaRPr>
          </a:p>
        </p:txBody>
      </p:sp>
      <p:sp>
        <p:nvSpPr>
          <p:cNvPr id="40" name="Geschweifte Klammer rechts 39">
            <a:extLst>
              <a:ext uri="{FF2B5EF4-FFF2-40B4-BE49-F238E27FC236}">
                <a16:creationId xmlns:a16="http://schemas.microsoft.com/office/drawing/2014/main" id="{282AAFD9-D697-F63D-59F8-5AD26140C969}"/>
              </a:ext>
            </a:extLst>
          </p:cNvPr>
          <p:cNvSpPr/>
          <p:nvPr/>
        </p:nvSpPr>
        <p:spPr bwMode="auto">
          <a:xfrm rot="5400000">
            <a:off x="5924935" y="657860"/>
            <a:ext cx="259444" cy="1666860"/>
          </a:xfrm>
          <a:prstGeom prst="rightBrace">
            <a:avLst>
              <a:gd name="adj1" fmla="val 0"/>
              <a:gd name="adj2" fmla="val 4703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itchFamily="34" charset="0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294E51B3-AD1B-58FF-A650-59EC2EE19503}"/>
              </a:ext>
            </a:extLst>
          </p:cNvPr>
          <p:cNvCxnSpPr>
            <a:cxnSpLocks/>
            <a:stCxn id="40" idx="1"/>
          </p:cNvCxnSpPr>
          <p:nvPr/>
        </p:nvCxnSpPr>
        <p:spPr bwMode="auto">
          <a:xfrm>
            <a:off x="6104163" y="1621012"/>
            <a:ext cx="1351906" cy="1525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CB3635F5-D3D4-9E43-ECEE-481A54F3FB34}"/>
              </a:ext>
            </a:extLst>
          </p:cNvPr>
          <p:cNvCxnSpPr>
            <a:cxnSpLocks/>
          </p:cNvCxnSpPr>
          <p:nvPr/>
        </p:nvCxnSpPr>
        <p:spPr bwMode="auto">
          <a:xfrm>
            <a:off x="5735960" y="5229200"/>
            <a:ext cx="0" cy="648072"/>
          </a:xfrm>
          <a:prstGeom prst="straightConnector1">
            <a:avLst/>
          </a:prstGeom>
          <a:solidFill>
            <a:schemeClr val="accent1"/>
          </a:solidFill>
          <a:ln w="66675" cap="flat" cmpd="dbl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9974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Analysis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Labels sind in Train/Val gleichverteilt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Section</a:t>
            </a:r>
            <a:r>
              <a:rPr lang="de-DE" dirty="0"/>
              <a:t> Distribution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Sequence</a:t>
            </a:r>
            <a:r>
              <a:rPr lang="de-DE" dirty="0"/>
              <a:t>  </a:t>
            </a:r>
            <a:r>
              <a:rPr lang="de-DE" dirty="0" err="1"/>
              <a:t>Length</a:t>
            </a:r>
            <a:r>
              <a:rPr lang="de-DE" dirty="0"/>
              <a:t> Distribution (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string</a:t>
            </a:r>
            <a:r>
              <a:rPr lang="de-DE" dirty="0"/>
              <a:t>) / #-Words / #-token)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991545" y="696813"/>
            <a:ext cx="7993063" cy="266700"/>
          </a:xfrm>
        </p:spPr>
        <p:txBody>
          <a:bodyPr/>
          <a:lstStyle/>
          <a:p>
            <a:pPr lvl="0"/>
            <a:r>
              <a:rPr lang="de-DE" sz="1400" b="1" kern="12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Recap</a:t>
            </a:r>
            <a:r>
              <a:rPr lang="de-DE" sz="1400" b="1" kern="1200" dirty="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de-DE" sz="1400" b="1" kern="1200" dirty="0">
                <a:solidFill>
                  <a:schemeClr val="tx1"/>
                </a:solidFill>
              </a:rPr>
              <a:t>Dataset Analysis </a:t>
            </a:r>
            <a:r>
              <a:rPr lang="de-DE" sz="1400" kern="12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Results</a:t>
            </a:r>
            <a:r>
              <a:rPr lang="de-DE" sz="1400" kern="1200" dirty="0">
                <a:solidFill>
                  <a:schemeClr val="bg1">
                    <a:lumMod val="65000"/>
                  </a:schemeClr>
                </a:solidFill>
              </a:rPr>
              <a:t>	            Other Papers	       Next 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de-DE" sz="1400" kern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Eingekerbter Richtungspfeil 11"/>
          <p:cNvSpPr/>
          <p:nvPr/>
        </p:nvSpPr>
        <p:spPr>
          <a:xfrm>
            <a:off x="339587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Eingekerbter Richtungspfeil 11"/>
          <p:cNvSpPr/>
          <p:nvPr/>
        </p:nvSpPr>
        <p:spPr>
          <a:xfrm>
            <a:off x="6888088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Eingekerbter Richtungspfeil 11"/>
          <p:cNvSpPr/>
          <p:nvPr/>
        </p:nvSpPr>
        <p:spPr>
          <a:xfrm>
            <a:off x="8447606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Eingekerbter Richtungspfeil 11">
            <a:extLst>
              <a:ext uri="{FF2B5EF4-FFF2-40B4-BE49-F238E27FC236}">
                <a16:creationId xmlns:a16="http://schemas.microsoft.com/office/drawing/2014/main" id="{19045196-617B-375E-750A-512B86A5162B}"/>
              </a:ext>
            </a:extLst>
          </p:cNvPr>
          <p:cNvSpPr/>
          <p:nvPr/>
        </p:nvSpPr>
        <p:spPr>
          <a:xfrm>
            <a:off x="5141979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D7D685A-DEE3-9619-05BC-4D948B225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64852"/>
              </p:ext>
            </p:extLst>
          </p:nvPr>
        </p:nvGraphicFramePr>
        <p:xfrm>
          <a:off x="814913" y="2872740"/>
          <a:ext cx="108977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543">
                  <a:extLst>
                    <a:ext uri="{9D8B030D-6E8A-4147-A177-3AD203B41FA5}">
                      <a16:colId xmlns:a16="http://schemas.microsoft.com/office/drawing/2014/main" val="3054621380"/>
                    </a:ext>
                  </a:extLst>
                </a:gridCol>
                <a:gridCol w="2179543">
                  <a:extLst>
                    <a:ext uri="{9D8B030D-6E8A-4147-A177-3AD203B41FA5}">
                      <a16:colId xmlns:a16="http://schemas.microsoft.com/office/drawing/2014/main" val="3721603557"/>
                    </a:ext>
                  </a:extLst>
                </a:gridCol>
                <a:gridCol w="2179543">
                  <a:extLst>
                    <a:ext uri="{9D8B030D-6E8A-4147-A177-3AD203B41FA5}">
                      <a16:colId xmlns:a16="http://schemas.microsoft.com/office/drawing/2014/main" val="3173931858"/>
                    </a:ext>
                  </a:extLst>
                </a:gridCol>
                <a:gridCol w="2179543">
                  <a:extLst>
                    <a:ext uri="{9D8B030D-6E8A-4147-A177-3AD203B41FA5}">
                      <a16:colId xmlns:a16="http://schemas.microsoft.com/office/drawing/2014/main" val="1610044652"/>
                    </a:ext>
                  </a:extLst>
                </a:gridCol>
                <a:gridCol w="2179543">
                  <a:extLst>
                    <a:ext uri="{9D8B030D-6E8A-4147-A177-3AD203B41FA5}">
                      <a16:colId xmlns:a16="http://schemas.microsoft.com/office/drawing/2014/main" val="313177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Adverse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Eligibility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Intervention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Results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4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1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2527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10C236B0-131C-28FD-785F-0394096C8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44246"/>
              </p:ext>
            </p:extLst>
          </p:nvPr>
        </p:nvGraphicFramePr>
        <p:xfrm>
          <a:off x="785504" y="4518682"/>
          <a:ext cx="108977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543">
                  <a:extLst>
                    <a:ext uri="{9D8B030D-6E8A-4147-A177-3AD203B41FA5}">
                      <a16:colId xmlns:a16="http://schemas.microsoft.com/office/drawing/2014/main" val="3054621380"/>
                    </a:ext>
                  </a:extLst>
                </a:gridCol>
                <a:gridCol w="2179543">
                  <a:extLst>
                    <a:ext uri="{9D8B030D-6E8A-4147-A177-3AD203B41FA5}">
                      <a16:colId xmlns:a16="http://schemas.microsoft.com/office/drawing/2014/main" val="3721603557"/>
                    </a:ext>
                  </a:extLst>
                </a:gridCol>
                <a:gridCol w="2179543">
                  <a:extLst>
                    <a:ext uri="{9D8B030D-6E8A-4147-A177-3AD203B41FA5}">
                      <a16:colId xmlns:a16="http://schemas.microsoft.com/office/drawing/2014/main" val="3173931858"/>
                    </a:ext>
                  </a:extLst>
                </a:gridCol>
                <a:gridCol w="2179543">
                  <a:extLst>
                    <a:ext uri="{9D8B030D-6E8A-4147-A177-3AD203B41FA5}">
                      <a16:colId xmlns:a16="http://schemas.microsoft.com/office/drawing/2014/main" val="1610044652"/>
                    </a:ext>
                  </a:extLst>
                </a:gridCol>
                <a:gridCol w="2179543">
                  <a:extLst>
                    <a:ext uri="{9D8B030D-6E8A-4147-A177-3AD203B41FA5}">
                      <a16:colId xmlns:a16="http://schemas.microsoft.com/office/drawing/2014/main" val="313177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max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mean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median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4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154/21/</a:t>
                      </a:r>
                      <a:r>
                        <a:rPr lang="de-DE" b="1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11687/1740/</a:t>
                      </a:r>
                      <a:r>
                        <a:rPr lang="de-DE" b="1" dirty="0"/>
                        <a:t>2818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1766/254/</a:t>
                      </a:r>
                      <a:r>
                        <a:rPr lang="de-DE" b="1" dirty="0"/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1218/171/</a:t>
                      </a:r>
                      <a:r>
                        <a:rPr lang="de-DE" b="1" dirty="0"/>
                        <a:t>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1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117/20/</a:t>
                      </a:r>
                      <a:r>
                        <a:rPr lang="de-DE" b="1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9266/1307/</a:t>
                      </a:r>
                      <a:r>
                        <a:rPr lang="de-DE" b="1" dirty="0"/>
                        <a:t>2201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1649/239/</a:t>
                      </a:r>
                      <a:r>
                        <a:rPr lang="de-DE" b="1" dirty="0"/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1092/157/</a:t>
                      </a:r>
                      <a:r>
                        <a:rPr lang="de-DE" b="1" dirty="0"/>
                        <a:t>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2527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493C1C5B-69A4-00B4-480B-F4C86EEE7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850042"/>
              </p:ext>
            </p:extLst>
          </p:nvPr>
        </p:nvGraphicFramePr>
        <p:xfrm>
          <a:off x="785504" y="1271290"/>
          <a:ext cx="65386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543">
                  <a:extLst>
                    <a:ext uri="{9D8B030D-6E8A-4147-A177-3AD203B41FA5}">
                      <a16:colId xmlns:a16="http://schemas.microsoft.com/office/drawing/2014/main" val="3054621380"/>
                    </a:ext>
                  </a:extLst>
                </a:gridCol>
                <a:gridCol w="2179543">
                  <a:extLst>
                    <a:ext uri="{9D8B030D-6E8A-4147-A177-3AD203B41FA5}">
                      <a16:colId xmlns:a16="http://schemas.microsoft.com/office/drawing/2014/main" val="3721603557"/>
                    </a:ext>
                  </a:extLst>
                </a:gridCol>
                <a:gridCol w="2179543">
                  <a:extLst>
                    <a:ext uri="{9D8B030D-6E8A-4147-A177-3AD203B41FA5}">
                      <a16:colId xmlns:a16="http://schemas.microsoft.com/office/drawing/2014/main" val="317393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Contradiction</a:t>
                      </a:r>
                      <a:endParaRPr lang="de-DE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Entailment</a:t>
                      </a:r>
                      <a:endParaRPr lang="de-DE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4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91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93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Analysis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991545" y="696813"/>
            <a:ext cx="7993063" cy="266700"/>
          </a:xfrm>
        </p:spPr>
        <p:txBody>
          <a:bodyPr/>
          <a:lstStyle/>
          <a:p>
            <a:pPr lvl="0"/>
            <a:r>
              <a:rPr lang="de-DE" sz="1400" b="1" kern="12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Recap</a:t>
            </a:r>
            <a:r>
              <a:rPr lang="de-DE" sz="1400" b="1" kern="1200" dirty="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de-DE" sz="1400" b="1" kern="1200" dirty="0">
                <a:solidFill>
                  <a:schemeClr val="tx1"/>
                </a:solidFill>
              </a:rPr>
              <a:t>Dataset Analysis </a:t>
            </a:r>
            <a:r>
              <a:rPr lang="de-DE" sz="1400" kern="12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Results</a:t>
            </a:r>
            <a:r>
              <a:rPr lang="de-DE" sz="1400" kern="1200" dirty="0">
                <a:solidFill>
                  <a:schemeClr val="bg1">
                    <a:lumMod val="65000"/>
                  </a:schemeClr>
                </a:solidFill>
              </a:rPr>
              <a:t>	            Other Papers	       Next 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de-DE" sz="1400" kern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Eingekerbter Richtungspfeil 11"/>
          <p:cNvSpPr/>
          <p:nvPr/>
        </p:nvSpPr>
        <p:spPr>
          <a:xfrm>
            <a:off x="339587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Eingekerbter Richtungspfeil 11"/>
          <p:cNvSpPr/>
          <p:nvPr/>
        </p:nvSpPr>
        <p:spPr>
          <a:xfrm>
            <a:off x="6888088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Eingekerbter Richtungspfeil 11"/>
          <p:cNvSpPr/>
          <p:nvPr/>
        </p:nvSpPr>
        <p:spPr>
          <a:xfrm>
            <a:off x="8447606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Eingekerbter Richtungspfeil 11">
            <a:extLst>
              <a:ext uri="{FF2B5EF4-FFF2-40B4-BE49-F238E27FC236}">
                <a16:creationId xmlns:a16="http://schemas.microsoft.com/office/drawing/2014/main" id="{19045196-617B-375E-750A-512B86A5162B}"/>
              </a:ext>
            </a:extLst>
          </p:cNvPr>
          <p:cNvSpPr/>
          <p:nvPr/>
        </p:nvSpPr>
        <p:spPr>
          <a:xfrm>
            <a:off x="5141979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6" name="Grafik 45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318CB1D0-974E-D878-87F0-E18584C3B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984051"/>
            <a:ext cx="3162462" cy="2520000"/>
          </a:xfrm>
          <a:prstGeom prst="rect">
            <a:avLst/>
          </a:prstGeom>
        </p:spPr>
      </p:pic>
      <p:pic>
        <p:nvPicPr>
          <p:cNvPr id="48" name="Grafik 47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38230E03-6D35-9C54-97A4-E357359D7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991091"/>
            <a:ext cx="3112616" cy="2520000"/>
          </a:xfrm>
          <a:prstGeom prst="rect">
            <a:avLst/>
          </a:prstGeom>
        </p:spPr>
      </p:pic>
      <p:pic>
        <p:nvPicPr>
          <p:cNvPr id="50" name="Grafik 49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C4D0D398-57E9-A552-E413-CC9B82D97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65" y="3429000"/>
            <a:ext cx="3162462" cy="2520000"/>
          </a:xfrm>
          <a:prstGeom prst="rect">
            <a:avLst/>
          </a:prstGeom>
        </p:spPr>
      </p:pic>
      <p:pic>
        <p:nvPicPr>
          <p:cNvPr id="52" name="Grafik 51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71A052B2-8939-4E4A-3B18-8F80960DB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851" y="3429000"/>
            <a:ext cx="3112615" cy="252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C87C7F08-95A8-2891-A90E-C52552C464C8}"/>
                  </a:ext>
                </a:extLst>
              </p14:cNvPr>
              <p14:cNvContentPartPr/>
              <p14:nvPr/>
            </p14:nvContentPartPr>
            <p14:xfrm>
              <a:off x="3117240" y="4825440"/>
              <a:ext cx="5188680" cy="103644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C87C7F08-95A8-2891-A90E-C52552C464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07880" y="4816080"/>
                <a:ext cx="5207400" cy="105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189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Permutation</a:t>
            </a:r>
          </a:p>
          <a:p>
            <a:pPr lvl="1"/>
            <a:r>
              <a:rPr lang="de-DE" dirty="0"/>
              <a:t>P1, P2, …, </a:t>
            </a:r>
            <a:r>
              <a:rPr lang="de-DE" dirty="0" err="1"/>
              <a:t>Pn</a:t>
            </a:r>
            <a:r>
              <a:rPr lang="de-DE" dirty="0"/>
              <a:t>		</a:t>
            </a:r>
            <a:r>
              <a:rPr lang="de-DE" dirty="0">
                <a:sym typeface="Wingdings" panose="05000000000000000000" pitchFamily="2" charset="2"/>
              </a:rPr>
              <a:t>		</a:t>
            </a:r>
            <a:r>
              <a:rPr lang="de-DE" dirty="0"/>
              <a:t> P1‘, P2‘, …, </a:t>
            </a:r>
            <a:r>
              <a:rPr lang="de-DE" dirty="0" err="1"/>
              <a:t>Pn</a:t>
            </a:r>
            <a:r>
              <a:rPr lang="de-DE" dirty="0"/>
              <a:t>‘</a:t>
            </a:r>
          </a:p>
          <a:p>
            <a:pPr lvl="1"/>
            <a:r>
              <a:rPr lang="de-DE" dirty="0"/>
              <a:t>S1, S2, …, </a:t>
            </a:r>
            <a:r>
              <a:rPr lang="de-DE" dirty="0" err="1"/>
              <a:t>Sn</a:t>
            </a:r>
            <a:r>
              <a:rPr lang="de-DE" dirty="0"/>
              <a:t>		</a:t>
            </a:r>
            <a:r>
              <a:rPr lang="de-DE" dirty="0">
                <a:sym typeface="Wingdings" panose="05000000000000000000" pitchFamily="2" charset="2"/>
              </a:rPr>
              <a:t>		</a:t>
            </a:r>
            <a:r>
              <a:rPr lang="de-DE" dirty="0"/>
              <a:t> S1‘, S2‘, …, </a:t>
            </a:r>
            <a:r>
              <a:rPr lang="de-DE" dirty="0" err="1"/>
              <a:t>Sn</a:t>
            </a:r>
            <a:r>
              <a:rPr lang="de-DE" dirty="0"/>
              <a:t>‘</a:t>
            </a:r>
          </a:p>
          <a:p>
            <a:r>
              <a:rPr lang="de-DE" dirty="0"/>
              <a:t>Learning Rate</a:t>
            </a:r>
          </a:p>
          <a:p>
            <a:pPr lvl="1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[3.e-06, 4.e-06,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5.e-06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6.e-06, 7.e-06]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 Test</a:t>
            </a:r>
          </a:p>
          <a:p>
            <a:pPr lvl="1"/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[768, 1024]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lvl="1" indent="0">
              <a:buNone/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991545" y="696813"/>
            <a:ext cx="7993063" cy="266700"/>
          </a:xfrm>
        </p:spPr>
        <p:txBody>
          <a:bodyPr/>
          <a:lstStyle/>
          <a:p>
            <a:pPr lvl="0"/>
            <a:r>
              <a:rPr lang="de-DE" sz="1400" b="1" kern="12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Recap</a:t>
            </a:r>
            <a:r>
              <a:rPr lang="de-DE" sz="1400" b="1" kern="1200" dirty="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de-DE" sz="1400" kern="1200" dirty="0">
                <a:solidFill>
                  <a:schemeClr val="bg1">
                    <a:lumMod val="65000"/>
                  </a:schemeClr>
                </a:solidFill>
              </a:rPr>
              <a:t>Dataset Analysis 	</a:t>
            </a:r>
            <a:r>
              <a:rPr lang="de-DE" sz="1400" b="1" kern="1200" dirty="0" err="1">
                <a:solidFill>
                  <a:schemeClr val="tx1"/>
                </a:solidFill>
              </a:rPr>
              <a:t>Results</a:t>
            </a:r>
            <a:r>
              <a:rPr lang="de-DE" sz="1400" kern="1200" dirty="0">
                <a:solidFill>
                  <a:schemeClr val="bg1">
                    <a:lumMod val="65000"/>
                  </a:schemeClr>
                </a:solidFill>
              </a:rPr>
              <a:t>	            Other Papers	       Next 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de-DE" sz="1400" kern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Eingekerbter Richtungspfeil 11"/>
          <p:cNvSpPr/>
          <p:nvPr/>
        </p:nvSpPr>
        <p:spPr>
          <a:xfrm>
            <a:off x="339587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Eingekerbter Richtungspfeil 11"/>
          <p:cNvSpPr/>
          <p:nvPr/>
        </p:nvSpPr>
        <p:spPr>
          <a:xfrm>
            <a:off x="6888088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Eingekerbter Richtungspfeil 11"/>
          <p:cNvSpPr/>
          <p:nvPr/>
        </p:nvSpPr>
        <p:spPr>
          <a:xfrm>
            <a:off x="8447606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Eingekerbter Richtungspfeil 11">
            <a:extLst>
              <a:ext uri="{FF2B5EF4-FFF2-40B4-BE49-F238E27FC236}">
                <a16:creationId xmlns:a16="http://schemas.microsoft.com/office/drawing/2014/main" id="{19045196-617B-375E-750A-512B86A5162B}"/>
              </a:ext>
            </a:extLst>
          </p:cNvPr>
          <p:cNvSpPr/>
          <p:nvPr/>
        </p:nvSpPr>
        <p:spPr>
          <a:xfrm>
            <a:off x="5141979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6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Papers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991545" y="696813"/>
            <a:ext cx="7993063" cy="266700"/>
          </a:xfrm>
        </p:spPr>
        <p:txBody>
          <a:bodyPr/>
          <a:lstStyle/>
          <a:p>
            <a:pPr lvl="0"/>
            <a:r>
              <a:rPr lang="de-DE" sz="1400" b="1" kern="12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Recap</a:t>
            </a:r>
            <a:r>
              <a:rPr lang="de-DE" sz="1400" b="1" kern="1200" dirty="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de-DE" sz="1400" kern="1200" dirty="0">
                <a:solidFill>
                  <a:schemeClr val="bg1">
                    <a:lumMod val="65000"/>
                  </a:schemeClr>
                </a:solidFill>
              </a:rPr>
              <a:t>Dataset Analysis 	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Results</a:t>
            </a:r>
            <a:r>
              <a:rPr lang="de-DE" sz="1400" kern="1200" dirty="0">
                <a:solidFill>
                  <a:schemeClr val="bg1">
                    <a:lumMod val="65000"/>
                  </a:schemeClr>
                </a:solidFill>
              </a:rPr>
              <a:t>	            </a:t>
            </a:r>
            <a:r>
              <a:rPr lang="de-DE" sz="1400" b="1" kern="1200" dirty="0">
                <a:solidFill>
                  <a:schemeClr val="tx1"/>
                </a:solidFill>
              </a:rPr>
              <a:t>Other Papers</a:t>
            </a:r>
            <a:r>
              <a:rPr lang="de-DE" sz="1400" kern="1200" dirty="0">
                <a:solidFill>
                  <a:schemeClr val="bg1">
                    <a:lumMod val="65000"/>
                  </a:schemeClr>
                </a:solidFill>
              </a:rPr>
              <a:t>	       Next 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Steps</a:t>
            </a:r>
            <a:endParaRPr lang="de-DE" sz="1400" kern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Eingekerbter Richtungspfeil 11"/>
          <p:cNvSpPr/>
          <p:nvPr/>
        </p:nvSpPr>
        <p:spPr>
          <a:xfrm>
            <a:off x="339587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Eingekerbter Richtungspfeil 11"/>
          <p:cNvSpPr/>
          <p:nvPr/>
        </p:nvSpPr>
        <p:spPr>
          <a:xfrm>
            <a:off x="6888088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Eingekerbter Richtungspfeil 11"/>
          <p:cNvSpPr/>
          <p:nvPr/>
        </p:nvSpPr>
        <p:spPr>
          <a:xfrm>
            <a:off x="8447606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Eingekerbter Richtungspfeil 11">
            <a:extLst>
              <a:ext uri="{FF2B5EF4-FFF2-40B4-BE49-F238E27FC236}">
                <a16:creationId xmlns:a16="http://schemas.microsoft.com/office/drawing/2014/main" id="{19045196-617B-375E-750A-512B86A5162B}"/>
              </a:ext>
            </a:extLst>
          </p:cNvPr>
          <p:cNvSpPr/>
          <p:nvPr/>
        </p:nvSpPr>
        <p:spPr>
          <a:xfrm>
            <a:off x="5141979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8AC1F26-ACDA-7601-97B3-6D0AD8737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03987"/>
              </p:ext>
            </p:extLst>
          </p:nvPr>
        </p:nvGraphicFramePr>
        <p:xfrm>
          <a:off x="386014" y="1340768"/>
          <a:ext cx="340573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18">
                  <a:extLst>
                    <a:ext uri="{9D8B030D-6E8A-4147-A177-3AD203B41FA5}">
                      <a16:colId xmlns:a16="http://schemas.microsoft.com/office/drawing/2014/main" val="234084837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32798325"/>
                    </a:ext>
                  </a:extLst>
                </a:gridCol>
              </a:tblGrid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F1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61851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BERT-base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58362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BERT-large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70.9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405758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 err="1"/>
                        <a:t>BioClinical</a:t>
                      </a:r>
                      <a:r>
                        <a:rPr lang="de-DE" sz="1000" dirty="0"/>
                        <a:t>-BERT-base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39328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ALBERT-v2-base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7334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ALBERT-v2-large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44949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ALBERT-v2-xlarge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54934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ALBERT-v2-xxlarge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01463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BART-base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940268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BART-large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66.9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70519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 err="1"/>
                        <a:t>RoBERTa</a:t>
                      </a:r>
                      <a:r>
                        <a:rPr lang="de-DE" sz="1000" dirty="0"/>
                        <a:t>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70.7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33843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 err="1"/>
                        <a:t>RoBERTa</a:t>
                      </a:r>
                      <a:r>
                        <a:rPr lang="de-DE" sz="1000" dirty="0"/>
                        <a:t>-large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15213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DeBERTa-v3-base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75.8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42015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200" b="1" dirty="0"/>
                        <a:t>DeBERTa-v3-large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81.5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14318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ELECTRA-base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70.3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229943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ELECTRA-large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76.1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660893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GPT2-base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39.0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1336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GPT2-medium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44.2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04643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GPT2-large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011619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58ED18C-C24C-5F5C-3D22-8B7A826BD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41416"/>
              </p:ext>
            </p:extLst>
          </p:nvPr>
        </p:nvGraphicFramePr>
        <p:xfrm>
          <a:off x="4079776" y="1340768"/>
          <a:ext cx="3600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415">
                  <a:extLst>
                    <a:ext uri="{9D8B030D-6E8A-4147-A177-3AD203B41FA5}">
                      <a16:colId xmlns:a16="http://schemas.microsoft.com/office/drawing/2014/main" val="2340848371"/>
                    </a:ext>
                  </a:extLst>
                </a:gridCol>
                <a:gridCol w="988985">
                  <a:extLst>
                    <a:ext uri="{9D8B030D-6E8A-4147-A177-3AD203B41FA5}">
                      <a16:colId xmlns:a16="http://schemas.microsoft.com/office/drawing/2014/main" val="3732798325"/>
                    </a:ext>
                  </a:extLst>
                </a:gridCol>
              </a:tblGrid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F1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61851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 err="1"/>
                        <a:t>DistilBERT</a:t>
                      </a:r>
                      <a:r>
                        <a:rPr lang="de-DE" sz="1000" dirty="0"/>
                        <a:t>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58362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ELECTRA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405758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 err="1"/>
                        <a:t>BioBERT</a:t>
                      </a:r>
                      <a:r>
                        <a:rPr lang="de-DE" sz="1000" dirty="0"/>
                        <a:t> v1.1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39328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 err="1"/>
                        <a:t>PubMedBERT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27334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Bio </a:t>
                      </a:r>
                      <a:r>
                        <a:rPr lang="de-DE" sz="1000" dirty="0" err="1"/>
                        <a:t>Discharge</a:t>
                      </a:r>
                      <a:r>
                        <a:rPr lang="de-DE" sz="1000" dirty="0"/>
                        <a:t> 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59.2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44949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Biomedical 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54934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 err="1"/>
                        <a:t>BioBERT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Diseases</a:t>
                      </a:r>
                      <a:r>
                        <a:rPr lang="de-DE" sz="1000" dirty="0"/>
                        <a:t> 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601463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 err="1"/>
                        <a:t>MedBERT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Breast</a:t>
                      </a:r>
                      <a:r>
                        <a:rPr lang="de-DE" sz="1000" dirty="0"/>
                        <a:t> 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31.4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940268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A2200D5A-E5CD-9C44-2CEF-376CE355D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37894"/>
              </p:ext>
            </p:extLst>
          </p:nvPr>
        </p:nvGraphicFramePr>
        <p:xfrm>
          <a:off x="4079776" y="3657248"/>
          <a:ext cx="36004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415">
                  <a:extLst>
                    <a:ext uri="{9D8B030D-6E8A-4147-A177-3AD203B41FA5}">
                      <a16:colId xmlns:a16="http://schemas.microsoft.com/office/drawing/2014/main" val="2340848371"/>
                    </a:ext>
                  </a:extLst>
                </a:gridCol>
                <a:gridCol w="988985">
                  <a:extLst>
                    <a:ext uri="{9D8B030D-6E8A-4147-A177-3AD203B41FA5}">
                      <a16:colId xmlns:a16="http://schemas.microsoft.com/office/drawing/2014/main" val="3732798325"/>
                    </a:ext>
                  </a:extLst>
                </a:gridCol>
              </a:tblGrid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F1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61851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58362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ACB38110-BA79-3731-28DF-48422C1E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583121"/>
              </p:ext>
            </p:extLst>
          </p:nvPr>
        </p:nvGraphicFramePr>
        <p:xfrm>
          <a:off x="4079776" y="4389472"/>
          <a:ext cx="36004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415">
                  <a:extLst>
                    <a:ext uri="{9D8B030D-6E8A-4147-A177-3AD203B41FA5}">
                      <a16:colId xmlns:a16="http://schemas.microsoft.com/office/drawing/2014/main" val="2340848371"/>
                    </a:ext>
                  </a:extLst>
                </a:gridCol>
                <a:gridCol w="988985">
                  <a:extLst>
                    <a:ext uri="{9D8B030D-6E8A-4147-A177-3AD203B41FA5}">
                      <a16:colId xmlns:a16="http://schemas.microsoft.com/office/drawing/2014/main" val="3732798325"/>
                    </a:ext>
                  </a:extLst>
                </a:gridCol>
              </a:tblGrid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F1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61851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 err="1"/>
                        <a:t>GatorTron</a:t>
                      </a:r>
                      <a:r>
                        <a:rPr lang="de-DE" sz="1000" dirty="0"/>
                        <a:t>-Base: </a:t>
                      </a:r>
                      <a:r>
                        <a:rPr lang="de-DE" sz="1000" dirty="0" err="1"/>
                        <a:t>Full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Premise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58362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 err="1"/>
                        <a:t>GatorTron</a:t>
                      </a:r>
                      <a:r>
                        <a:rPr lang="de-DE" sz="1000" dirty="0"/>
                        <a:t>-Base Relevant-</a:t>
                      </a:r>
                      <a:r>
                        <a:rPr lang="de-DE" sz="1000" dirty="0" err="1"/>
                        <a:t>Only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1145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 err="1"/>
                        <a:t>GatorTron</a:t>
                      </a:r>
                      <a:r>
                        <a:rPr lang="de-DE" sz="1000" dirty="0"/>
                        <a:t>-Base: DA &amp; Relevant-</a:t>
                      </a:r>
                      <a:r>
                        <a:rPr lang="de-DE" sz="1000" dirty="0" err="1"/>
                        <a:t>Only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70.5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89511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6FACB4F0-15BD-40D9-9B6F-19A162C6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82055"/>
              </p:ext>
            </p:extLst>
          </p:nvPr>
        </p:nvGraphicFramePr>
        <p:xfrm>
          <a:off x="7968208" y="1340768"/>
          <a:ext cx="36004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415">
                  <a:extLst>
                    <a:ext uri="{9D8B030D-6E8A-4147-A177-3AD203B41FA5}">
                      <a16:colId xmlns:a16="http://schemas.microsoft.com/office/drawing/2014/main" val="2340848371"/>
                    </a:ext>
                  </a:extLst>
                </a:gridCol>
                <a:gridCol w="988985">
                  <a:extLst>
                    <a:ext uri="{9D8B030D-6E8A-4147-A177-3AD203B41FA5}">
                      <a16:colId xmlns:a16="http://schemas.microsoft.com/office/drawing/2014/main" val="3732798325"/>
                    </a:ext>
                  </a:extLst>
                </a:gridCol>
              </a:tblGrid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F1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61851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 err="1"/>
                        <a:t>ClinicalBERT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65.7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58362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 err="1"/>
                        <a:t>UmlsBERT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1145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 err="1"/>
                        <a:t>StructBERT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89511"/>
                  </a:ext>
                </a:extLst>
              </a:tr>
              <a:tr h="243279">
                <a:tc>
                  <a:txBody>
                    <a:bodyPr/>
                    <a:lstStyle/>
                    <a:p>
                      <a:r>
                        <a:rPr lang="de-DE" sz="1000" dirty="0"/>
                        <a:t>ERNIE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66.2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98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11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i="1" dirty="0">
                <a:solidFill>
                  <a:srgbClr val="FFC000"/>
                </a:solidFill>
              </a:rPr>
              <a:t>355M   </a:t>
            </a:r>
            <a:r>
              <a:rPr lang="de-DE" sz="1500" dirty="0" err="1">
                <a:solidFill>
                  <a:srgbClr val="FFC000"/>
                </a:solidFill>
              </a:rPr>
              <a:t>roberta</a:t>
            </a:r>
            <a:r>
              <a:rPr lang="de-DE" sz="1500" dirty="0">
                <a:solidFill>
                  <a:srgbClr val="FFC000"/>
                </a:solidFill>
              </a:rPr>
              <a:t>-large-</a:t>
            </a:r>
            <a:r>
              <a:rPr lang="de-DE" sz="1500" dirty="0" err="1">
                <a:solidFill>
                  <a:srgbClr val="FFC000"/>
                </a:solidFill>
              </a:rPr>
              <a:t>mnli</a:t>
            </a:r>
            <a:endParaRPr lang="de-DE" sz="1500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i="1" dirty="0">
                <a:solidFill>
                  <a:srgbClr val="00B050"/>
                </a:solidFill>
              </a:rPr>
              <a:t>108M</a:t>
            </a:r>
            <a:r>
              <a:rPr lang="de-DE" sz="1500" dirty="0">
                <a:solidFill>
                  <a:srgbClr val="00B050"/>
                </a:solidFill>
              </a:rPr>
              <a:t>   </a:t>
            </a:r>
            <a:r>
              <a:rPr lang="de-DE" sz="1500" dirty="0" err="1">
                <a:solidFill>
                  <a:srgbClr val="00B050"/>
                </a:solidFill>
              </a:rPr>
              <a:t>Charangan</a:t>
            </a:r>
            <a:r>
              <a:rPr lang="de-DE" sz="1500" dirty="0">
                <a:solidFill>
                  <a:srgbClr val="00B050"/>
                </a:solidFill>
              </a:rPr>
              <a:t>/</a:t>
            </a:r>
            <a:r>
              <a:rPr lang="de-DE" sz="1500" dirty="0" err="1">
                <a:solidFill>
                  <a:srgbClr val="00B050"/>
                </a:solidFill>
              </a:rPr>
              <a:t>MedBERT</a:t>
            </a:r>
            <a:endParaRPr lang="de-DE" sz="15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i="1" dirty="0">
                <a:solidFill>
                  <a:srgbClr val="00B050"/>
                </a:solidFill>
              </a:rPr>
              <a:t>108M</a:t>
            </a:r>
            <a:r>
              <a:rPr lang="de-DE" sz="1500" dirty="0">
                <a:solidFill>
                  <a:srgbClr val="00B050"/>
                </a:solidFill>
              </a:rPr>
              <a:t>   </a:t>
            </a:r>
            <a:r>
              <a:rPr lang="de-DE" sz="1500" dirty="0" err="1">
                <a:solidFill>
                  <a:srgbClr val="00B050"/>
                </a:solidFill>
              </a:rPr>
              <a:t>michiyasunaga</a:t>
            </a:r>
            <a:r>
              <a:rPr lang="de-DE" sz="1500" dirty="0">
                <a:solidFill>
                  <a:srgbClr val="00B050"/>
                </a:solidFill>
              </a:rPr>
              <a:t>/</a:t>
            </a:r>
            <a:r>
              <a:rPr lang="de-DE" sz="1500" dirty="0" err="1">
                <a:solidFill>
                  <a:srgbClr val="00B050"/>
                </a:solidFill>
              </a:rPr>
              <a:t>BioLinkBERT</a:t>
            </a:r>
            <a:r>
              <a:rPr lang="de-DE" sz="1500" dirty="0">
                <a:solidFill>
                  <a:srgbClr val="00B050"/>
                </a:solidFill>
              </a:rPr>
              <a:t>-base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i="1" dirty="0">
                <a:solidFill>
                  <a:srgbClr val="FFC000"/>
                </a:solidFill>
              </a:rPr>
              <a:t>333M</a:t>
            </a:r>
            <a:r>
              <a:rPr lang="de-DE" sz="1500" dirty="0">
                <a:solidFill>
                  <a:srgbClr val="FFC000"/>
                </a:solidFill>
              </a:rPr>
              <a:t>   </a:t>
            </a:r>
            <a:r>
              <a:rPr lang="de-DE" sz="1500" dirty="0" err="1">
                <a:solidFill>
                  <a:srgbClr val="FFC000"/>
                </a:solidFill>
              </a:rPr>
              <a:t>michiyasunaga</a:t>
            </a:r>
            <a:r>
              <a:rPr lang="de-DE" sz="1500" dirty="0">
                <a:solidFill>
                  <a:srgbClr val="FFC000"/>
                </a:solidFill>
              </a:rPr>
              <a:t>/</a:t>
            </a:r>
            <a:r>
              <a:rPr lang="de-DE" sz="1500" dirty="0" err="1">
                <a:solidFill>
                  <a:srgbClr val="FFC000"/>
                </a:solidFill>
              </a:rPr>
              <a:t>BioLinkBERT</a:t>
            </a:r>
            <a:r>
              <a:rPr lang="de-DE" sz="1500" dirty="0">
                <a:solidFill>
                  <a:srgbClr val="FFC000"/>
                </a:solidFill>
              </a:rPr>
              <a:t>-large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i="1" dirty="0">
                <a:solidFill>
                  <a:srgbClr val="29BA68"/>
                </a:solidFill>
              </a:rPr>
              <a:t>42.5M</a:t>
            </a:r>
            <a:r>
              <a:rPr lang="de-DE" sz="1500" dirty="0">
                <a:solidFill>
                  <a:srgbClr val="29BA68"/>
                </a:solidFill>
              </a:rPr>
              <a:t>  </a:t>
            </a:r>
            <a:r>
              <a:rPr lang="de-DE" sz="1500" dirty="0" err="1">
                <a:solidFill>
                  <a:srgbClr val="29BA68"/>
                </a:solidFill>
              </a:rPr>
              <a:t>bioformers</a:t>
            </a:r>
            <a:r>
              <a:rPr lang="de-DE" sz="1500" dirty="0">
                <a:solidFill>
                  <a:srgbClr val="29BA68"/>
                </a:solidFill>
              </a:rPr>
              <a:t>/bioformer-8L-mnli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i="1" dirty="0">
                <a:solidFill>
                  <a:srgbClr val="29BA68"/>
                </a:solidFill>
              </a:rPr>
              <a:t>42.5M</a:t>
            </a:r>
            <a:r>
              <a:rPr lang="de-DE" sz="1500" dirty="0">
                <a:solidFill>
                  <a:srgbClr val="29BA68"/>
                </a:solidFill>
              </a:rPr>
              <a:t>  </a:t>
            </a:r>
            <a:r>
              <a:rPr lang="de-DE" sz="1500" dirty="0" err="1">
                <a:solidFill>
                  <a:srgbClr val="29BA68"/>
                </a:solidFill>
              </a:rPr>
              <a:t>bioformers</a:t>
            </a:r>
            <a:r>
              <a:rPr lang="de-DE" sz="1500" dirty="0">
                <a:solidFill>
                  <a:srgbClr val="29BA68"/>
                </a:solidFill>
              </a:rPr>
              <a:t>/bioformer-8L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i="1" dirty="0">
                <a:solidFill>
                  <a:srgbClr val="29BA68"/>
                </a:solidFill>
              </a:rPr>
              <a:t>41.5M</a:t>
            </a:r>
            <a:r>
              <a:rPr lang="de-DE" sz="1500" dirty="0">
                <a:solidFill>
                  <a:srgbClr val="29BA68"/>
                </a:solidFill>
              </a:rPr>
              <a:t>  </a:t>
            </a:r>
            <a:r>
              <a:rPr lang="de-DE" sz="1500" dirty="0" err="1">
                <a:solidFill>
                  <a:srgbClr val="29BA68"/>
                </a:solidFill>
              </a:rPr>
              <a:t>bioformers</a:t>
            </a:r>
            <a:r>
              <a:rPr lang="de-DE" sz="1500" dirty="0">
                <a:solidFill>
                  <a:srgbClr val="29BA68"/>
                </a:solidFill>
              </a:rPr>
              <a:t>/bioformer-16L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i="1" dirty="0">
                <a:solidFill>
                  <a:srgbClr val="29BA68"/>
                </a:solidFill>
              </a:rPr>
              <a:t>109M</a:t>
            </a:r>
            <a:r>
              <a:rPr lang="de-DE" sz="1500" dirty="0">
                <a:solidFill>
                  <a:srgbClr val="29BA68"/>
                </a:solidFill>
              </a:rPr>
              <a:t>   </a:t>
            </a:r>
            <a:r>
              <a:rPr lang="de-DE" sz="1500" dirty="0" err="1">
                <a:solidFill>
                  <a:srgbClr val="29BA68"/>
                </a:solidFill>
              </a:rPr>
              <a:t>microsoft</a:t>
            </a:r>
            <a:r>
              <a:rPr lang="de-DE" sz="1500" dirty="0">
                <a:solidFill>
                  <a:srgbClr val="29BA68"/>
                </a:solidFill>
              </a:rPr>
              <a:t>/</a:t>
            </a:r>
            <a:r>
              <a:rPr lang="de-DE" sz="1500" dirty="0" err="1">
                <a:solidFill>
                  <a:srgbClr val="29BA68"/>
                </a:solidFill>
              </a:rPr>
              <a:t>BiomedNLP</a:t>
            </a:r>
            <a:r>
              <a:rPr lang="de-DE" sz="1500" dirty="0">
                <a:solidFill>
                  <a:srgbClr val="29BA68"/>
                </a:solidFill>
              </a:rPr>
              <a:t>-</a:t>
            </a:r>
            <a:r>
              <a:rPr lang="de-DE" sz="1500" dirty="0" err="1">
                <a:solidFill>
                  <a:srgbClr val="29BA68"/>
                </a:solidFill>
              </a:rPr>
              <a:t>BiomedBERT</a:t>
            </a:r>
            <a:r>
              <a:rPr lang="de-DE" sz="1500" dirty="0">
                <a:solidFill>
                  <a:srgbClr val="29BA68"/>
                </a:solidFill>
              </a:rPr>
              <a:t>-base-</a:t>
            </a:r>
            <a:r>
              <a:rPr lang="de-DE" sz="1500" dirty="0" err="1">
                <a:solidFill>
                  <a:srgbClr val="29BA68"/>
                </a:solidFill>
              </a:rPr>
              <a:t>uncased</a:t>
            </a:r>
            <a:r>
              <a:rPr lang="de-DE" sz="1500" dirty="0">
                <a:solidFill>
                  <a:srgbClr val="29BA68"/>
                </a:solidFill>
              </a:rPr>
              <a:t>-abstract-</a:t>
            </a:r>
            <a:r>
              <a:rPr lang="de-DE" sz="1500" dirty="0" err="1">
                <a:solidFill>
                  <a:srgbClr val="29BA68"/>
                </a:solidFill>
              </a:rPr>
              <a:t>fulltext</a:t>
            </a:r>
            <a:endParaRPr lang="de-DE" sz="1500" dirty="0">
              <a:solidFill>
                <a:srgbClr val="29BA68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i="1" dirty="0">
                <a:solidFill>
                  <a:srgbClr val="29BA68"/>
                </a:solidFill>
              </a:rPr>
              <a:t>108M   </a:t>
            </a:r>
            <a:r>
              <a:rPr lang="de-DE" sz="1500" dirty="0" err="1">
                <a:solidFill>
                  <a:srgbClr val="29BA68"/>
                </a:solidFill>
              </a:rPr>
              <a:t>microsoft</a:t>
            </a:r>
            <a:r>
              <a:rPr lang="de-DE" sz="1500" dirty="0">
                <a:solidFill>
                  <a:srgbClr val="29BA68"/>
                </a:solidFill>
              </a:rPr>
              <a:t>/</a:t>
            </a:r>
            <a:r>
              <a:rPr lang="de-DE" sz="1500" dirty="0" err="1">
                <a:solidFill>
                  <a:srgbClr val="29BA68"/>
                </a:solidFill>
              </a:rPr>
              <a:t>BiomedNLP</a:t>
            </a:r>
            <a:r>
              <a:rPr lang="de-DE" sz="1500" dirty="0">
                <a:solidFill>
                  <a:srgbClr val="29BA68"/>
                </a:solidFill>
              </a:rPr>
              <a:t>-</a:t>
            </a:r>
            <a:r>
              <a:rPr lang="de-DE" sz="1500" dirty="0" err="1">
                <a:solidFill>
                  <a:srgbClr val="29BA68"/>
                </a:solidFill>
              </a:rPr>
              <a:t>BiomedBERT</a:t>
            </a:r>
            <a:r>
              <a:rPr lang="de-DE" sz="1500" dirty="0">
                <a:solidFill>
                  <a:srgbClr val="29BA68"/>
                </a:solidFill>
              </a:rPr>
              <a:t>-base-</a:t>
            </a:r>
            <a:r>
              <a:rPr lang="de-DE" sz="1500" dirty="0" err="1">
                <a:solidFill>
                  <a:srgbClr val="29BA68"/>
                </a:solidFill>
              </a:rPr>
              <a:t>uncased</a:t>
            </a:r>
            <a:r>
              <a:rPr lang="de-DE" sz="1500" dirty="0">
                <a:solidFill>
                  <a:srgbClr val="29BA68"/>
                </a:solidFill>
              </a:rPr>
              <a:t>-abstract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i="1" dirty="0">
                <a:solidFill>
                  <a:srgbClr val="FFC000"/>
                </a:solidFill>
              </a:rPr>
              <a:t>333M   </a:t>
            </a:r>
            <a:r>
              <a:rPr lang="de-DE" sz="1500" dirty="0" err="1">
                <a:solidFill>
                  <a:srgbClr val="FFC000"/>
                </a:solidFill>
              </a:rPr>
              <a:t>microsoft</a:t>
            </a:r>
            <a:r>
              <a:rPr lang="de-DE" sz="1500" dirty="0">
                <a:solidFill>
                  <a:srgbClr val="FFC000"/>
                </a:solidFill>
              </a:rPr>
              <a:t>/</a:t>
            </a:r>
            <a:r>
              <a:rPr lang="de-DE" sz="1500" dirty="0" err="1">
                <a:solidFill>
                  <a:srgbClr val="FFC000"/>
                </a:solidFill>
              </a:rPr>
              <a:t>BiomedNLP</a:t>
            </a:r>
            <a:r>
              <a:rPr lang="de-DE" sz="1500" dirty="0">
                <a:solidFill>
                  <a:srgbClr val="FFC000"/>
                </a:solidFill>
              </a:rPr>
              <a:t>-</a:t>
            </a:r>
            <a:r>
              <a:rPr lang="de-DE" sz="1500" dirty="0" err="1">
                <a:solidFill>
                  <a:srgbClr val="FFC000"/>
                </a:solidFill>
              </a:rPr>
              <a:t>BiomedBERT</a:t>
            </a:r>
            <a:r>
              <a:rPr lang="de-DE" sz="1500" dirty="0">
                <a:solidFill>
                  <a:srgbClr val="FFC000"/>
                </a:solidFill>
              </a:rPr>
              <a:t>-large-</a:t>
            </a:r>
            <a:r>
              <a:rPr lang="de-DE" sz="1500" dirty="0" err="1">
                <a:solidFill>
                  <a:srgbClr val="FFC000"/>
                </a:solidFill>
              </a:rPr>
              <a:t>uncased</a:t>
            </a:r>
            <a:r>
              <a:rPr lang="de-DE" sz="1500" dirty="0">
                <a:solidFill>
                  <a:srgbClr val="FFC000"/>
                </a:solidFill>
              </a:rPr>
              <a:t>-abstract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i="1" dirty="0">
                <a:solidFill>
                  <a:srgbClr val="29BA68"/>
                </a:solidFill>
              </a:rPr>
              <a:t>108M   </a:t>
            </a:r>
            <a:r>
              <a:rPr lang="de-DE" sz="1500" dirty="0" err="1">
                <a:solidFill>
                  <a:srgbClr val="29BA68"/>
                </a:solidFill>
              </a:rPr>
              <a:t>microsoft</a:t>
            </a:r>
            <a:r>
              <a:rPr lang="de-DE" sz="1500" dirty="0">
                <a:solidFill>
                  <a:srgbClr val="29BA68"/>
                </a:solidFill>
              </a:rPr>
              <a:t>/</a:t>
            </a:r>
            <a:r>
              <a:rPr lang="de-DE" sz="1500" dirty="0" err="1">
                <a:solidFill>
                  <a:srgbClr val="29BA68"/>
                </a:solidFill>
              </a:rPr>
              <a:t>BiomedNLP</a:t>
            </a:r>
            <a:r>
              <a:rPr lang="de-DE" sz="1500" dirty="0">
                <a:solidFill>
                  <a:srgbClr val="29BA68"/>
                </a:solidFill>
              </a:rPr>
              <a:t>-</a:t>
            </a:r>
            <a:r>
              <a:rPr lang="de-DE" sz="1500" dirty="0" err="1">
                <a:solidFill>
                  <a:srgbClr val="29BA68"/>
                </a:solidFill>
              </a:rPr>
              <a:t>BiomedELECTRA</a:t>
            </a:r>
            <a:r>
              <a:rPr lang="de-DE" sz="1500" dirty="0">
                <a:solidFill>
                  <a:srgbClr val="29BA68"/>
                </a:solidFill>
              </a:rPr>
              <a:t>-base-</a:t>
            </a:r>
            <a:r>
              <a:rPr lang="de-DE" sz="1500" dirty="0" err="1">
                <a:solidFill>
                  <a:srgbClr val="29BA68"/>
                </a:solidFill>
              </a:rPr>
              <a:t>uncased</a:t>
            </a:r>
            <a:r>
              <a:rPr lang="de-DE" sz="1500" dirty="0">
                <a:solidFill>
                  <a:srgbClr val="29BA68"/>
                </a:solidFill>
              </a:rPr>
              <a:t>-abstract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i="1" dirty="0">
                <a:solidFill>
                  <a:srgbClr val="FFC000"/>
                </a:solidFill>
              </a:rPr>
              <a:t>333M   </a:t>
            </a:r>
            <a:r>
              <a:rPr lang="de-DE" sz="1500" dirty="0" err="1">
                <a:solidFill>
                  <a:srgbClr val="FFC000"/>
                </a:solidFill>
              </a:rPr>
              <a:t>microsoft</a:t>
            </a:r>
            <a:r>
              <a:rPr lang="de-DE" sz="1500" dirty="0">
                <a:solidFill>
                  <a:srgbClr val="FFC000"/>
                </a:solidFill>
              </a:rPr>
              <a:t>/</a:t>
            </a:r>
            <a:r>
              <a:rPr lang="de-DE" sz="1500" dirty="0" err="1">
                <a:solidFill>
                  <a:srgbClr val="FFC000"/>
                </a:solidFill>
              </a:rPr>
              <a:t>BiomedNLP</a:t>
            </a:r>
            <a:r>
              <a:rPr lang="de-DE" sz="1500" dirty="0">
                <a:solidFill>
                  <a:srgbClr val="FFC000"/>
                </a:solidFill>
              </a:rPr>
              <a:t>-</a:t>
            </a:r>
            <a:r>
              <a:rPr lang="de-DE" sz="1500" dirty="0" err="1">
                <a:solidFill>
                  <a:srgbClr val="FFC000"/>
                </a:solidFill>
              </a:rPr>
              <a:t>BiomedELECTRA</a:t>
            </a:r>
            <a:r>
              <a:rPr lang="de-DE" sz="1500" dirty="0">
                <a:solidFill>
                  <a:srgbClr val="FFC000"/>
                </a:solidFill>
              </a:rPr>
              <a:t>-large-</a:t>
            </a:r>
            <a:r>
              <a:rPr lang="de-DE" sz="1500" dirty="0" err="1">
                <a:solidFill>
                  <a:srgbClr val="FFC000"/>
                </a:solidFill>
              </a:rPr>
              <a:t>uncased</a:t>
            </a:r>
            <a:r>
              <a:rPr lang="de-DE" sz="1500" dirty="0">
                <a:solidFill>
                  <a:srgbClr val="FFC000"/>
                </a:solidFill>
              </a:rPr>
              <a:t>-abstract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i="1" dirty="0">
                <a:solidFill>
                  <a:srgbClr val="FFC000"/>
                </a:solidFill>
              </a:rPr>
              <a:t>346M</a:t>
            </a:r>
            <a:r>
              <a:rPr lang="de-DE" sz="1500" dirty="0">
                <a:solidFill>
                  <a:srgbClr val="FFC000"/>
                </a:solidFill>
              </a:rPr>
              <a:t>   </a:t>
            </a:r>
            <a:r>
              <a:rPr lang="de-DE" sz="1500" dirty="0" err="1">
                <a:solidFill>
                  <a:srgbClr val="FFC000"/>
                </a:solidFill>
              </a:rPr>
              <a:t>microsoft</a:t>
            </a:r>
            <a:r>
              <a:rPr lang="de-DE" sz="1500" dirty="0">
                <a:solidFill>
                  <a:srgbClr val="FFC000"/>
                </a:solidFill>
              </a:rPr>
              <a:t>/</a:t>
            </a:r>
            <a:r>
              <a:rPr lang="de-DE" sz="1500" dirty="0" err="1">
                <a:solidFill>
                  <a:srgbClr val="FFC000"/>
                </a:solidFill>
              </a:rPr>
              <a:t>biogpt</a:t>
            </a:r>
            <a:endParaRPr lang="de-DE" sz="1500" dirty="0">
              <a:solidFill>
                <a:srgbClr val="FFC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dirty="0">
                <a:solidFill>
                  <a:schemeClr val="tx1"/>
                </a:solidFill>
              </a:rPr>
              <a:t> </a:t>
            </a:r>
            <a:r>
              <a:rPr lang="de-DE" sz="1500" i="1" dirty="0">
                <a:solidFill>
                  <a:srgbClr val="FF0000"/>
                </a:solidFill>
              </a:rPr>
              <a:t>1.6B</a:t>
            </a:r>
            <a:r>
              <a:rPr lang="de-DE" sz="1500" dirty="0">
                <a:solidFill>
                  <a:srgbClr val="FF0000"/>
                </a:solidFill>
              </a:rPr>
              <a:t>   </a:t>
            </a:r>
            <a:r>
              <a:rPr lang="de-DE" sz="1500" dirty="0" err="1">
                <a:solidFill>
                  <a:srgbClr val="FF0000"/>
                </a:solidFill>
              </a:rPr>
              <a:t>microsoft</a:t>
            </a:r>
            <a:r>
              <a:rPr lang="de-DE" sz="1500" dirty="0">
                <a:solidFill>
                  <a:srgbClr val="FF0000"/>
                </a:solidFill>
              </a:rPr>
              <a:t>/</a:t>
            </a:r>
            <a:r>
              <a:rPr lang="de-DE" sz="1500" dirty="0" err="1">
                <a:solidFill>
                  <a:srgbClr val="FF0000"/>
                </a:solidFill>
              </a:rPr>
              <a:t>BioGPT</a:t>
            </a:r>
            <a:r>
              <a:rPr lang="de-DE" sz="1500" dirty="0">
                <a:solidFill>
                  <a:srgbClr val="FF0000"/>
                </a:solidFill>
              </a:rPr>
              <a:t>-Large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dirty="0">
                <a:solidFill>
                  <a:srgbClr val="FF0000"/>
                </a:solidFill>
              </a:rPr>
              <a:t> </a:t>
            </a:r>
            <a:r>
              <a:rPr lang="de-DE" sz="1500" i="1" dirty="0">
                <a:solidFill>
                  <a:srgbClr val="FF0000"/>
                </a:solidFill>
              </a:rPr>
              <a:t>1.6B</a:t>
            </a:r>
            <a:r>
              <a:rPr lang="de-DE" sz="1500" dirty="0">
                <a:solidFill>
                  <a:srgbClr val="FF0000"/>
                </a:solidFill>
              </a:rPr>
              <a:t>   </a:t>
            </a:r>
            <a:r>
              <a:rPr lang="de-DE" sz="1500" dirty="0" err="1">
                <a:solidFill>
                  <a:srgbClr val="FF0000"/>
                </a:solidFill>
              </a:rPr>
              <a:t>microsoft</a:t>
            </a:r>
            <a:r>
              <a:rPr lang="de-DE" sz="1500" dirty="0">
                <a:solidFill>
                  <a:srgbClr val="FF0000"/>
                </a:solidFill>
              </a:rPr>
              <a:t>/</a:t>
            </a:r>
            <a:r>
              <a:rPr lang="de-DE" sz="1500" dirty="0" err="1">
                <a:solidFill>
                  <a:srgbClr val="FF0000"/>
                </a:solidFill>
              </a:rPr>
              <a:t>BioGPT</a:t>
            </a:r>
            <a:r>
              <a:rPr lang="de-DE" sz="1500" dirty="0">
                <a:solidFill>
                  <a:srgbClr val="FF0000"/>
                </a:solidFill>
              </a:rPr>
              <a:t>-Large-</a:t>
            </a:r>
            <a:r>
              <a:rPr lang="de-DE" sz="1500" dirty="0" err="1">
                <a:solidFill>
                  <a:srgbClr val="FF0000"/>
                </a:solidFill>
              </a:rPr>
              <a:t>PubMedQA</a:t>
            </a:r>
            <a:endParaRPr lang="de-DE" sz="15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i="1" dirty="0">
                <a:solidFill>
                  <a:srgbClr val="FFC000"/>
                </a:solidFill>
              </a:rPr>
              <a:t>301M</a:t>
            </a:r>
            <a:r>
              <a:rPr lang="de-DE" sz="1500" dirty="0">
                <a:solidFill>
                  <a:srgbClr val="FFC000"/>
                </a:solidFill>
              </a:rPr>
              <a:t>   </a:t>
            </a:r>
            <a:r>
              <a:rPr lang="de-DE" sz="1500" dirty="0" err="1">
                <a:solidFill>
                  <a:srgbClr val="FFC000"/>
                </a:solidFill>
              </a:rPr>
              <a:t>google</a:t>
            </a:r>
            <a:r>
              <a:rPr lang="de-DE" sz="1500" dirty="0">
                <a:solidFill>
                  <a:srgbClr val="FFC000"/>
                </a:solidFill>
              </a:rPr>
              <a:t>/byt5-small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i="1" dirty="0">
                <a:solidFill>
                  <a:srgbClr val="FFC000"/>
                </a:solidFill>
              </a:rPr>
              <a:t>583M  </a:t>
            </a:r>
            <a:r>
              <a:rPr lang="de-DE" sz="1500" dirty="0">
                <a:solidFill>
                  <a:srgbClr val="FFC000"/>
                </a:solidFill>
              </a:rPr>
              <a:t> </a:t>
            </a:r>
            <a:r>
              <a:rPr lang="de-DE" sz="1500" dirty="0" err="1">
                <a:solidFill>
                  <a:srgbClr val="FFC000"/>
                </a:solidFill>
              </a:rPr>
              <a:t>google</a:t>
            </a:r>
            <a:r>
              <a:rPr lang="de-DE" sz="1500" dirty="0">
                <a:solidFill>
                  <a:srgbClr val="FFC000"/>
                </a:solidFill>
              </a:rPr>
              <a:t>/byt5-base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dirty="0">
                <a:solidFill>
                  <a:srgbClr val="FF0000"/>
                </a:solidFill>
              </a:rPr>
              <a:t>  </a:t>
            </a:r>
            <a:r>
              <a:rPr lang="de-DE" sz="1500" i="1" dirty="0">
                <a:solidFill>
                  <a:srgbClr val="FF0000"/>
                </a:solidFill>
              </a:rPr>
              <a:t>1.2B   </a:t>
            </a:r>
            <a:r>
              <a:rPr lang="de-DE" sz="1500" i="1" dirty="0" err="1">
                <a:solidFill>
                  <a:srgbClr val="FF0000"/>
                </a:solidFill>
              </a:rPr>
              <a:t>google</a:t>
            </a:r>
            <a:r>
              <a:rPr lang="de-DE" sz="1500" i="1" dirty="0">
                <a:solidFill>
                  <a:srgbClr val="FF0000"/>
                </a:solidFill>
              </a:rPr>
              <a:t>/byt5-large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dirty="0">
                <a:solidFill>
                  <a:srgbClr val="FF0000"/>
                </a:solidFill>
              </a:rPr>
              <a:t>  </a:t>
            </a:r>
            <a:r>
              <a:rPr lang="de-DE" sz="1400" i="1" dirty="0">
                <a:solidFill>
                  <a:srgbClr val="FF0000"/>
                </a:solidFill>
              </a:rPr>
              <a:t>3.7B</a:t>
            </a:r>
            <a:r>
              <a:rPr lang="de-DE" sz="1500" i="1" dirty="0">
                <a:solidFill>
                  <a:srgbClr val="FF0000"/>
                </a:solidFill>
              </a:rPr>
              <a:t>   </a:t>
            </a:r>
            <a:r>
              <a:rPr lang="de-DE" sz="1500" i="1" dirty="0" err="1">
                <a:solidFill>
                  <a:srgbClr val="FF0000"/>
                </a:solidFill>
              </a:rPr>
              <a:t>google</a:t>
            </a:r>
            <a:r>
              <a:rPr lang="de-DE" sz="1500" i="1" dirty="0">
                <a:solidFill>
                  <a:srgbClr val="FF0000"/>
                </a:solidFill>
              </a:rPr>
              <a:t>/byt5-xl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dirty="0">
                <a:solidFill>
                  <a:srgbClr val="FF0000"/>
                </a:solidFill>
              </a:rPr>
              <a:t>   </a:t>
            </a:r>
            <a:r>
              <a:rPr lang="de-DE" sz="1500" i="1" dirty="0">
                <a:solidFill>
                  <a:srgbClr val="FF0000"/>
                </a:solidFill>
              </a:rPr>
              <a:t>13B</a:t>
            </a:r>
            <a:r>
              <a:rPr lang="de-DE" sz="1500" dirty="0">
                <a:solidFill>
                  <a:srgbClr val="FF0000"/>
                </a:solidFill>
              </a:rPr>
              <a:t>   </a:t>
            </a:r>
            <a:r>
              <a:rPr lang="de-DE" sz="1500" dirty="0" err="1">
                <a:solidFill>
                  <a:srgbClr val="FF0000"/>
                </a:solidFill>
              </a:rPr>
              <a:t>google</a:t>
            </a:r>
            <a:r>
              <a:rPr lang="de-DE" sz="1500" dirty="0">
                <a:solidFill>
                  <a:srgbClr val="FF0000"/>
                </a:solidFill>
              </a:rPr>
              <a:t>/byt5-xxl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500" dirty="0">
                <a:solidFill>
                  <a:srgbClr val="FF0000"/>
                </a:solidFill>
              </a:rPr>
              <a:t>     </a:t>
            </a:r>
            <a:r>
              <a:rPr lang="de-DE" sz="1500" i="1" dirty="0">
                <a:solidFill>
                  <a:srgbClr val="FF0000"/>
                </a:solidFill>
              </a:rPr>
              <a:t>7B</a:t>
            </a:r>
            <a:r>
              <a:rPr lang="de-DE" sz="1500" dirty="0">
                <a:solidFill>
                  <a:srgbClr val="FF0000"/>
                </a:solidFill>
              </a:rPr>
              <a:t>   </a:t>
            </a:r>
            <a:r>
              <a:rPr lang="de-DE" sz="1500" dirty="0" err="1">
                <a:solidFill>
                  <a:srgbClr val="FF0000"/>
                </a:solidFill>
              </a:rPr>
              <a:t>codellama</a:t>
            </a:r>
            <a:r>
              <a:rPr lang="de-DE" sz="1500" dirty="0">
                <a:solidFill>
                  <a:srgbClr val="FF0000"/>
                </a:solidFill>
              </a:rPr>
              <a:t>/CodeLlama-7b-hf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991545" y="696813"/>
            <a:ext cx="7993063" cy="266700"/>
          </a:xfrm>
        </p:spPr>
        <p:txBody>
          <a:bodyPr/>
          <a:lstStyle/>
          <a:p>
            <a:pPr lvl="0"/>
            <a:r>
              <a:rPr lang="de-DE" sz="1400" b="1" kern="1200" dirty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Recap</a:t>
            </a:r>
            <a:r>
              <a:rPr lang="de-DE" sz="1400" b="1" kern="1200" dirty="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de-DE" sz="1400" kern="1200" dirty="0">
                <a:solidFill>
                  <a:schemeClr val="bg1">
                    <a:lumMod val="65000"/>
                  </a:schemeClr>
                </a:solidFill>
              </a:rPr>
              <a:t>Dataset Analysis 	</a:t>
            </a:r>
            <a:r>
              <a:rPr lang="de-DE" sz="1400" kern="1200" dirty="0" err="1">
                <a:solidFill>
                  <a:schemeClr val="bg1">
                    <a:lumMod val="65000"/>
                  </a:schemeClr>
                </a:solidFill>
              </a:rPr>
              <a:t>Results</a:t>
            </a:r>
            <a:r>
              <a:rPr lang="de-DE" sz="1400" kern="1200" dirty="0">
                <a:solidFill>
                  <a:schemeClr val="bg1">
                    <a:lumMod val="65000"/>
                  </a:schemeClr>
                </a:solidFill>
              </a:rPr>
              <a:t>	            Other Papers	       </a:t>
            </a:r>
            <a:r>
              <a:rPr lang="de-DE" sz="1400" b="1" kern="1200" dirty="0">
                <a:solidFill>
                  <a:schemeClr val="tx1"/>
                </a:solidFill>
              </a:rPr>
              <a:t>Next </a:t>
            </a:r>
            <a:r>
              <a:rPr lang="de-DE" sz="1400" b="1" kern="1200" dirty="0" err="1">
                <a:solidFill>
                  <a:schemeClr val="tx1"/>
                </a:solidFill>
              </a:rPr>
              <a:t>Steps</a:t>
            </a:r>
            <a:endParaRPr lang="de-DE" sz="1400" b="1" kern="1200" dirty="0">
              <a:solidFill>
                <a:schemeClr val="tx1"/>
              </a:solidFill>
            </a:endParaRPr>
          </a:p>
        </p:txBody>
      </p:sp>
      <p:sp>
        <p:nvSpPr>
          <p:cNvPr id="5" name="Eingekerbter Richtungspfeil 11"/>
          <p:cNvSpPr/>
          <p:nvPr/>
        </p:nvSpPr>
        <p:spPr>
          <a:xfrm>
            <a:off x="3395870" y="750915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Eingekerbter Richtungspfeil 11"/>
          <p:cNvSpPr/>
          <p:nvPr/>
        </p:nvSpPr>
        <p:spPr>
          <a:xfrm>
            <a:off x="6888088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Eingekerbter Richtungspfeil 11"/>
          <p:cNvSpPr/>
          <p:nvPr/>
        </p:nvSpPr>
        <p:spPr>
          <a:xfrm>
            <a:off x="8447606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Eingekerbter Richtungspfeil 11">
            <a:extLst>
              <a:ext uri="{FF2B5EF4-FFF2-40B4-BE49-F238E27FC236}">
                <a16:creationId xmlns:a16="http://schemas.microsoft.com/office/drawing/2014/main" id="{19045196-617B-375E-750A-512B86A5162B}"/>
              </a:ext>
            </a:extLst>
          </p:cNvPr>
          <p:cNvSpPr/>
          <p:nvPr/>
        </p:nvSpPr>
        <p:spPr>
          <a:xfrm>
            <a:off x="5141979" y="764704"/>
            <a:ext cx="158496" cy="15849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353"/>
      </p:ext>
    </p:extLst>
  </p:cSld>
  <p:clrMapOvr>
    <a:masterClrMapping/>
  </p:clrMapOvr>
</p:sld>
</file>

<file path=ppt/theme/theme1.xml><?xml version="1.0" encoding="utf-8"?>
<a:theme xmlns:a="http://schemas.openxmlformats.org/drawingml/2006/main" name="SE_powerpoint_17">
  <a:themeElements>
    <a:clrScheme name="LS3 Schem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63D79"/>
      </a:accent1>
      <a:accent2>
        <a:srgbClr val="B92700"/>
      </a:accent2>
      <a:accent3>
        <a:srgbClr val="008439"/>
      </a:accent3>
      <a:accent4>
        <a:srgbClr val="B97000"/>
      </a:accent4>
      <a:accent5>
        <a:srgbClr val="D8DADC"/>
      </a:accent5>
      <a:accent6>
        <a:srgbClr val="3F3F3F"/>
      </a:accent6>
      <a:hlink>
        <a:srgbClr val="063D79"/>
      </a:hlink>
      <a:folHlink>
        <a:srgbClr val="D8DADC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b="0" dirty="0" err="1" smtClean="0">
            <a:latin typeface="+mn-lt"/>
          </a:defRPr>
        </a:defPPr>
      </a:lstStyle>
    </a:tx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-_Students_16.9.pptx" id="{E69349FC-9B54-4376-8D35-E83C1DA02EAB}" vid="{BA1B7DEA-2664-44F1-B1F7-7664F8C0B23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Vorlage_-_Students_16.9</Template>
  <TotalTime>0</TotalTime>
  <Words>1200</Words>
  <Application>Microsoft Office PowerPoint</Application>
  <PresentationFormat>Breitbild</PresentationFormat>
  <Paragraphs>252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Arial Unicode MS</vt:lpstr>
      <vt:lpstr>Roboto</vt:lpstr>
      <vt:lpstr>Times New Roman</vt:lpstr>
      <vt:lpstr>Wingdings</vt:lpstr>
      <vt:lpstr>Wingdings 3</vt:lpstr>
      <vt:lpstr>SE_powerpoint_17</vt:lpstr>
      <vt:lpstr>Praktikum NLP</vt:lpstr>
      <vt:lpstr>Recap</vt:lpstr>
      <vt:lpstr>Dataset Analysis</vt:lpstr>
      <vt:lpstr>Dataset Analysis</vt:lpstr>
      <vt:lpstr>Dataset Analysis</vt:lpstr>
      <vt:lpstr>Dataset Analysis</vt:lpstr>
      <vt:lpstr>Results</vt:lpstr>
      <vt:lpstr>Other Papers</vt:lpstr>
      <vt:lpstr>Next Steps</vt:lpstr>
    </vt:vector>
  </TitlesOfParts>
  <Company>University of Würzburg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Johannes</dc:creator>
  <cp:lastModifiedBy>Raphael Baumann</cp:lastModifiedBy>
  <cp:revision>28</cp:revision>
  <cp:lastPrinted>2016-01-25T12:52:54Z</cp:lastPrinted>
  <dcterms:created xsi:type="dcterms:W3CDTF">2021-10-28T09:49:50Z</dcterms:created>
  <dcterms:modified xsi:type="dcterms:W3CDTF">2023-12-05T15:46:19Z</dcterms:modified>
</cp:coreProperties>
</file>