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330" r:id="rId2"/>
    <p:sldId id="337" r:id="rId3"/>
    <p:sldId id="348" r:id="rId4"/>
    <p:sldId id="350" r:id="rId5"/>
    <p:sldId id="349" r:id="rId6"/>
    <p:sldId id="347" r:id="rId7"/>
    <p:sldId id="351" r:id="rId8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>
    <p:extLst>
      <p:ext uri="{19B8F6BF-5375-455C-9EA6-DF929625EA0E}">
        <p15:presenceInfo xmlns:p15="http://schemas.microsoft.com/office/powerpoint/2012/main" userId="5d1ee3beb6b51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A68"/>
    <a:srgbClr val="FFFF00"/>
    <a:srgbClr val="306AAB"/>
    <a:srgbClr val="0000FF"/>
    <a:srgbClr val="008439"/>
    <a:srgbClr val="8A8A8A"/>
    <a:srgbClr val="B97000"/>
    <a:srgbClr val="B92700"/>
    <a:srgbClr val="66FF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396" autoAdjust="0"/>
  </p:normalViewPr>
  <p:slideViewPr>
    <p:cSldViewPr>
      <p:cViewPr>
        <p:scale>
          <a:sx n="100" d="100"/>
          <a:sy n="100" d="100"/>
        </p:scale>
        <p:origin x="99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48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5220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66D17C0D-3159-464E-A332-7C83698A29E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fld id="{412C2970-D838-4E16-9F7E-5362C8D6E6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1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7" name="Picture 9" descr="unilogo4c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Raphael Baumann</a:t>
            </a:r>
          </a:p>
          <a:p>
            <a:r>
              <a:rPr lang="de-DE" kern="0" dirty="0" err="1"/>
              <a:t>Advisor</a:t>
            </a:r>
            <a:r>
              <a:rPr lang="de-DE" kern="0" dirty="0"/>
              <a:t>:</a:t>
            </a:r>
            <a:r>
              <a:rPr lang="de-DE" kern="0" baseline="0" dirty="0"/>
              <a:t> Benedikt Ebing</a:t>
            </a:r>
          </a:p>
          <a:p>
            <a:r>
              <a:rPr lang="de-DE" kern="0" dirty="0"/>
              <a:t>19. November 2023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charset="0"/>
              </a:rPr>
              <a:t>https://informatik.uni-wuerzburg.de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algn="ctr" rtl="0"/>
            <a:r>
              <a:rPr lang="en-US" b="1" dirty="0" err="1">
                <a:effectLst/>
                <a:latin typeface="Roboto" panose="020F0502020204030204" pitchFamily="2" charset="0"/>
              </a:rPr>
              <a:t>SemEval</a:t>
            </a:r>
            <a:r>
              <a:rPr lang="en-US" b="1" dirty="0">
                <a:effectLst/>
                <a:latin typeface="Roboto" panose="020F0502020204030204" pitchFamily="2" charset="0"/>
              </a:rPr>
              <a:t> 2024 </a:t>
            </a:r>
            <a:r>
              <a:rPr lang="en-US" b="1" dirty="0">
                <a:effectLst/>
              </a:rPr>
              <a:t>Task 2: Safe Biomedical Natural Language Inference for Clinical Trials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AF5473-FA97-4FF8-9493-647C35A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42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Klicken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Vorlagentextes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200" b="0" i="1" dirty="0">
                <a:latin typeface="+mn-lt"/>
              </a:rPr>
              <a:t>Raphael Baumann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pPr algn="r"/>
              <a:t>‹Nr.›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06827" cy="3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Roboto" panose="020F0502020204030204" pitchFamily="2" charset="0"/>
              </a:rPr>
              <a:t>SemEval</a:t>
            </a:r>
            <a:r>
              <a:rPr lang="en-US" b="0" i="0" dirty="0">
                <a:effectLst/>
                <a:latin typeface="Roboto" panose="020F0502020204030204" pitchFamily="2" charset="0"/>
              </a:rPr>
              <a:t> 2024 </a:t>
            </a:r>
            <a:r>
              <a:rPr lang="en-US" b="0" i="0" dirty="0">
                <a:effectLst/>
              </a:rPr>
              <a:t>Task 2: Safe Biomedical Natural Language Inference for Clinical Trials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4" r:id="rId2"/>
    <p:sldLayoutId id="2147483664" r:id="rId3"/>
    <p:sldLayoutId id="2147483667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/>
          <a:p>
            <a:r>
              <a:rPr lang="de-DE" dirty="0"/>
              <a:t>Praktikum NLP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b="0" dirty="0"/>
              <a:t>Raphael Baumann</a:t>
            </a:r>
          </a:p>
          <a:p>
            <a:r>
              <a:rPr lang="de-DE" b="0" dirty="0" err="1"/>
              <a:t>Advisor</a:t>
            </a:r>
            <a:r>
              <a:rPr lang="de-DE" b="0" dirty="0"/>
              <a:t>: Benedikt Ebing</a:t>
            </a:r>
          </a:p>
          <a:p>
            <a:fld id="{F91DCC54-73D7-4263-A1E7-97D417CA3EA4}" type="datetime1">
              <a:rPr lang="de-DE" b="0" smtClean="0"/>
              <a:t>19.12.2023</a:t>
            </a:fld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23849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Datensatz (Aufbau, Verteilung)</a:t>
            </a:r>
          </a:p>
          <a:p>
            <a:r>
              <a:rPr lang="de-DE" dirty="0"/>
              <a:t>Permutationstest -&gt; Keine Auswirkung</a:t>
            </a:r>
          </a:p>
          <a:p>
            <a:r>
              <a:rPr lang="de-DE" dirty="0"/>
              <a:t>Hyperparametersuche</a:t>
            </a:r>
          </a:p>
          <a:p>
            <a:pPr lvl="1"/>
            <a:r>
              <a:rPr lang="de-DE" dirty="0"/>
              <a:t>Token Size -&gt; Schlechteres Ergebnis da die vortrainierten </a:t>
            </a:r>
            <a:r>
              <a:rPr lang="de-DE" dirty="0" err="1"/>
              <a:t>Embeddings</a:t>
            </a:r>
            <a:r>
              <a:rPr lang="de-DE" dirty="0"/>
              <a:t> neu instanziiert werden</a:t>
            </a:r>
          </a:p>
          <a:p>
            <a:pPr lvl="1"/>
            <a:r>
              <a:rPr lang="de-DE" dirty="0"/>
              <a:t>Learning Rate</a:t>
            </a:r>
          </a:p>
          <a:p>
            <a:r>
              <a:rPr lang="de-DE" dirty="0"/>
              <a:t>Ergebnisse vom Vorjahr -&gt; Debertav3  81.5 f1 Value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A8C65D5-D5AD-0973-0DF3-87CD86C67C10}"/>
              </a:ext>
            </a:extLst>
          </p:cNvPr>
          <p:cNvSpPr txBox="1">
            <a:spLocks/>
          </p:cNvSpPr>
          <p:nvPr/>
        </p:nvSpPr>
        <p:spPr bwMode="auto">
          <a:xfrm>
            <a:off x="1991545" y="696813"/>
            <a:ext cx="799306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1" kern="120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b="0" kern="1200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1" kern="120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b="0" kern="1200">
                <a:solidFill>
                  <a:schemeClr val="bg1">
                    <a:lumMod val="65000"/>
                  </a:schemeClr>
                </a:solidFill>
              </a:rPr>
              <a:t>Datensatz Mixen	Model Anpassung	     </a:t>
            </a:r>
            <a:r>
              <a:rPr lang="de-DE" sz="1400" b="1" kern="1200">
                <a:solidFill>
                  <a:schemeClr val="tx1"/>
                </a:solidFill>
              </a:rPr>
              <a:t>Next Steps</a:t>
            </a:r>
            <a:endParaRPr lang="de-DE" sz="1400" b="1" kern="1200" dirty="0">
              <a:solidFill>
                <a:schemeClr val="tx1"/>
              </a:solidFill>
            </a:endParaRPr>
          </a:p>
        </p:txBody>
      </p:sp>
      <p:sp>
        <p:nvSpPr>
          <p:cNvPr id="6" name="Eingekerbter Richtungspfeil 11">
            <a:extLst>
              <a:ext uri="{FF2B5EF4-FFF2-40B4-BE49-F238E27FC236}">
                <a16:creationId xmlns:a16="http://schemas.microsoft.com/office/drawing/2014/main" id="{0C7406A9-B565-E616-14C3-BA48A9271E38}"/>
              </a:ext>
            </a:extLst>
          </p:cNvPr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ingekerbter Richtungspfeil 11">
            <a:extLst>
              <a:ext uri="{FF2B5EF4-FFF2-40B4-BE49-F238E27FC236}">
                <a16:creationId xmlns:a16="http://schemas.microsoft.com/office/drawing/2014/main" id="{AE8E7719-A897-A714-6D46-740DE64ECE8E}"/>
              </a:ext>
            </a:extLst>
          </p:cNvPr>
          <p:cNvSpPr/>
          <p:nvPr/>
        </p:nvSpPr>
        <p:spPr>
          <a:xfrm>
            <a:off x="7404797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Eingekerbter Richtungspfeil 11">
            <a:extLst>
              <a:ext uri="{FF2B5EF4-FFF2-40B4-BE49-F238E27FC236}">
                <a16:creationId xmlns:a16="http://schemas.microsoft.com/office/drawing/2014/main" id="{0D2A72D9-9147-C181-2E88-8E9C7D5EC88C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9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 Mixen - Ansatz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19671" y="984052"/>
            <a:ext cx="5880386" cy="51092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(Fine-Tune a BERT NLI Model)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Equal</a:t>
            </a:r>
            <a:r>
              <a:rPr lang="de-DE" dirty="0"/>
              <a:t> Mix Batches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Random Mix Batches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A8C65D5-D5AD-0973-0DF3-87CD86C67C10}"/>
              </a:ext>
            </a:extLst>
          </p:cNvPr>
          <p:cNvSpPr txBox="1">
            <a:spLocks/>
          </p:cNvSpPr>
          <p:nvPr/>
        </p:nvSpPr>
        <p:spPr bwMode="auto">
          <a:xfrm>
            <a:off x="1991545" y="696813"/>
            <a:ext cx="799306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kern="1200" dirty="0">
                <a:solidFill>
                  <a:schemeClr val="tx1"/>
                </a:solidFill>
              </a:rPr>
              <a:t>Datensatz Mixen</a:t>
            </a:r>
            <a:r>
              <a:rPr lang="de-DE" sz="1400" b="0" kern="1200" dirty="0">
                <a:solidFill>
                  <a:schemeClr val="bg1">
                    <a:lumMod val="65000"/>
                  </a:schemeClr>
                </a:solidFill>
              </a:rPr>
              <a:t>	Model Anpassung	     Next </a:t>
            </a:r>
            <a:r>
              <a:rPr lang="de-DE" sz="1400" b="0" kern="1200" dirty="0" err="1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Eingekerbter Richtungspfeil 11">
            <a:extLst>
              <a:ext uri="{FF2B5EF4-FFF2-40B4-BE49-F238E27FC236}">
                <a16:creationId xmlns:a16="http://schemas.microsoft.com/office/drawing/2014/main" id="{0C7406A9-B565-E616-14C3-BA48A9271E38}"/>
              </a:ext>
            </a:extLst>
          </p:cNvPr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ingekerbter Richtungspfeil 11">
            <a:extLst>
              <a:ext uri="{FF2B5EF4-FFF2-40B4-BE49-F238E27FC236}">
                <a16:creationId xmlns:a16="http://schemas.microsoft.com/office/drawing/2014/main" id="{AE8E7719-A897-A714-6D46-740DE64ECE8E}"/>
              </a:ext>
            </a:extLst>
          </p:cNvPr>
          <p:cNvSpPr/>
          <p:nvPr/>
        </p:nvSpPr>
        <p:spPr>
          <a:xfrm>
            <a:off x="7404797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Eingekerbter Richtungspfeil 11">
            <a:extLst>
              <a:ext uri="{FF2B5EF4-FFF2-40B4-BE49-F238E27FC236}">
                <a16:creationId xmlns:a16="http://schemas.microsoft.com/office/drawing/2014/main" id="{0D2A72D9-9147-C181-2E88-8E9C7D5EC88C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1BF57DB-2A9B-1DC1-B5E8-A7E8773D9F54}"/>
              </a:ext>
            </a:extLst>
          </p:cNvPr>
          <p:cNvSpPr/>
          <p:nvPr/>
        </p:nvSpPr>
        <p:spPr bwMode="auto">
          <a:xfrm>
            <a:off x="1415480" y="2204864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B894C7E-D2DC-1484-132E-6DB1A502977D}"/>
              </a:ext>
            </a:extLst>
          </p:cNvPr>
          <p:cNvSpPr/>
          <p:nvPr/>
        </p:nvSpPr>
        <p:spPr bwMode="auto">
          <a:xfrm>
            <a:off x="1466465" y="2294884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71B4C49-E5F1-EEBF-B90B-73B422DFF267}"/>
              </a:ext>
            </a:extLst>
          </p:cNvPr>
          <p:cNvSpPr/>
          <p:nvPr/>
        </p:nvSpPr>
        <p:spPr bwMode="auto">
          <a:xfrm>
            <a:off x="1764625" y="2294884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E6D1B90-83C5-70E8-F0CC-BBE9F429E7D5}"/>
              </a:ext>
            </a:extLst>
          </p:cNvPr>
          <p:cNvSpPr/>
          <p:nvPr/>
        </p:nvSpPr>
        <p:spPr bwMode="auto">
          <a:xfrm>
            <a:off x="2061530" y="229463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1707FC-5507-6957-4ACA-5A2C2E3C82F3}"/>
              </a:ext>
            </a:extLst>
          </p:cNvPr>
          <p:cNvSpPr/>
          <p:nvPr/>
        </p:nvSpPr>
        <p:spPr bwMode="auto">
          <a:xfrm>
            <a:off x="2358435" y="229463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51F5F5-5AAF-7932-466E-174BFC9E1110}"/>
              </a:ext>
            </a:extLst>
          </p:cNvPr>
          <p:cNvSpPr/>
          <p:nvPr/>
        </p:nvSpPr>
        <p:spPr bwMode="auto">
          <a:xfrm>
            <a:off x="2655340" y="2305457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BA9A93-CF51-A326-0694-7A433D981832}"/>
              </a:ext>
            </a:extLst>
          </p:cNvPr>
          <p:cNvSpPr/>
          <p:nvPr/>
        </p:nvSpPr>
        <p:spPr bwMode="auto">
          <a:xfrm>
            <a:off x="2945476" y="229463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D03061B-BA18-7EB0-5833-EACD79E2784D}"/>
              </a:ext>
            </a:extLst>
          </p:cNvPr>
          <p:cNvSpPr/>
          <p:nvPr/>
        </p:nvSpPr>
        <p:spPr bwMode="auto">
          <a:xfrm>
            <a:off x="3252475" y="2305457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F66E019-7BEE-BC9D-FEAC-236303BC0FB1}"/>
              </a:ext>
            </a:extLst>
          </p:cNvPr>
          <p:cNvSpPr/>
          <p:nvPr/>
        </p:nvSpPr>
        <p:spPr bwMode="auto">
          <a:xfrm>
            <a:off x="3546055" y="2305457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1131B0E-AF8C-C357-8229-A2AF85FB85BB}"/>
              </a:ext>
            </a:extLst>
          </p:cNvPr>
          <p:cNvSpPr/>
          <p:nvPr/>
        </p:nvSpPr>
        <p:spPr bwMode="auto">
          <a:xfrm>
            <a:off x="3836410" y="2296267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53F2672-0095-25C6-5543-18DD2AC15FAA}"/>
              </a:ext>
            </a:extLst>
          </p:cNvPr>
          <p:cNvSpPr/>
          <p:nvPr/>
        </p:nvSpPr>
        <p:spPr bwMode="auto">
          <a:xfrm>
            <a:off x="4134570" y="2296267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A03C4EF-7F01-D1EB-A00C-13A87DD4E9E5}"/>
              </a:ext>
            </a:extLst>
          </p:cNvPr>
          <p:cNvSpPr/>
          <p:nvPr/>
        </p:nvSpPr>
        <p:spPr bwMode="auto">
          <a:xfrm>
            <a:off x="4431475" y="2296019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211EFA8-1A6E-64F0-C2E1-C97CD4C96A7F}"/>
              </a:ext>
            </a:extLst>
          </p:cNvPr>
          <p:cNvSpPr/>
          <p:nvPr/>
        </p:nvSpPr>
        <p:spPr bwMode="auto">
          <a:xfrm>
            <a:off x="4728380" y="2296019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D9C8CF2-2D1C-D4A1-7DB4-115EE33478C1}"/>
              </a:ext>
            </a:extLst>
          </p:cNvPr>
          <p:cNvSpPr/>
          <p:nvPr/>
        </p:nvSpPr>
        <p:spPr bwMode="auto">
          <a:xfrm>
            <a:off x="5025285" y="2306840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E31B44E-AEFA-6675-E6F3-8DB3BCD8C024}"/>
              </a:ext>
            </a:extLst>
          </p:cNvPr>
          <p:cNvSpPr/>
          <p:nvPr/>
        </p:nvSpPr>
        <p:spPr bwMode="auto">
          <a:xfrm>
            <a:off x="5315421" y="2296019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A8D5377-88E2-828B-C5AB-0BD04D5181CF}"/>
              </a:ext>
            </a:extLst>
          </p:cNvPr>
          <p:cNvSpPr/>
          <p:nvPr/>
        </p:nvSpPr>
        <p:spPr bwMode="auto">
          <a:xfrm>
            <a:off x="5622420" y="2306840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57B2E20-91C5-B57F-3D48-2AEC3B51F13F}"/>
              </a:ext>
            </a:extLst>
          </p:cNvPr>
          <p:cNvSpPr/>
          <p:nvPr/>
        </p:nvSpPr>
        <p:spPr bwMode="auto">
          <a:xfrm>
            <a:off x="5916000" y="2306840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5CE361-4A23-59AC-51F7-A3C08C9405F4}"/>
              </a:ext>
            </a:extLst>
          </p:cNvPr>
          <p:cNvSpPr/>
          <p:nvPr/>
        </p:nvSpPr>
        <p:spPr bwMode="auto">
          <a:xfrm>
            <a:off x="1415480" y="2692661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BB5F8A6-8DE0-3175-1E23-B68D33CC47CD}"/>
              </a:ext>
            </a:extLst>
          </p:cNvPr>
          <p:cNvSpPr/>
          <p:nvPr/>
        </p:nvSpPr>
        <p:spPr bwMode="auto">
          <a:xfrm>
            <a:off x="1466465" y="278268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20A4364-1E43-2441-D775-B48D2B5CE871}"/>
              </a:ext>
            </a:extLst>
          </p:cNvPr>
          <p:cNvSpPr/>
          <p:nvPr/>
        </p:nvSpPr>
        <p:spPr bwMode="auto">
          <a:xfrm>
            <a:off x="1764625" y="278268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2885A3-75C7-DD7D-E848-AE4F7A7C9377}"/>
              </a:ext>
            </a:extLst>
          </p:cNvPr>
          <p:cNvSpPr/>
          <p:nvPr/>
        </p:nvSpPr>
        <p:spPr bwMode="auto">
          <a:xfrm>
            <a:off x="2061530" y="2782433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7EC7D73-8984-6769-CFF3-F20014064162}"/>
              </a:ext>
            </a:extLst>
          </p:cNvPr>
          <p:cNvSpPr/>
          <p:nvPr/>
        </p:nvSpPr>
        <p:spPr bwMode="auto">
          <a:xfrm>
            <a:off x="2358435" y="2782433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359D2E6-8365-29C7-CF72-5619B7067681}"/>
              </a:ext>
            </a:extLst>
          </p:cNvPr>
          <p:cNvSpPr/>
          <p:nvPr/>
        </p:nvSpPr>
        <p:spPr bwMode="auto">
          <a:xfrm>
            <a:off x="2655340" y="2793254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59FC7FE-3E64-05FD-C7FB-427184389283}"/>
              </a:ext>
            </a:extLst>
          </p:cNvPr>
          <p:cNvSpPr/>
          <p:nvPr/>
        </p:nvSpPr>
        <p:spPr bwMode="auto">
          <a:xfrm>
            <a:off x="2945476" y="2782433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070EC56-F2C0-0B72-88F3-D919335CCB1A}"/>
              </a:ext>
            </a:extLst>
          </p:cNvPr>
          <p:cNvSpPr/>
          <p:nvPr/>
        </p:nvSpPr>
        <p:spPr bwMode="auto">
          <a:xfrm>
            <a:off x="3252475" y="2793254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7B116D0-A454-986B-B54E-0FE9C7C551D7}"/>
              </a:ext>
            </a:extLst>
          </p:cNvPr>
          <p:cNvSpPr/>
          <p:nvPr/>
        </p:nvSpPr>
        <p:spPr bwMode="auto">
          <a:xfrm>
            <a:off x="3546055" y="2793254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B270131-23B0-2E26-B9C7-FD0EA3FA85C2}"/>
              </a:ext>
            </a:extLst>
          </p:cNvPr>
          <p:cNvSpPr/>
          <p:nvPr/>
        </p:nvSpPr>
        <p:spPr bwMode="auto">
          <a:xfrm>
            <a:off x="3836410" y="278406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A6CFF3-449E-9721-082A-6A1B10AD1829}"/>
              </a:ext>
            </a:extLst>
          </p:cNvPr>
          <p:cNvSpPr/>
          <p:nvPr/>
        </p:nvSpPr>
        <p:spPr bwMode="auto">
          <a:xfrm>
            <a:off x="4134570" y="278406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93E3140-6A72-AB6C-CC2B-D2BF31236060}"/>
              </a:ext>
            </a:extLst>
          </p:cNvPr>
          <p:cNvSpPr/>
          <p:nvPr/>
        </p:nvSpPr>
        <p:spPr bwMode="auto">
          <a:xfrm>
            <a:off x="4431475" y="2783816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E0FE01A-48F3-8AC8-100E-9DFDFD579F3E}"/>
              </a:ext>
            </a:extLst>
          </p:cNvPr>
          <p:cNvSpPr/>
          <p:nvPr/>
        </p:nvSpPr>
        <p:spPr bwMode="auto">
          <a:xfrm>
            <a:off x="4728380" y="2783816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8324C4-A771-C507-0F84-9CF7C0A06FEF}"/>
              </a:ext>
            </a:extLst>
          </p:cNvPr>
          <p:cNvSpPr/>
          <p:nvPr/>
        </p:nvSpPr>
        <p:spPr bwMode="auto">
          <a:xfrm>
            <a:off x="5025285" y="2794637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AA39296-65BE-404F-F0C6-E332DC53062E}"/>
              </a:ext>
            </a:extLst>
          </p:cNvPr>
          <p:cNvSpPr/>
          <p:nvPr/>
        </p:nvSpPr>
        <p:spPr bwMode="auto">
          <a:xfrm>
            <a:off x="5315421" y="2783816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C1A1E3A-115C-743A-D82E-EA136691BA36}"/>
              </a:ext>
            </a:extLst>
          </p:cNvPr>
          <p:cNvSpPr/>
          <p:nvPr/>
        </p:nvSpPr>
        <p:spPr bwMode="auto">
          <a:xfrm>
            <a:off x="5622420" y="2794637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E280C25-C43A-E322-48A6-83FDE1B0C362}"/>
              </a:ext>
            </a:extLst>
          </p:cNvPr>
          <p:cNvSpPr/>
          <p:nvPr/>
        </p:nvSpPr>
        <p:spPr bwMode="auto">
          <a:xfrm>
            <a:off x="5916000" y="2794637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1456A64-FA37-487D-3056-1FAAED2363B2}"/>
              </a:ext>
            </a:extLst>
          </p:cNvPr>
          <p:cNvSpPr/>
          <p:nvPr/>
        </p:nvSpPr>
        <p:spPr bwMode="auto">
          <a:xfrm>
            <a:off x="1415480" y="3180458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F3C8730-C62E-EC19-E165-3F10EEA63FDB}"/>
              </a:ext>
            </a:extLst>
          </p:cNvPr>
          <p:cNvSpPr/>
          <p:nvPr/>
        </p:nvSpPr>
        <p:spPr bwMode="auto">
          <a:xfrm>
            <a:off x="1466465" y="327047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A0A7C60-9930-F6BA-CF2F-DCD61E364594}"/>
              </a:ext>
            </a:extLst>
          </p:cNvPr>
          <p:cNvSpPr/>
          <p:nvPr/>
        </p:nvSpPr>
        <p:spPr bwMode="auto">
          <a:xfrm>
            <a:off x="1764625" y="327047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6520DCE-0782-198B-713B-436A41A23C50}"/>
              </a:ext>
            </a:extLst>
          </p:cNvPr>
          <p:cNvSpPr/>
          <p:nvPr/>
        </p:nvSpPr>
        <p:spPr bwMode="auto">
          <a:xfrm>
            <a:off x="2061530" y="3270230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CAB841-AF49-8C9B-370E-82305530D72C}"/>
              </a:ext>
            </a:extLst>
          </p:cNvPr>
          <p:cNvSpPr/>
          <p:nvPr/>
        </p:nvSpPr>
        <p:spPr bwMode="auto">
          <a:xfrm>
            <a:off x="2358435" y="3270230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CE6D07C-3B86-6536-8CF8-0E4FD2F97992}"/>
              </a:ext>
            </a:extLst>
          </p:cNvPr>
          <p:cNvSpPr/>
          <p:nvPr/>
        </p:nvSpPr>
        <p:spPr bwMode="auto">
          <a:xfrm>
            <a:off x="2655340" y="328105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D468402F-7599-062E-738F-4D405A941932}"/>
              </a:ext>
            </a:extLst>
          </p:cNvPr>
          <p:cNvSpPr/>
          <p:nvPr/>
        </p:nvSpPr>
        <p:spPr bwMode="auto">
          <a:xfrm>
            <a:off x="2945476" y="3270230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BA054D9-482D-C6D5-630F-8E0C2B9A4B13}"/>
              </a:ext>
            </a:extLst>
          </p:cNvPr>
          <p:cNvSpPr/>
          <p:nvPr/>
        </p:nvSpPr>
        <p:spPr bwMode="auto">
          <a:xfrm>
            <a:off x="3252475" y="328105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6A593FE-C118-63EF-5990-7D28B9901BE9}"/>
              </a:ext>
            </a:extLst>
          </p:cNvPr>
          <p:cNvSpPr/>
          <p:nvPr/>
        </p:nvSpPr>
        <p:spPr bwMode="auto">
          <a:xfrm>
            <a:off x="3546055" y="328105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B549C6F-9D64-32F9-BFEE-698D49142802}"/>
              </a:ext>
            </a:extLst>
          </p:cNvPr>
          <p:cNvSpPr/>
          <p:nvPr/>
        </p:nvSpPr>
        <p:spPr bwMode="auto">
          <a:xfrm>
            <a:off x="3836410" y="3271861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289FC7CE-8ECD-ADE3-6CA0-D6B8F1EA1038}"/>
              </a:ext>
            </a:extLst>
          </p:cNvPr>
          <p:cNvSpPr/>
          <p:nvPr/>
        </p:nvSpPr>
        <p:spPr bwMode="auto">
          <a:xfrm>
            <a:off x="4134570" y="3271861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60D209E-0866-D5E9-F3E1-C759076EFAFE}"/>
              </a:ext>
            </a:extLst>
          </p:cNvPr>
          <p:cNvSpPr/>
          <p:nvPr/>
        </p:nvSpPr>
        <p:spPr bwMode="auto">
          <a:xfrm>
            <a:off x="4431475" y="3271613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A9D82A6-760E-C0C5-6873-23D5DA50EF98}"/>
              </a:ext>
            </a:extLst>
          </p:cNvPr>
          <p:cNvSpPr/>
          <p:nvPr/>
        </p:nvSpPr>
        <p:spPr bwMode="auto">
          <a:xfrm>
            <a:off x="4728380" y="3271613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4F1BF6F-0EB7-D156-7155-B676709D5BE2}"/>
              </a:ext>
            </a:extLst>
          </p:cNvPr>
          <p:cNvSpPr/>
          <p:nvPr/>
        </p:nvSpPr>
        <p:spPr bwMode="auto">
          <a:xfrm>
            <a:off x="5025285" y="328243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501AF5A-061C-4B5B-0FE0-94D4FD9CB13E}"/>
              </a:ext>
            </a:extLst>
          </p:cNvPr>
          <p:cNvSpPr/>
          <p:nvPr/>
        </p:nvSpPr>
        <p:spPr bwMode="auto">
          <a:xfrm>
            <a:off x="5315421" y="3271613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11E98D4-4EB8-E2A1-DD0F-CE21403E258F}"/>
              </a:ext>
            </a:extLst>
          </p:cNvPr>
          <p:cNvSpPr/>
          <p:nvPr/>
        </p:nvSpPr>
        <p:spPr bwMode="auto">
          <a:xfrm>
            <a:off x="5622420" y="328243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F4B9B7-71FB-DCED-1A65-7B3E0E13F41A}"/>
              </a:ext>
            </a:extLst>
          </p:cNvPr>
          <p:cNvSpPr/>
          <p:nvPr/>
        </p:nvSpPr>
        <p:spPr bwMode="auto">
          <a:xfrm>
            <a:off x="5916000" y="328243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E44577F-5A67-382C-72FA-4CE432B0B16C}"/>
              </a:ext>
            </a:extLst>
          </p:cNvPr>
          <p:cNvSpPr/>
          <p:nvPr/>
        </p:nvSpPr>
        <p:spPr bwMode="auto">
          <a:xfrm>
            <a:off x="1415480" y="4069633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AF60CFF-0822-4F7B-90A8-9DD8956E4317}"/>
              </a:ext>
            </a:extLst>
          </p:cNvPr>
          <p:cNvSpPr/>
          <p:nvPr/>
        </p:nvSpPr>
        <p:spPr bwMode="auto">
          <a:xfrm>
            <a:off x="1466465" y="4159653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9491821-ACE9-91A3-8067-19F44616BEC9}"/>
              </a:ext>
            </a:extLst>
          </p:cNvPr>
          <p:cNvSpPr/>
          <p:nvPr/>
        </p:nvSpPr>
        <p:spPr bwMode="auto">
          <a:xfrm>
            <a:off x="1764625" y="4159653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ADBC3B8-9C44-4737-1525-1F55BED5CAE7}"/>
              </a:ext>
            </a:extLst>
          </p:cNvPr>
          <p:cNvSpPr/>
          <p:nvPr/>
        </p:nvSpPr>
        <p:spPr bwMode="auto">
          <a:xfrm>
            <a:off x="2061530" y="4159405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A40F127-276D-DDE2-7493-2CFA84D64B94}"/>
              </a:ext>
            </a:extLst>
          </p:cNvPr>
          <p:cNvSpPr/>
          <p:nvPr/>
        </p:nvSpPr>
        <p:spPr bwMode="auto">
          <a:xfrm>
            <a:off x="2358435" y="4159405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A160DCE-9978-D2E9-3931-777DBE4EEC75}"/>
              </a:ext>
            </a:extLst>
          </p:cNvPr>
          <p:cNvSpPr/>
          <p:nvPr/>
        </p:nvSpPr>
        <p:spPr bwMode="auto">
          <a:xfrm>
            <a:off x="2655340" y="417022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D077DB5-AC6B-A545-ADDC-66F0CEC25287}"/>
              </a:ext>
            </a:extLst>
          </p:cNvPr>
          <p:cNvSpPr/>
          <p:nvPr/>
        </p:nvSpPr>
        <p:spPr bwMode="auto">
          <a:xfrm>
            <a:off x="2945476" y="4159405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B8D9A16-67E2-FD0F-6158-911D78F01336}"/>
              </a:ext>
            </a:extLst>
          </p:cNvPr>
          <p:cNvSpPr/>
          <p:nvPr/>
        </p:nvSpPr>
        <p:spPr bwMode="auto">
          <a:xfrm>
            <a:off x="3252475" y="417022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CECC1D47-99AB-2C5B-1DCB-A68A2BC13339}"/>
              </a:ext>
            </a:extLst>
          </p:cNvPr>
          <p:cNvSpPr/>
          <p:nvPr/>
        </p:nvSpPr>
        <p:spPr bwMode="auto">
          <a:xfrm>
            <a:off x="3546055" y="417022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9125261-E696-9B22-710D-1C4003A6CDC3}"/>
              </a:ext>
            </a:extLst>
          </p:cNvPr>
          <p:cNvSpPr/>
          <p:nvPr/>
        </p:nvSpPr>
        <p:spPr bwMode="auto">
          <a:xfrm>
            <a:off x="3836410" y="4161036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847550F-B946-7BA0-5236-E598D7DED076}"/>
              </a:ext>
            </a:extLst>
          </p:cNvPr>
          <p:cNvSpPr/>
          <p:nvPr/>
        </p:nvSpPr>
        <p:spPr bwMode="auto">
          <a:xfrm>
            <a:off x="4134570" y="4161036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BBF6E522-D43D-8337-20B8-2D8751BDE3E2}"/>
              </a:ext>
            </a:extLst>
          </p:cNvPr>
          <p:cNvSpPr/>
          <p:nvPr/>
        </p:nvSpPr>
        <p:spPr bwMode="auto">
          <a:xfrm>
            <a:off x="4431475" y="416078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033A351-DCC2-8A73-A924-1A6F57E0C962}"/>
              </a:ext>
            </a:extLst>
          </p:cNvPr>
          <p:cNvSpPr/>
          <p:nvPr/>
        </p:nvSpPr>
        <p:spPr bwMode="auto">
          <a:xfrm>
            <a:off x="4728380" y="416078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949A1D8-B12B-4E13-D546-EBBEBBFCDDEE}"/>
              </a:ext>
            </a:extLst>
          </p:cNvPr>
          <p:cNvSpPr/>
          <p:nvPr/>
        </p:nvSpPr>
        <p:spPr bwMode="auto">
          <a:xfrm>
            <a:off x="5025285" y="4171609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772762-2F3A-2720-3203-D03C6A9EE7D5}"/>
              </a:ext>
            </a:extLst>
          </p:cNvPr>
          <p:cNvSpPr/>
          <p:nvPr/>
        </p:nvSpPr>
        <p:spPr bwMode="auto">
          <a:xfrm>
            <a:off x="5315421" y="416078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EC1BF4C-CF56-814E-5613-817F2BBDBCE6}"/>
              </a:ext>
            </a:extLst>
          </p:cNvPr>
          <p:cNvSpPr/>
          <p:nvPr/>
        </p:nvSpPr>
        <p:spPr bwMode="auto">
          <a:xfrm>
            <a:off x="5622420" y="4171609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C222FA4-8DBD-75DE-0897-59CEB5F8132A}"/>
              </a:ext>
            </a:extLst>
          </p:cNvPr>
          <p:cNvSpPr/>
          <p:nvPr/>
        </p:nvSpPr>
        <p:spPr bwMode="auto">
          <a:xfrm>
            <a:off x="5916000" y="4171609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85D0CA64-B2D3-ED70-E8AE-F010DC7C58E9}"/>
              </a:ext>
            </a:extLst>
          </p:cNvPr>
          <p:cNvSpPr/>
          <p:nvPr/>
        </p:nvSpPr>
        <p:spPr bwMode="auto">
          <a:xfrm>
            <a:off x="1415480" y="4598768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9500B94-CEEB-064C-5D65-70EA0C6B2CAF}"/>
              </a:ext>
            </a:extLst>
          </p:cNvPr>
          <p:cNvSpPr/>
          <p:nvPr/>
        </p:nvSpPr>
        <p:spPr bwMode="auto">
          <a:xfrm>
            <a:off x="1466465" y="468878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AAF706BE-CD8A-99FE-96D3-536465CBEFC1}"/>
              </a:ext>
            </a:extLst>
          </p:cNvPr>
          <p:cNvSpPr/>
          <p:nvPr/>
        </p:nvSpPr>
        <p:spPr bwMode="auto">
          <a:xfrm>
            <a:off x="1764625" y="468878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90A7FA-BE13-FD5B-ACD5-DF78F9A56D31}"/>
              </a:ext>
            </a:extLst>
          </p:cNvPr>
          <p:cNvSpPr/>
          <p:nvPr/>
        </p:nvSpPr>
        <p:spPr bwMode="auto">
          <a:xfrm>
            <a:off x="2061530" y="4688540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D74F634-F52E-D147-2946-1EB5AEF9C178}"/>
              </a:ext>
            </a:extLst>
          </p:cNvPr>
          <p:cNvSpPr/>
          <p:nvPr/>
        </p:nvSpPr>
        <p:spPr bwMode="auto">
          <a:xfrm>
            <a:off x="2358435" y="4688540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8E7B19E-D99C-5336-FA19-B41E44BE48C1}"/>
              </a:ext>
            </a:extLst>
          </p:cNvPr>
          <p:cNvSpPr/>
          <p:nvPr/>
        </p:nvSpPr>
        <p:spPr bwMode="auto">
          <a:xfrm>
            <a:off x="2655340" y="469936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CFC6B7F-A009-957E-6D52-032520AA959A}"/>
              </a:ext>
            </a:extLst>
          </p:cNvPr>
          <p:cNvSpPr/>
          <p:nvPr/>
        </p:nvSpPr>
        <p:spPr bwMode="auto">
          <a:xfrm>
            <a:off x="2945476" y="4688540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45DFA09-7726-6DA3-2A58-8B7156966D5C}"/>
              </a:ext>
            </a:extLst>
          </p:cNvPr>
          <p:cNvSpPr/>
          <p:nvPr/>
        </p:nvSpPr>
        <p:spPr bwMode="auto">
          <a:xfrm>
            <a:off x="3252475" y="469936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DEB257F-9582-74FC-F50A-B715CDFF3C92}"/>
              </a:ext>
            </a:extLst>
          </p:cNvPr>
          <p:cNvSpPr/>
          <p:nvPr/>
        </p:nvSpPr>
        <p:spPr bwMode="auto">
          <a:xfrm>
            <a:off x="3546055" y="469936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C04025F-CA7B-035F-CD51-297117E3A4A9}"/>
              </a:ext>
            </a:extLst>
          </p:cNvPr>
          <p:cNvSpPr/>
          <p:nvPr/>
        </p:nvSpPr>
        <p:spPr bwMode="auto">
          <a:xfrm>
            <a:off x="3836410" y="4690171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7F3E48D0-8D07-E91B-71A5-5335C75D6C87}"/>
              </a:ext>
            </a:extLst>
          </p:cNvPr>
          <p:cNvSpPr/>
          <p:nvPr/>
        </p:nvSpPr>
        <p:spPr bwMode="auto">
          <a:xfrm>
            <a:off x="4134570" y="4690171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13AAEA0-4100-C6C1-0100-888CFFC61221}"/>
              </a:ext>
            </a:extLst>
          </p:cNvPr>
          <p:cNvSpPr/>
          <p:nvPr/>
        </p:nvSpPr>
        <p:spPr bwMode="auto">
          <a:xfrm>
            <a:off x="4431475" y="4689923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B36B80CA-F89C-C794-8C63-0F01BB2A19F6}"/>
              </a:ext>
            </a:extLst>
          </p:cNvPr>
          <p:cNvSpPr/>
          <p:nvPr/>
        </p:nvSpPr>
        <p:spPr bwMode="auto">
          <a:xfrm>
            <a:off x="4728380" y="4689923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29BD799-6FC6-AA63-FE01-13D64D5CB653}"/>
              </a:ext>
            </a:extLst>
          </p:cNvPr>
          <p:cNvSpPr/>
          <p:nvPr/>
        </p:nvSpPr>
        <p:spPr bwMode="auto">
          <a:xfrm>
            <a:off x="5025285" y="4700744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80DF371C-CF51-B05E-56B8-D02B36575187}"/>
              </a:ext>
            </a:extLst>
          </p:cNvPr>
          <p:cNvSpPr/>
          <p:nvPr/>
        </p:nvSpPr>
        <p:spPr bwMode="auto">
          <a:xfrm>
            <a:off x="5315421" y="4689923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B75A5297-686A-DFB1-945F-5C50510CF90D}"/>
              </a:ext>
            </a:extLst>
          </p:cNvPr>
          <p:cNvSpPr/>
          <p:nvPr/>
        </p:nvSpPr>
        <p:spPr bwMode="auto">
          <a:xfrm>
            <a:off x="5622420" y="470074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7A1B3B0-1677-7E9F-72C2-38A554B0F4A1}"/>
              </a:ext>
            </a:extLst>
          </p:cNvPr>
          <p:cNvSpPr/>
          <p:nvPr/>
        </p:nvSpPr>
        <p:spPr bwMode="auto">
          <a:xfrm>
            <a:off x="5916000" y="470074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C335DC4-14DC-2A08-2D93-52C2B4CB6E43}"/>
              </a:ext>
            </a:extLst>
          </p:cNvPr>
          <p:cNvSpPr/>
          <p:nvPr/>
        </p:nvSpPr>
        <p:spPr bwMode="auto">
          <a:xfrm>
            <a:off x="1415480" y="5086565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4926A499-FE48-5CF6-4548-7CC504754543}"/>
              </a:ext>
            </a:extLst>
          </p:cNvPr>
          <p:cNvSpPr/>
          <p:nvPr/>
        </p:nvSpPr>
        <p:spPr bwMode="auto">
          <a:xfrm>
            <a:off x="1466465" y="5176585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4D26428-9785-69E3-7D50-A3CC706891C3}"/>
              </a:ext>
            </a:extLst>
          </p:cNvPr>
          <p:cNvSpPr/>
          <p:nvPr/>
        </p:nvSpPr>
        <p:spPr bwMode="auto">
          <a:xfrm>
            <a:off x="1764625" y="5176585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DC559442-026F-AF6B-35F3-29CD90F0F3B6}"/>
              </a:ext>
            </a:extLst>
          </p:cNvPr>
          <p:cNvSpPr/>
          <p:nvPr/>
        </p:nvSpPr>
        <p:spPr bwMode="auto">
          <a:xfrm>
            <a:off x="2061530" y="5176337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F03CC0B-1E5D-43B2-5306-0DD67247E64B}"/>
              </a:ext>
            </a:extLst>
          </p:cNvPr>
          <p:cNvSpPr/>
          <p:nvPr/>
        </p:nvSpPr>
        <p:spPr bwMode="auto">
          <a:xfrm>
            <a:off x="2358435" y="5176337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4AB6941B-23C1-70D5-D3AB-FEC0A1991BEA}"/>
              </a:ext>
            </a:extLst>
          </p:cNvPr>
          <p:cNvSpPr/>
          <p:nvPr/>
        </p:nvSpPr>
        <p:spPr bwMode="auto">
          <a:xfrm>
            <a:off x="2655340" y="518715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C63B8A2-DB38-82AE-24F3-6682F65A69EA}"/>
              </a:ext>
            </a:extLst>
          </p:cNvPr>
          <p:cNvSpPr/>
          <p:nvPr/>
        </p:nvSpPr>
        <p:spPr bwMode="auto">
          <a:xfrm>
            <a:off x="2945476" y="5176337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6A7399F3-A5EA-724A-C9F0-6871FA352D3D}"/>
              </a:ext>
            </a:extLst>
          </p:cNvPr>
          <p:cNvSpPr/>
          <p:nvPr/>
        </p:nvSpPr>
        <p:spPr bwMode="auto">
          <a:xfrm>
            <a:off x="3252475" y="518715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E787B3D-2802-D82F-1E8C-F30239D4DC94}"/>
              </a:ext>
            </a:extLst>
          </p:cNvPr>
          <p:cNvSpPr/>
          <p:nvPr/>
        </p:nvSpPr>
        <p:spPr bwMode="auto">
          <a:xfrm>
            <a:off x="3546055" y="518715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296A28C-6D51-F65C-6FF8-05A3488A729F}"/>
              </a:ext>
            </a:extLst>
          </p:cNvPr>
          <p:cNvSpPr/>
          <p:nvPr/>
        </p:nvSpPr>
        <p:spPr bwMode="auto">
          <a:xfrm>
            <a:off x="3836410" y="517796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44E07E9-4918-82D0-3C06-B911D9CC7613}"/>
              </a:ext>
            </a:extLst>
          </p:cNvPr>
          <p:cNvSpPr/>
          <p:nvPr/>
        </p:nvSpPr>
        <p:spPr bwMode="auto">
          <a:xfrm>
            <a:off x="4134570" y="517796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2D24FC5-35C1-361D-BD73-7230499643FA}"/>
              </a:ext>
            </a:extLst>
          </p:cNvPr>
          <p:cNvSpPr/>
          <p:nvPr/>
        </p:nvSpPr>
        <p:spPr bwMode="auto">
          <a:xfrm>
            <a:off x="4431475" y="5177720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7896C11C-F606-F4CB-16D1-11886E8C88F8}"/>
              </a:ext>
            </a:extLst>
          </p:cNvPr>
          <p:cNvSpPr/>
          <p:nvPr/>
        </p:nvSpPr>
        <p:spPr bwMode="auto">
          <a:xfrm>
            <a:off x="4728380" y="5177720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81CC1FD-DACE-BC82-A0F7-824CD3319CE1}"/>
              </a:ext>
            </a:extLst>
          </p:cNvPr>
          <p:cNvSpPr/>
          <p:nvPr/>
        </p:nvSpPr>
        <p:spPr bwMode="auto">
          <a:xfrm>
            <a:off x="5025285" y="5188541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4A20805-2EF3-51C1-69F3-B2D108D60A30}"/>
              </a:ext>
            </a:extLst>
          </p:cNvPr>
          <p:cNvSpPr/>
          <p:nvPr/>
        </p:nvSpPr>
        <p:spPr bwMode="auto">
          <a:xfrm>
            <a:off x="5315421" y="5177720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46176A72-ECD2-0962-EE65-508771CC75C9}"/>
              </a:ext>
            </a:extLst>
          </p:cNvPr>
          <p:cNvSpPr/>
          <p:nvPr/>
        </p:nvSpPr>
        <p:spPr bwMode="auto">
          <a:xfrm>
            <a:off x="5622420" y="5188541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FD515B6-84BD-D5AF-4B80-60D43488D3AE}"/>
              </a:ext>
            </a:extLst>
          </p:cNvPr>
          <p:cNvSpPr/>
          <p:nvPr/>
        </p:nvSpPr>
        <p:spPr bwMode="auto">
          <a:xfrm>
            <a:off x="5916000" y="5188541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9" name="Geschweifte Klammer rechts 118">
            <a:extLst>
              <a:ext uri="{FF2B5EF4-FFF2-40B4-BE49-F238E27FC236}">
                <a16:creationId xmlns:a16="http://schemas.microsoft.com/office/drawing/2014/main" id="{5A653A56-4FEF-54D9-E29A-909A8A39C8F2}"/>
              </a:ext>
            </a:extLst>
          </p:cNvPr>
          <p:cNvSpPr/>
          <p:nvPr/>
        </p:nvSpPr>
        <p:spPr bwMode="auto">
          <a:xfrm>
            <a:off x="6445145" y="2132856"/>
            <a:ext cx="154912" cy="151216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0" name="Geschweifte Klammer rechts 119">
            <a:extLst>
              <a:ext uri="{FF2B5EF4-FFF2-40B4-BE49-F238E27FC236}">
                <a16:creationId xmlns:a16="http://schemas.microsoft.com/office/drawing/2014/main" id="{EF5B851E-3517-2F51-2EFD-ED87F66678A4}"/>
              </a:ext>
            </a:extLst>
          </p:cNvPr>
          <p:cNvSpPr/>
          <p:nvPr/>
        </p:nvSpPr>
        <p:spPr bwMode="auto">
          <a:xfrm>
            <a:off x="6431189" y="4069633"/>
            <a:ext cx="154912" cy="151216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A8E1A4B-B58D-6B94-703B-84F60981779B}"/>
              </a:ext>
            </a:extLst>
          </p:cNvPr>
          <p:cNvSpPr txBox="1"/>
          <p:nvPr/>
        </p:nvSpPr>
        <p:spPr>
          <a:xfrm>
            <a:off x="6768528" y="2339343"/>
            <a:ext cx="2311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Verdoppelt die </a:t>
            </a:r>
            <a:r>
              <a:rPr lang="de-DE" sz="1600" b="0" dirty="0" err="1">
                <a:latin typeface="+mn-lt"/>
              </a:rPr>
              <a:t>Number</a:t>
            </a:r>
            <a:r>
              <a:rPr lang="de-DE" sz="1600" b="0" dirty="0">
                <a:latin typeface="+mn-lt"/>
              </a:rPr>
              <a:t> der Batches anhand des kleinsten Datensatzes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0C7CD01B-40C6-770F-AC80-5D6A3702776A}"/>
              </a:ext>
            </a:extLst>
          </p:cNvPr>
          <p:cNvSpPr txBox="1"/>
          <p:nvPr/>
        </p:nvSpPr>
        <p:spPr>
          <a:xfrm>
            <a:off x="6814058" y="4656440"/>
            <a:ext cx="392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len</a:t>
            </a:r>
            <a:r>
              <a:rPr lang="de-DE" sz="1600" b="0" dirty="0">
                <a:latin typeface="+mn-lt"/>
              </a:rPr>
              <a:t>(a) + </a:t>
            </a:r>
            <a:r>
              <a:rPr lang="de-DE" sz="1600" b="0" dirty="0" err="1">
                <a:latin typeface="+mn-lt"/>
              </a:rPr>
              <a:t>len</a:t>
            </a:r>
            <a:r>
              <a:rPr lang="de-DE" sz="1600" b="0" dirty="0">
                <a:latin typeface="+mn-lt"/>
              </a:rPr>
              <a:t>(b)</a:t>
            </a:r>
          </a:p>
        </p:txBody>
      </p:sp>
      <p:sp>
        <p:nvSpPr>
          <p:cNvPr id="123" name="Geschweifte Klammer rechts 122">
            <a:extLst>
              <a:ext uri="{FF2B5EF4-FFF2-40B4-BE49-F238E27FC236}">
                <a16:creationId xmlns:a16="http://schemas.microsoft.com/office/drawing/2014/main" id="{E85028A6-AB34-D5A7-C590-5B79DC1D1D69}"/>
              </a:ext>
            </a:extLst>
          </p:cNvPr>
          <p:cNvSpPr/>
          <p:nvPr/>
        </p:nvSpPr>
        <p:spPr bwMode="auto">
          <a:xfrm>
            <a:off x="8950037" y="1628800"/>
            <a:ext cx="586623" cy="410445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9279AA28-A9D1-E9BA-CA01-21FFBF800064}"/>
              </a:ext>
            </a:extLst>
          </p:cNvPr>
          <p:cNvSpPr txBox="1"/>
          <p:nvPr/>
        </p:nvSpPr>
        <p:spPr>
          <a:xfrm>
            <a:off x="9602500" y="3260705"/>
            <a:ext cx="211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Angewendet nur auf Train nicht auf Validation</a:t>
            </a:r>
          </a:p>
        </p:txBody>
      </p:sp>
    </p:spTree>
    <p:extLst>
      <p:ext uri="{BB962C8B-B14F-4D97-AF65-F5344CB8AC3E}">
        <p14:creationId xmlns:p14="http://schemas.microsoft.com/office/powerpoint/2010/main" val="377141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 Mixen - Ausgangsbasis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19671" y="984052"/>
            <a:ext cx="5880386" cy="5109244"/>
          </a:xfrm>
        </p:spPr>
        <p:txBody>
          <a:bodyPr/>
          <a:lstStyle/>
          <a:p>
            <a:r>
              <a:rPr lang="de-DE" dirty="0" err="1"/>
              <a:t>SemEval</a:t>
            </a:r>
            <a:endParaRPr lang="de-DE" dirty="0"/>
          </a:p>
          <a:p>
            <a:pPr lvl="1"/>
            <a:r>
              <a:rPr lang="de-DE" dirty="0"/>
              <a:t>1700 Items (Train)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A8C65D5-D5AD-0973-0DF3-87CD86C67C10}"/>
              </a:ext>
            </a:extLst>
          </p:cNvPr>
          <p:cNvSpPr txBox="1">
            <a:spLocks/>
          </p:cNvSpPr>
          <p:nvPr/>
        </p:nvSpPr>
        <p:spPr bwMode="auto">
          <a:xfrm>
            <a:off x="1991545" y="696813"/>
            <a:ext cx="799306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kern="1200" dirty="0">
                <a:solidFill>
                  <a:schemeClr val="tx1"/>
                </a:solidFill>
              </a:rPr>
              <a:t>Datensatz Mixen</a:t>
            </a:r>
            <a:r>
              <a:rPr lang="de-DE" sz="1400" b="0" kern="1200" dirty="0">
                <a:solidFill>
                  <a:schemeClr val="bg1">
                    <a:lumMod val="65000"/>
                  </a:schemeClr>
                </a:solidFill>
              </a:rPr>
              <a:t>	Model Anpassung	     Next </a:t>
            </a:r>
            <a:r>
              <a:rPr lang="de-DE" sz="1400" b="0" kern="1200" dirty="0" err="1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Eingekerbter Richtungspfeil 11">
            <a:extLst>
              <a:ext uri="{FF2B5EF4-FFF2-40B4-BE49-F238E27FC236}">
                <a16:creationId xmlns:a16="http://schemas.microsoft.com/office/drawing/2014/main" id="{0C7406A9-B565-E616-14C3-BA48A9271E38}"/>
              </a:ext>
            </a:extLst>
          </p:cNvPr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ingekerbter Richtungspfeil 11">
            <a:extLst>
              <a:ext uri="{FF2B5EF4-FFF2-40B4-BE49-F238E27FC236}">
                <a16:creationId xmlns:a16="http://schemas.microsoft.com/office/drawing/2014/main" id="{AE8E7719-A897-A714-6D46-740DE64ECE8E}"/>
              </a:ext>
            </a:extLst>
          </p:cNvPr>
          <p:cNvSpPr/>
          <p:nvPr/>
        </p:nvSpPr>
        <p:spPr>
          <a:xfrm>
            <a:off x="7404797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Eingekerbter Richtungspfeil 11">
            <a:extLst>
              <a:ext uri="{FF2B5EF4-FFF2-40B4-BE49-F238E27FC236}">
                <a16:creationId xmlns:a16="http://schemas.microsoft.com/office/drawing/2014/main" id="{0D2A72D9-9147-C181-2E88-8E9C7D5EC88C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4" name="Grafik 13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4C2CC0B7-A804-8A08-409C-C5FA52A77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937801"/>
            <a:ext cx="5221234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 Mixen – </a:t>
            </a:r>
            <a:r>
              <a:rPr lang="de-DE" dirty="0" err="1"/>
              <a:t>SemEval</a:t>
            </a:r>
            <a:r>
              <a:rPr lang="de-DE" dirty="0"/>
              <a:t> Erweitert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A8C65D5-D5AD-0973-0DF3-87CD86C67C10}"/>
              </a:ext>
            </a:extLst>
          </p:cNvPr>
          <p:cNvSpPr txBox="1">
            <a:spLocks/>
          </p:cNvSpPr>
          <p:nvPr/>
        </p:nvSpPr>
        <p:spPr bwMode="auto">
          <a:xfrm>
            <a:off x="1991545" y="696813"/>
            <a:ext cx="799306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kern="1200" dirty="0">
                <a:solidFill>
                  <a:schemeClr val="tx1"/>
                </a:solidFill>
              </a:rPr>
              <a:t>Datensatz Mixen</a:t>
            </a:r>
            <a:r>
              <a:rPr lang="de-DE" sz="1400" b="0" kern="1200" dirty="0">
                <a:solidFill>
                  <a:schemeClr val="bg1">
                    <a:lumMod val="65000"/>
                  </a:schemeClr>
                </a:solidFill>
              </a:rPr>
              <a:t>	Model Anpassung	     Next </a:t>
            </a:r>
            <a:r>
              <a:rPr lang="de-DE" sz="1400" b="0" kern="1200" dirty="0" err="1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Eingekerbter Richtungspfeil 11">
            <a:extLst>
              <a:ext uri="{FF2B5EF4-FFF2-40B4-BE49-F238E27FC236}">
                <a16:creationId xmlns:a16="http://schemas.microsoft.com/office/drawing/2014/main" id="{0C7406A9-B565-E616-14C3-BA48A9271E38}"/>
              </a:ext>
            </a:extLst>
          </p:cNvPr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ingekerbter Richtungspfeil 11">
            <a:extLst>
              <a:ext uri="{FF2B5EF4-FFF2-40B4-BE49-F238E27FC236}">
                <a16:creationId xmlns:a16="http://schemas.microsoft.com/office/drawing/2014/main" id="{AE8E7719-A897-A714-6D46-740DE64ECE8E}"/>
              </a:ext>
            </a:extLst>
          </p:cNvPr>
          <p:cNvSpPr/>
          <p:nvPr/>
        </p:nvSpPr>
        <p:spPr>
          <a:xfrm>
            <a:off x="7404797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Eingekerbter Richtungspfeil 11">
            <a:extLst>
              <a:ext uri="{FF2B5EF4-FFF2-40B4-BE49-F238E27FC236}">
                <a16:creationId xmlns:a16="http://schemas.microsoft.com/office/drawing/2014/main" id="{0D2A72D9-9147-C181-2E88-8E9C7D5EC88C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9" name="Textplatzhalter 118">
            <a:extLst>
              <a:ext uri="{FF2B5EF4-FFF2-40B4-BE49-F238E27FC236}">
                <a16:creationId xmlns:a16="http://schemas.microsoft.com/office/drawing/2014/main" id="{78A23C8C-3289-F04E-4884-53749D656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984052"/>
            <a:ext cx="2856224" cy="5109244"/>
          </a:xfrm>
        </p:spPr>
        <p:txBody>
          <a:bodyPr/>
          <a:lstStyle/>
          <a:p>
            <a:r>
              <a:rPr lang="de-DE" dirty="0"/>
              <a:t>SNLI</a:t>
            </a:r>
          </a:p>
          <a:p>
            <a:pPr lvl="1"/>
            <a:r>
              <a:rPr lang="de-DE" dirty="0"/>
              <a:t>6765 Items (Valid)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120" name="Textplatzhalter 118">
            <a:extLst>
              <a:ext uri="{FF2B5EF4-FFF2-40B4-BE49-F238E27FC236}">
                <a16:creationId xmlns:a16="http://schemas.microsoft.com/office/drawing/2014/main" id="{2CEAA4A9-9A68-6E70-FAB5-C26679537206}"/>
              </a:ext>
            </a:extLst>
          </p:cNvPr>
          <p:cNvSpPr txBox="1">
            <a:spLocks/>
          </p:cNvSpPr>
          <p:nvPr/>
        </p:nvSpPr>
        <p:spPr bwMode="auto">
          <a:xfrm>
            <a:off x="4079863" y="1051943"/>
            <a:ext cx="3816425" cy="510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 err="1"/>
              <a:t>Healthver</a:t>
            </a:r>
            <a:endParaRPr lang="de-DE" b="0" kern="0" dirty="0"/>
          </a:p>
          <a:p>
            <a:pPr lvl="1"/>
            <a:r>
              <a:rPr lang="de-DE" b="0" kern="0" dirty="0"/>
              <a:t>3848 Items (Train + Valid)</a:t>
            </a:r>
          </a:p>
        </p:txBody>
      </p:sp>
      <p:sp>
        <p:nvSpPr>
          <p:cNvPr id="121" name="Textplatzhalter 118">
            <a:extLst>
              <a:ext uri="{FF2B5EF4-FFF2-40B4-BE49-F238E27FC236}">
                <a16:creationId xmlns:a16="http://schemas.microsoft.com/office/drawing/2014/main" id="{7372B800-48E7-E8B2-71F1-A271D8303C7C}"/>
              </a:ext>
            </a:extLst>
          </p:cNvPr>
          <p:cNvSpPr txBox="1">
            <a:spLocks/>
          </p:cNvSpPr>
          <p:nvPr/>
        </p:nvSpPr>
        <p:spPr bwMode="auto">
          <a:xfrm>
            <a:off x="8400256" y="984051"/>
            <a:ext cx="3600399" cy="510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 err="1"/>
              <a:t>Scifact</a:t>
            </a:r>
            <a:endParaRPr lang="de-DE" b="0" kern="0" dirty="0"/>
          </a:p>
          <a:p>
            <a:pPr lvl="1"/>
            <a:r>
              <a:rPr lang="de-DE" b="0" kern="0" dirty="0"/>
              <a:t>773 Items (Train + Valid)</a:t>
            </a:r>
          </a:p>
        </p:txBody>
      </p:sp>
      <p:pic>
        <p:nvPicPr>
          <p:cNvPr id="123" name="Grafik 122" descr="Ein Bild, das Text, Screenshot, Display, Reihe enthält.&#10;&#10;Automatisch generierte Beschreibung">
            <a:extLst>
              <a:ext uri="{FF2B5EF4-FFF2-40B4-BE49-F238E27FC236}">
                <a16:creationId xmlns:a16="http://schemas.microsoft.com/office/drawing/2014/main" id="{F2577643-70EE-3247-2A67-F1214805E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2" y="2274417"/>
            <a:ext cx="3441759" cy="2700000"/>
          </a:xfrm>
          <a:prstGeom prst="rect">
            <a:avLst/>
          </a:prstGeom>
        </p:spPr>
      </p:pic>
      <p:pic>
        <p:nvPicPr>
          <p:cNvPr id="126" name="Grafik 12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1B2E7FFB-AD88-9C21-54B5-8624C2A59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25" y="2188673"/>
            <a:ext cx="3388352" cy="2700000"/>
          </a:xfrm>
          <a:prstGeom prst="rect">
            <a:avLst/>
          </a:prstGeom>
        </p:spPr>
      </p:pic>
      <p:pic>
        <p:nvPicPr>
          <p:cNvPr id="128" name="Grafik 12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6FA6573-514D-321E-7562-E7CBDAE1C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32" y="2256565"/>
            <a:ext cx="3388352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Apassungen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Datensatz Mixen	</a:t>
            </a:r>
            <a:r>
              <a:rPr lang="de-DE" sz="1400" b="1" kern="1200" dirty="0">
                <a:solidFill>
                  <a:schemeClr val="tx1"/>
                </a:solidFill>
              </a:rPr>
              <a:t>Model Anpassung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     Next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de-DE" sz="1400" kern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7404797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11">
            <a:extLst>
              <a:ext uri="{FF2B5EF4-FFF2-40B4-BE49-F238E27FC236}">
                <a16:creationId xmlns:a16="http://schemas.microsoft.com/office/drawing/2014/main" id="{19045196-617B-375E-750A-512B86A5162B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A3B21F2-FE5C-C99C-0E13-75271A903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173" y="1201231"/>
            <a:ext cx="911834" cy="428724"/>
          </a:xfrm>
        </p:spPr>
        <p:txBody>
          <a:bodyPr/>
          <a:lstStyle/>
          <a:p>
            <a:r>
              <a:rPr lang="de-DE" dirty="0"/>
              <a:t>v1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E2F4DBDF-3DCB-FD38-40C7-A01BAA0E5A4D}"/>
              </a:ext>
            </a:extLst>
          </p:cNvPr>
          <p:cNvSpPr txBox="1">
            <a:spLocks/>
          </p:cNvSpPr>
          <p:nvPr/>
        </p:nvSpPr>
        <p:spPr bwMode="auto">
          <a:xfrm>
            <a:off x="3037153" y="1148409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v2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77B87056-B1D3-A7DB-E39F-F551E8C9ECE7}"/>
              </a:ext>
            </a:extLst>
          </p:cNvPr>
          <p:cNvSpPr txBox="1">
            <a:spLocks/>
          </p:cNvSpPr>
          <p:nvPr/>
        </p:nvSpPr>
        <p:spPr bwMode="auto">
          <a:xfrm>
            <a:off x="5942227" y="1055097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v3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9E942820-7F34-442D-AC92-FBC0A041735A}"/>
              </a:ext>
            </a:extLst>
          </p:cNvPr>
          <p:cNvSpPr txBox="1">
            <a:spLocks/>
          </p:cNvSpPr>
          <p:nvPr/>
        </p:nvSpPr>
        <p:spPr bwMode="auto">
          <a:xfrm>
            <a:off x="8355921" y="1020379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D167BD-0CE1-4227-8782-9325E1DF994B}"/>
              </a:ext>
            </a:extLst>
          </p:cNvPr>
          <p:cNvSpPr/>
          <p:nvPr/>
        </p:nvSpPr>
        <p:spPr bwMode="auto">
          <a:xfrm>
            <a:off x="170890" y="3050465"/>
            <a:ext cx="1248006" cy="165618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 </a:t>
            </a: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CL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79EA693-E203-1D36-8211-0C917490599E}"/>
              </a:ext>
            </a:extLst>
          </p:cNvPr>
          <p:cNvCxnSpPr>
            <a:cxnSpLocks/>
          </p:cNvCxnSpPr>
          <p:nvPr/>
        </p:nvCxnSpPr>
        <p:spPr bwMode="auto">
          <a:xfrm>
            <a:off x="746954" y="4706649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11DEAEB-9D9F-9DF0-745E-BBC13DBEF57C}"/>
              </a:ext>
            </a:extLst>
          </p:cNvPr>
          <p:cNvCxnSpPr>
            <a:cxnSpLocks/>
          </p:cNvCxnSpPr>
          <p:nvPr/>
        </p:nvCxnSpPr>
        <p:spPr bwMode="auto">
          <a:xfrm>
            <a:off x="746954" y="2618417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2C12924-8950-6ACC-64BE-F5355F781D90}"/>
              </a:ext>
            </a:extLst>
          </p:cNvPr>
          <p:cNvSpPr txBox="1"/>
          <p:nvPr/>
        </p:nvSpPr>
        <p:spPr>
          <a:xfrm>
            <a:off x="157576" y="1510089"/>
            <a:ext cx="1204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  <a:p>
            <a:pPr algn="ctr"/>
            <a:r>
              <a:rPr lang="de-DE" sz="1600" b="0" dirty="0">
                <a:latin typeface="+mn-lt"/>
              </a:rPr>
              <a:t>Primary</a:t>
            </a:r>
          </a:p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384FD6-E7A4-ECA3-5331-DC9B77AD9FCB}"/>
              </a:ext>
            </a:extLst>
          </p:cNvPr>
          <p:cNvSpPr txBox="1"/>
          <p:nvPr/>
        </p:nvSpPr>
        <p:spPr>
          <a:xfrm>
            <a:off x="242899" y="5163824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0 </a:t>
            </a:r>
            <a:r>
              <a:rPr lang="de-DE" sz="1600" b="0" dirty="0" err="1">
                <a:latin typeface="+mn-lt"/>
              </a:rPr>
              <a:t>or</a:t>
            </a:r>
            <a:r>
              <a:rPr lang="de-DE" sz="1600" b="0" dirty="0">
                <a:latin typeface="+mn-lt"/>
              </a:rPr>
              <a:t> 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36C987B-C67B-FE14-59CA-0AB026884285}"/>
              </a:ext>
            </a:extLst>
          </p:cNvPr>
          <p:cNvSpPr/>
          <p:nvPr/>
        </p:nvSpPr>
        <p:spPr bwMode="auto">
          <a:xfrm>
            <a:off x="1707396" y="2806760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3734D67-E4DE-C9E6-B1AB-6FC09A220BD1}"/>
              </a:ext>
            </a:extLst>
          </p:cNvPr>
          <p:cNvSpPr/>
          <p:nvPr/>
        </p:nvSpPr>
        <p:spPr bwMode="auto">
          <a:xfrm>
            <a:off x="2571091" y="2806760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DA84004-2550-4615-C079-28E7C853A192}"/>
              </a:ext>
            </a:extLst>
          </p:cNvPr>
          <p:cNvSpPr/>
          <p:nvPr/>
        </p:nvSpPr>
        <p:spPr bwMode="auto">
          <a:xfrm>
            <a:off x="4287799" y="2806759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4FD1768-4559-686E-545E-7EA482FDCD7B}"/>
              </a:ext>
            </a:extLst>
          </p:cNvPr>
          <p:cNvSpPr/>
          <p:nvPr/>
        </p:nvSpPr>
        <p:spPr bwMode="auto">
          <a:xfrm>
            <a:off x="3411569" y="2806759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55360E-EED3-0C84-6F26-D13DD3ECC4E1}"/>
              </a:ext>
            </a:extLst>
          </p:cNvPr>
          <p:cNvCxnSpPr>
            <a:cxnSpLocks/>
          </p:cNvCxnSpPr>
          <p:nvPr/>
        </p:nvCxnSpPr>
        <p:spPr bwMode="auto">
          <a:xfrm>
            <a:off x="2092966" y="2374711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5FBC7C1-D743-9DC7-710B-1AB0A4B5ED8B}"/>
              </a:ext>
            </a:extLst>
          </p:cNvPr>
          <p:cNvCxnSpPr>
            <a:cxnSpLocks/>
          </p:cNvCxnSpPr>
          <p:nvPr/>
        </p:nvCxnSpPr>
        <p:spPr bwMode="auto">
          <a:xfrm>
            <a:off x="3783744" y="2391480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8A9BD93-F2C7-BB24-C73D-933C2BC56873}"/>
              </a:ext>
            </a:extLst>
          </p:cNvPr>
          <p:cNvCxnSpPr>
            <a:cxnSpLocks/>
          </p:cNvCxnSpPr>
          <p:nvPr/>
        </p:nvCxnSpPr>
        <p:spPr bwMode="auto">
          <a:xfrm>
            <a:off x="2943266" y="2388033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D3CC64E-3832-0EA8-42EF-F2D669C204B3}"/>
              </a:ext>
            </a:extLst>
          </p:cNvPr>
          <p:cNvCxnSpPr>
            <a:cxnSpLocks/>
          </p:cNvCxnSpPr>
          <p:nvPr/>
        </p:nvCxnSpPr>
        <p:spPr bwMode="auto">
          <a:xfrm>
            <a:off x="4675411" y="2374711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55AF2F5-AA26-42D5-BE35-87D7B1E9DDFF}"/>
              </a:ext>
            </a:extLst>
          </p:cNvPr>
          <p:cNvSpPr txBox="1"/>
          <p:nvPr/>
        </p:nvSpPr>
        <p:spPr>
          <a:xfrm>
            <a:off x="1427987" y="1996071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BB5D21-49CE-90BF-AF83-33B6A81F98AA}"/>
              </a:ext>
            </a:extLst>
          </p:cNvPr>
          <p:cNvSpPr txBox="1"/>
          <p:nvPr/>
        </p:nvSpPr>
        <p:spPr>
          <a:xfrm>
            <a:off x="2369958" y="1724919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1849C54-C47B-E658-4756-5DE0EC42DAEA}"/>
              </a:ext>
            </a:extLst>
          </p:cNvPr>
          <p:cNvSpPr txBox="1"/>
          <p:nvPr/>
        </p:nvSpPr>
        <p:spPr>
          <a:xfrm>
            <a:off x="3246274" y="1996071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Primary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426357-A61C-1B4E-3C3C-11B0E39D2F0C}"/>
              </a:ext>
            </a:extLst>
          </p:cNvPr>
          <p:cNvSpPr txBox="1"/>
          <p:nvPr/>
        </p:nvSpPr>
        <p:spPr>
          <a:xfrm>
            <a:off x="4058869" y="1703069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BF69592-2817-C16D-695E-1B011577E2C4}"/>
              </a:ext>
            </a:extLst>
          </p:cNvPr>
          <p:cNvCxnSpPr>
            <a:cxnSpLocks/>
          </p:cNvCxnSpPr>
          <p:nvPr/>
        </p:nvCxnSpPr>
        <p:spPr bwMode="auto">
          <a:xfrm>
            <a:off x="2079570" y="3323564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538DE4E-164B-5E07-7BAD-0E7FE3110ED4}"/>
              </a:ext>
            </a:extLst>
          </p:cNvPr>
          <p:cNvCxnSpPr>
            <a:cxnSpLocks/>
          </p:cNvCxnSpPr>
          <p:nvPr/>
        </p:nvCxnSpPr>
        <p:spPr bwMode="auto">
          <a:xfrm>
            <a:off x="2943266" y="3323564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89CBE60-7EDF-2B0B-044D-3B72ED1C99A9}"/>
              </a:ext>
            </a:extLst>
          </p:cNvPr>
          <p:cNvCxnSpPr>
            <a:cxnSpLocks/>
          </p:cNvCxnSpPr>
          <p:nvPr/>
        </p:nvCxnSpPr>
        <p:spPr bwMode="auto">
          <a:xfrm>
            <a:off x="4659974" y="3323564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A631DAC-4524-2BF3-8230-D8828A439658}"/>
              </a:ext>
            </a:extLst>
          </p:cNvPr>
          <p:cNvCxnSpPr>
            <a:cxnSpLocks/>
          </p:cNvCxnSpPr>
          <p:nvPr/>
        </p:nvCxnSpPr>
        <p:spPr bwMode="auto">
          <a:xfrm>
            <a:off x="3783744" y="3323564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7D8745FB-2588-61D6-CEC8-0265335F720B}"/>
              </a:ext>
            </a:extLst>
          </p:cNvPr>
          <p:cNvSpPr/>
          <p:nvPr/>
        </p:nvSpPr>
        <p:spPr bwMode="auto">
          <a:xfrm>
            <a:off x="1707399" y="3513607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9F6E21-9949-76EC-7D00-9B746446CF88}"/>
              </a:ext>
            </a:extLst>
          </p:cNvPr>
          <p:cNvSpPr/>
          <p:nvPr/>
        </p:nvSpPr>
        <p:spPr bwMode="auto">
          <a:xfrm>
            <a:off x="2565696" y="3513607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BD607A-45E9-33D6-4D10-03BD1E9A290F}"/>
              </a:ext>
            </a:extLst>
          </p:cNvPr>
          <p:cNvSpPr/>
          <p:nvPr/>
        </p:nvSpPr>
        <p:spPr bwMode="auto">
          <a:xfrm>
            <a:off x="3396061" y="3513607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93E60F1-B39A-0316-F2BC-DF32C02C028A}"/>
              </a:ext>
            </a:extLst>
          </p:cNvPr>
          <p:cNvSpPr/>
          <p:nvPr/>
        </p:nvSpPr>
        <p:spPr bwMode="auto">
          <a:xfrm>
            <a:off x="4253778" y="3513607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1F355B2-E52F-2804-A7B4-6C0560109E4E}"/>
              </a:ext>
            </a:extLst>
          </p:cNvPr>
          <p:cNvSpPr/>
          <p:nvPr/>
        </p:nvSpPr>
        <p:spPr bwMode="auto">
          <a:xfrm>
            <a:off x="2363986" y="4286985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</a:rPr>
              <a:t>Cat(u, v, x, y)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DC777A6-7CB0-3179-FCA4-39F22FED152C}"/>
              </a:ext>
            </a:extLst>
          </p:cNvPr>
          <p:cNvSpPr/>
          <p:nvPr/>
        </p:nvSpPr>
        <p:spPr bwMode="auto">
          <a:xfrm>
            <a:off x="2363985" y="5000270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Dropout + Fully </a:t>
            </a: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Connected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Layer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B52A58E-E567-6E23-E777-9F041BC00BC5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 bwMode="auto">
          <a:xfrm>
            <a:off x="2079574" y="4030412"/>
            <a:ext cx="1288063" cy="256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1EC843CC-1AA9-4020-7D7B-B515D1F206A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 bwMode="auto">
          <a:xfrm>
            <a:off x="2937871" y="4030412"/>
            <a:ext cx="429766" cy="256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681739E-C89D-98E0-E372-C42FBB9621A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flipH="1">
            <a:off x="3367637" y="4030412"/>
            <a:ext cx="400599" cy="256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0D01D7D-528D-4638-C9A6-0F0842077AA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 bwMode="auto">
          <a:xfrm flipH="1">
            <a:off x="3367637" y="4030412"/>
            <a:ext cx="1258316" cy="256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8E2EF280-40C2-772A-74A7-8E7D1D3A7059}"/>
              </a:ext>
            </a:extLst>
          </p:cNvPr>
          <p:cNvCxnSpPr>
            <a:cxnSpLocks/>
            <a:stCxn id="46" idx="2"/>
          </p:cNvCxnSpPr>
          <p:nvPr/>
        </p:nvCxnSpPr>
        <p:spPr bwMode="auto">
          <a:xfrm flipH="1">
            <a:off x="3367636" y="4803790"/>
            <a:ext cx="1" cy="1900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10E75197-1792-2003-DAE3-DDE31EC8D6C3}"/>
              </a:ext>
            </a:extLst>
          </p:cNvPr>
          <p:cNvSpPr txBox="1"/>
          <p:nvPr/>
        </p:nvSpPr>
        <p:spPr>
          <a:xfrm>
            <a:off x="2907514" y="5844729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0 </a:t>
            </a:r>
            <a:r>
              <a:rPr lang="de-DE" sz="1600" b="0" dirty="0" err="1">
                <a:latin typeface="+mn-lt"/>
              </a:rPr>
              <a:t>or</a:t>
            </a:r>
            <a:r>
              <a:rPr lang="de-DE" sz="1600" b="0" dirty="0">
                <a:latin typeface="+mn-lt"/>
              </a:rPr>
              <a:t> 1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6CDCDF2-8D37-0782-A93D-9C107F9DD95E}"/>
              </a:ext>
            </a:extLst>
          </p:cNvPr>
          <p:cNvCxnSpPr>
            <a:cxnSpLocks/>
          </p:cNvCxnSpPr>
          <p:nvPr/>
        </p:nvCxnSpPr>
        <p:spPr bwMode="auto">
          <a:xfrm>
            <a:off x="3367635" y="5517075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2B313C73-5640-92A4-4FCA-AEE9BBCA0523}"/>
              </a:ext>
            </a:extLst>
          </p:cNvPr>
          <p:cNvSpPr/>
          <p:nvPr/>
        </p:nvSpPr>
        <p:spPr bwMode="auto">
          <a:xfrm>
            <a:off x="5315139" y="2790927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1520E6-4A79-633C-2008-C05DA2804A52}"/>
              </a:ext>
            </a:extLst>
          </p:cNvPr>
          <p:cNvSpPr/>
          <p:nvPr/>
        </p:nvSpPr>
        <p:spPr bwMode="auto">
          <a:xfrm>
            <a:off x="6590477" y="2790926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484C0743-D90C-668E-5D46-DDDB2308388B}"/>
              </a:ext>
            </a:extLst>
          </p:cNvPr>
          <p:cNvCxnSpPr>
            <a:cxnSpLocks/>
          </p:cNvCxnSpPr>
          <p:nvPr/>
        </p:nvCxnSpPr>
        <p:spPr bwMode="auto">
          <a:xfrm>
            <a:off x="5700709" y="235887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F319B8F-B969-EC0C-45CA-E5FF87F427B8}"/>
              </a:ext>
            </a:extLst>
          </p:cNvPr>
          <p:cNvCxnSpPr>
            <a:cxnSpLocks/>
          </p:cNvCxnSpPr>
          <p:nvPr/>
        </p:nvCxnSpPr>
        <p:spPr bwMode="auto">
          <a:xfrm>
            <a:off x="6962652" y="2372199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97641C6-67B8-C32A-3135-6DE053DBF9A8}"/>
              </a:ext>
            </a:extLst>
          </p:cNvPr>
          <p:cNvCxnSpPr>
            <a:cxnSpLocks/>
          </p:cNvCxnSpPr>
          <p:nvPr/>
        </p:nvCxnSpPr>
        <p:spPr bwMode="auto">
          <a:xfrm>
            <a:off x="5687313" y="3307731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7F43CA6-AE08-8C50-470A-C8133C9385F6}"/>
              </a:ext>
            </a:extLst>
          </p:cNvPr>
          <p:cNvCxnSpPr>
            <a:cxnSpLocks/>
          </p:cNvCxnSpPr>
          <p:nvPr/>
        </p:nvCxnSpPr>
        <p:spPr bwMode="auto">
          <a:xfrm>
            <a:off x="6962652" y="3307730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D1F5F95A-CEEC-58EC-943C-2C07A2231244}"/>
              </a:ext>
            </a:extLst>
          </p:cNvPr>
          <p:cNvSpPr/>
          <p:nvPr/>
        </p:nvSpPr>
        <p:spPr bwMode="auto">
          <a:xfrm>
            <a:off x="5315142" y="3497774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523C422-19B8-8587-9BB8-74538B0942D0}"/>
              </a:ext>
            </a:extLst>
          </p:cNvPr>
          <p:cNvSpPr/>
          <p:nvPr/>
        </p:nvSpPr>
        <p:spPr bwMode="auto">
          <a:xfrm>
            <a:off x="6585082" y="3497773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8BC2B0D-9AE2-E5AB-9FE5-5880EB0C9BA9}"/>
              </a:ext>
            </a:extLst>
          </p:cNvPr>
          <p:cNvSpPr txBox="1"/>
          <p:nvPr/>
        </p:nvSpPr>
        <p:spPr>
          <a:xfrm>
            <a:off x="5168663" y="1996257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C636691C-041E-D986-D4CD-75E73578FD6D}"/>
              </a:ext>
            </a:extLst>
          </p:cNvPr>
          <p:cNvSpPr txBox="1"/>
          <p:nvPr/>
        </p:nvSpPr>
        <p:spPr>
          <a:xfrm>
            <a:off x="6328201" y="1542157"/>
            <a:ext cx="130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  <a:p>
            <a:pPr algn="ctr"/>
            <a:r>
              <a:rPr lang="de-DE" sz="1600" b="0" dirty="0">
                <a:latin typeface="+mn-lt"/>
              </a:rPr>
              <a:t>Primary</a:t>
            </a:r>
          </a:p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4C5F71F-4F3F-DD3A-4102-F49B17D71886}"/>
              </a:ext>
            </a:extLst>
          </p:cNvPr>
          <p:cNvSpPr/>
          <p:nvPr/>
        </p:nvSpPr>
        <p:spPr bwMode="auto">
          <a:xfrm>
            <a:off x="5371591" y="4315129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</a:rPr>
              <a:t>Cat(u, v)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5D2A1DE-36B5-93C3-D521-7B533C52A364}"/>
              </a:ext>
            </a:extLst>
          </p:cNvPr>
          <p:cNvSpPr/>
          <p:nvPr/>
        </p:nvSpPr>
        <p:spPr bwMode="auto">
          <a:xfrm>
            <a:off x="5363852" y="5048391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Dropout + Fully </a:t>
            </a: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Connected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Layer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A34FC0C-6790-185A-10FA-37E5AB7F8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6367503" y="4851911"/>
            <a:ext cx="1" cy="1900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4F73EB7-C652-10E4-785A-914E1C87B6AF}"/>
              </a:ext>
            </a:extLst>
          </p:cNvPr>
          <p:cNvSpPr txBox="1"/>
          <p:nvPr/>
        </p:nvSpPr>
        <p:spPr>
          <a:xfrm>
            <a:off x="5894089" y="5937069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0 </a:t>
            </a:r>
            <a:r>
              <a:rPr lang="de-DE" sz="1600" b="0" dirty="0" err="1">
                <a:latin typeface="+mn-lt"/>
              </a:rPr>
              <a:t>or</a:t>
            </a:r>
            <a:r>
              <a:rPr lang="de-DE" sz="1600" b="0" dirty="0">
                <a:latin typeface="+mn-lt"/>
              </a:rPr>
              <a:t> 1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D0A54F8-7277-73F6-7C35-610AF6E3F1DD}"/>
              </a:ext>
            </a:extLst>
          </p:cNvPr>
          <p:cNvCxnSpPr>
            <a:cxnSpLocks/>
          </p:cNvCxnSpPr>
          <p:nvPr/>
        </p:nvCxnSpPr>
        <p:spPr bwMode="auto">
          <a:xfrm>
            <a:off x="6367502" y="5565196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95B698D-2310-4AFF-2821-E8B2F4F5D412}"/>
              </a:ext>
            </a:extLst>
          </p:cNvPr>
          <p:cNvCxnSpPr>
            <a:cxnSpLocks/>
          </p:cNvCxnSpPr>
          <p:nvPr/>
        </p:nvCxnSpPr>
        <p:spPr bwMode="auto">
          <a:xfrm>
            <a:off x="1559496" y="923200"/>
            <a:ext cx="0" cy="543422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54911AC4-AD0E-3CF9-20B7-C5F4AB39D7B7}"/>
              </a:ext>
            </a:extLst>
          </p:cNvPr>
          <p:cNvCxnSpPr>
            <a:cxnSpLocks/>
          </p:cNvCxnSpPr>
          <p:nvPr/>
        </p:nvCxnSpPr>
        <p:spPr bwMode="auto">
          <a:xfrm>
            <a:off x="5221227" y="1055097"/>
            <a:ext cx="0" cy="528657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41F3803-61C2-74D1-30FB-F95078CFBF86}"/>
              </a:ext>
            </a:extLst>
          </p:cNvPr>
          <p:cNvCxnSpPr>
            <a:cxnSpLocks/>
          </p:cNvCxnSpPr>
          <p:nvPr/>
        </p:nvCxnSpPr>
        <p:spPr bwMode="auto">
          <a:xfrm>
            <a:off x="7563293" y="923200"/>
            <a:ext cx="0" cy="533636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7B98062E-B579-E909-9020-90827DB60EA3}"/>
              </a:ext>
            </a:extLst>
          </p:cNvPr>
          <p:cNvCxnSpPr>
            <a:cxnSpLocks/>
            <a:stCxn id="76" idx="2"/>
            <a:endCxn id="80" idx="0"/>
          </p:cNvCxnSpPr>
          <p:nvPr/>
        </p:nvCxnSpPr>
        <p:spPr bwMode="auto">
          <a:xfrm>
            <a:off x="5687317" y="4014579"/>
            <a:ext cx="687925" cy="3005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0628B988-CCC3-E10D-999B-70B870A1A35A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 bwMode="auto">
          <a:xfrm flipH="1">
            <a:off x="6375242" y="4014578"/>
            <a:ext cx="582015" cy="3005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9" name="Textplatzhalter 5">
            <a:extLst>
              <a:ext uri="{FF2B5EF4-FFF2-40B4-BE49-F238E27FC236}">
                <a16:creationId xmlns:a16="http://schemas.microsoft.com/office/drawing/2014/main" id="{074A6CEF-C6EA-0B34-23AA-01FB439E068B}"/>
              </a:ext>
            </a:extLst>
          </p:cNvPr>
          <p:cNvSpPr txBox="1">
            <a:spLocks/>
          </p:cNvSpPr>
          <p:nvPr/>
        </p:nvSpPr>
        <p:spPr bwMode="auto">
          <a:xfrm>
            <a:off x="10622158" y="992950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v5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A83DF0E3-1F4E-EDCF-7940-30405B4B8E96}"/>
              </a:ext>
            </a:extLst>
          </p:cNvPr>
          <p:cNvSpPr/>
          <p:nvPr/>
        </p:nvSpPr>
        <p:spPr bwMode="auto">
          <a:xfrm>
            <a:off x="7699545" y="2756625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1758CFA7-8B0E-45A1-31BA-A81352FAE03A}"/>
              </a:ext>
            </a:extLst>
          </p:cNvPr>
          <p:cNvSpPr/>
          <p:nvPr/>
        </p:nvSpPr>
        <p:spPr bwMode="auto">
          <a:xfrm>
            <a:off x="8974883" y="2756624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8DA3D16A-3839-B67D-3834-36935224285B}"/>
              </a:ext>
            </a:extLst>
          </p:cNvPr>
          <p:cNvCxnSpPr>
            <a:cxnSpLocks/>
          </p:cNvCxnSpPr>
          <p:nvPr/>
        </p:nvCxnSpPr>
        <p:spPr bwMode="auto">
          <a:xfrm>
            <a:off x="8085115" y="2324576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FCFE6455-630E-15AA-25AF-F7892213A44E}"/>
              </a:ext>
            </a:extLst>
          </p:cNvPr>
          <p:cNvCxnSpPr>
            <a:cxnSpLocks/>
          </p:cNvCxnSpPr>
          <p:nvPr/>
        </p:nvCxnSpPr>
        <p:spPr bwMode="auto">
          <a:xfrm>
            <a:off x="9347058" y="2337897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FEBBA89-D27C-D867-CB83-EE9A18B12322}"/>
              </a:ext>
            </a:extLst>
          </p:cNvPr>
          <p:cNvCxnSpPr>
            <a:cxnSpLocks/>
          </p:cNvCxnSpPr>
          <p:nvPr/>
        </p:nvCxnSpPr>
        <p:spPr bwMode="auto">
          <a:xfrm>
            <a:off x="8071719" y="3273429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48A0343F-FE46-317F-8A6D-B3DCE625C23F}"/>
              </a:ext>
            </a:extLst>
          </p:cNvPr>
          <p:cNvCxnSpPr>
            <a:cxnSpLocks/>
          </p:cNvCxnSpPr>
          <p:nvPr/>
        </p:nvCxnSpPr>
        <p:spPr bwMode="auto">
          <a:xfrm>
            <a:off x="9347058" y="3273428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35D42F21-2C82-6C07-B6DF-720D7AA0B28C}"/>
              </a:ext>
            </a:extLst>
          </p:cNvPr>
          <p:cNvSpPr/>
          <p:nvPr/>
        </p:nvSpPr>
        <p:spPr bwMode="auto">
          <a:xfrm>
            <a:off x="7699548" y="3463472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09D4CAE-4195-F4ED-074C-D6732C7AB66E}"/>
              </a:ext>
            </a:extLst>
          </p:cNvPr>
          <p:cNvSpPr/>
          <p:nvPr/>
        </p:nvSpPr>
        <p:spPr bwMode="auto">
          <a:xfrm>
            <a:off x="8969488" y="3463471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D21CAB1-F619-27A5-BA33-3D2317CC3541}"/>
              </a:ext>
            </a:extLst>
          </p:cNvPr>
          <p:cNvSpPr txBox="1"/>
          <p:nvPr/>
        </p:nvSpPr>
        <p:spPr>
          <a:xfrm>
            <a:off x="7479383" y="2007985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D67362FE-74ED-C1D3-D3D6-BDC4A195C0D0}"/>
              </a:ext>
            </a:extLst>
          </p:cNvPr>
          <p:cNvSpPr txBox="1"/>
          <p:nvPr/>
        </p:nvSpPr>
        <p:spPr>
          <a:xfrm>
            <a:off x="8714475" y="1506899"/>
            <a:ext cx="130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  <a:p>
            <a:pPr algn="ctr"/>
            <a:r>
              <a:rPr lang="de-DE" sz="1600" b="0" dirty="0">
                <a:latin typeface="+mn-lt"/>
              </a:rPr>
              <a:t>Primary</a:t>
            </a:r>
          </a:p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C49DEC6-AE32-8883-4CBA-3DD9EE12C597}"/>
              </a:ext>
            </a:extLst>
          </p:cNvPr>
          <p:cNvSpPr/>
          <p:nvPr/>
        </p:nvSpPr>
        <p:spPr bwMode="auto">
          <a:xfrm>
            <a:off x="7755997" y="4280827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</a:rPr>
              <a:t>Cat(u, v, |u-v|)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E46C73C2-352F-70EF-DAAA-55EDEFE5E28B}"/>
              </a:ext>
            </a:extLst>
          </p:cNvPr>
          <p:cNvSpPr/>
          <p:nvPr/>
        </p:nvSpPr>
        <p:spPr bwMode="auto">
          <a:xfrm>
            <a:off x="7748258" y="5014089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Dropout + Fully </a:t>
            </a: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Connected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Layer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B89CABE-F162-D810-4877-45237AE16419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1909" y="4817609"/>
            <a:ext cx="1" cy="1900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757474DE-832B-548A-D1FA-2316812E03CE}"/>
              </a:ext>
            </a:extLst>
          </p:cNvPr>
          <p:cNvSpPr txBox="1"/>
          <p:nvPr/>
        </p:nvSpPr>
        <p:spPr>
          <a:xfrm>
            <a:off x="8278495" y="5902767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0 </a:t>
            </a:r>
            <a:r>
              <a:rPr lang="de-DE" sz="1600" b="0" dirty="0" err="1">
                <a:latin typeface="+mn-lt"/>
              </a:rPr>
              <a:t>or</a:t>
            </a:r>
            <a:r>
              <a:rPr lang="de-DE" sz="1600" b="0" dirty="0">
                <a:latin typeface="+mn-lt"/>
              </a:rPr>
              <a:t> 1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62D1BC49-2C90-F043-9C73-316206D71D2B}"/>
              </a:ext>
            </a:extLst>
          </p:cNvPr>
          <p:cNvCxnSpPr>
            <a:cxnSpLocks/>
          </p:cNvCxnSpPr>
          <p:nvPr/>
        </p:nvCxnSpPr>
        <p:spPr bwMode="auto">
          <a:xfrm>
            <a:off x="8751908" y="5530894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BDC0C4B-73A7-ABC6-CA2C-C6D7950438F2}"/>
              </a:ext>
            </a:extLst>
          </p:cNvPr>
          <p:cNvCxnSpPr>
            <a:cxnSpLocks/>
            <a:stCxn id="107" idx="2"/>
            <a:endCxn id="111" idx="0"/>
          </p:cNvCxnSpPr>
          <p:nvPr/>
        </p:nvCxnSpPr>
        <p:spPr bwMode="auto">
          <a:xfrm>
            <a:off x="8071723" y="3980277"/>
            <a:ext cx="687925" cy="3005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1DBB4F2-187C-ADAF-C714-E31825B4785D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 bwMode="auto">
          <a:xfrm flipH="1">
            <a:off x="8759648" y="3980276"/>
            <a:ext cx="582015" cy="3005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B3F385-6266-2115-3ABE-A19284CE26F8}"/>
              </a:ext>
            </a:extLst>
          </p:cNvPr>
          <p:cNvSpPr/>
          <p:nvPr/>
        </p:nvSpPr>
        <p:spPr bwMode="auto">
          <a:xfrm>
            <a:off x="10068517" y="2693066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95FC17C-42C3-B9FD-B0AD-C65108EC6093}"/>
              </a:ext>
            </a:extLst>
          </p:cNvPr>
          <p:cNvSpPr/>
          <p:nvPr/>
        </p:nvSpPr>
        <p:spPr bwMode="auto">
          <a:xfrm>
            <a:off x="11343855" y="2693065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C5ADEA69-9733-53CB-5B0F-C1BC2A6674E3}"/>
              </a:ext>
            </a:extLst>
          </p:cNvPr>
          <p:cNvCxnSpPr>
            <a:cxnSpLocks/>
          </p:cNvCxnSpPr>
          <p:nvPr/>
        </p:nvCxnSpPr>
        <p:spPr bwMode="auto">
          <a:xfrm>
            <a:off x="10454087" y="2261017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B06BB37C-39FE-7B67-F13B-9797415945CE}"/>
              </a:ext>
            </a:extLst>
          </p:cNvPr>
          <p:cNvCxnSpPr>
            <a:cxnSpLocks/>
          </p:cNvCxnSpPr>
          <p:nvPr/>
        </p:nvCxnSpPr>
        <p:spPr bwMode="auto">
          <a:xfrm>
            <a:off x="11716030" y="227433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89498D52-52C6-03BA-C1A5-F5CE76217169}"/>
              </a:ext>
            </a:extLst>
          </p:cNvPr>
          <p:cNvCxnSpPr>
            <a:cxnSpLocks/>
          </p:cNvCxnSpPr>
          <p:nvPr/>
        </p:nvCxnSpPr>
        <p:spPr bwMode="auto">
          <a:xfrm>
            <a:off x="10440691" y="3209870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BE4D2ED5-1566-12A1-70A6-D2B1598E4148}"/>
              </a:ext>
            </a:extLst>
          </p:cNvPr>
          <p:cNvCxnSpPr>
            <a:cxnSpLocks/>
          </p:cNvCxnSpPr>
          <p:nvPr/>
        </p:nvCxnSpPr>
        <p:spPr bwMode="auto">
          <a:xfrm>
            <a:off x="11716030" y="3209869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38D2AC2A-836B-9A41-65F3-8EC29E3CA8D2}"/>
              </a:ext>
            </a:extLst>
          </p:cNvPr>
          <p:cNvSpPr/>
          <p:nvPr/>
        </p:nvSpPr>
        <p:spPr bwMode="auto">
          <a:xfrm>
            <a:off x="10068520" y="3399913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710CCA12-0124-7E51-A96B-BE11417E101D}"/>
              </a:ext>
            </a:extLst>
          </p:cNvPr>
          <p:cNvSpPr/>
          <p:nvPr/>
        </p:nvSpPr>
        <p:spPr bwMode="auto">
          <a:xfrm>
            <a:off x="11338460" y="3399912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57FB25B-67A4-DCC4-0BB0-3D25ECD080FA}"/>
              </a:ext>
            </a:extLst>
          </p:cNvPr>
          <p:cNvSpPr txBox="1"/>
          <p:nvPr/>
        </p:nvSpPr>
        <p:spPr>
          <a:xfrm>
            <a:off x="9848355" y="1944426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6F176E-2542-91EA-5BBF-9774FBE90BA1}"/>
              </a:ext>
            </a:extLst>
          </p:cNvPr>
          <p:cNvSpPr txBox="1"/>
          <p:nvPr/>
        </p:nvSpPr>
        <p:spPr>
          <a:xfrm>
            <a:off x="11003993" y="1362771"/>
            <a:ext cx="130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  <a:p>
            <a:pPr algn="ctr"/>
            <a:r>
              <a:rPr lang="de-DE" sz="1600" b="0" dirty="0">
                <a:latin typeface="+mn-lt"/>
              </a:rPr>
              <a:t>Primary</a:t>
            </a:r>
          </a:p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6A2956C-B2B4-EF0B-57E1-995FD1241ED8}"/>
              </a:ext>
            </a:extLst>
          </p:cNvPr>
          <p:cNvSpPr/>
          <p:nvPr/>
        </p:nvSpPr>
        <p:spPr bwMode="auto">
          <a:xfrm>
            <a:off x="10124969" y="4217268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latin typeface="+mn-lt"/>
              </a:rPr>
              <a:t>cosineSim</a:t>
            </a:r>
            <a:r>
              <a:rPr lang="de-DE" sz="1600" dirty="0">
                <a:latin typeface="+mn-lt"/>
              </a:rPr>
              <a:t>(u, v)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1C592491-5789-A7AA-687A-6D6DC78FDCE0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20881" y="4754050"/>
            <a:ext cx="1" cy="1900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6D42A7BB-930D-A205-74FE-2B5C7D9BD137}"/>
              </a:ext>
            </a:extLst>
          </p:cNvPr>
          <p:cNvSpPr txBox="1"/>
          <p:nvPr/>
        </p:nvSpPr>
        <p:spPr>
          <a:xfrm>
            <a:off x="10647467" y="5839208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0 </a:t>
            </a:r>
            <a:r>
              <a:rPr lang="de-DE" sz="1600" b="0" dirty="0" err="1">
                <a:latin typeface="+mn-lt"/>
              </a:rPr>
              <a:t>or</a:t>
            </a:r>
            <a:r>
              <a:rPr lang="de-DE" sz="1600" b="0" dirty="0">
                <a:latin typeface="+mn-lt"/>
              </a:rPr>
              <a:t> 1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8ACD4064-91BB-D371-D218-1CED4ECE8213}"/>
              </a:ext>
            </a:extLst>
          </p:cNvPr>
          <p:cNvCxnSpPr>
            <a:cxnSpLocks/>
          </p:cNvCxnSpPr>
          <p:nvPr/>
        </p:nvCxnSpPr>
        <p:spPr bwMode="auto">
          <a:xfrm>
            <a:off x="11120880" y="5467335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66C8DAE0-F9A9-3551-91C7-830E10A58812}"/>
              </a:ext>
            </a:extLst>
          </p:cNvPr>
          <p:cNvCxnSpPr>
            <a:cxnSpLocks/>
          </p:cNvCxnSpPr>
          <p:nvPr/>
        </p:nvCxnSpPr>
        <p:spPr bwMode="auto">
          <a:xfrm>
            <a:off x="9984608" y="963513"/>
            <a:ext cx="0" cy="526720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9BB51C09-2B5B-9CA5-F520-5D150F132CE9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 bwMode="auto">
          <a:xfrm>
            <a:off x="10440695" y="3916718"/>
            <a:ext cx="687925" cy="3005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8FB6902-7A12-FAA5-F824-EECF00385A05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 bwMode="auto">
          <a:xfrm flipH="1">
            <a:off x="11128620" y="3916717"/>
            <a:ext cx="582015" cy="3005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0" name="Rechteck 139">
            <a:extLst>
              <a:ext uri="{FF2B5EF4-FFF2-40B4-BE49-F238E27FC236}">
                <a16:creationId xmlns:a16="http://schemas.microsoft.com/office/drawing/2014/main" id="{F95FA6E1-B919-6DE1-FC3D-CDD85029A487}"/>
              </a:ext>
            </a:extLst>
          </p:cNvPr>
          <p:cNvSpPr/>
          <p:nvPr/>
        </p:nvSpPr>
        <p:spPr bwMode="auto">
          <a:xfrm>
            <a:off x="10148429" y="4944092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latin typeface="+mn-lt"/>
              </a:rPr>
              <a:t>Map</a:t>
            </a:r>
            <a:r>
              <a:rPr lang="de-DE" sz="1600" dirty="0">
                <a:latin typeface="+mn-lt"/>
              </a:rPr>
              <a:t>(-1,1 -&gt; 0, 1)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Datensatz Mixen	Model Anpassung	     </a:t>
            </a:r>
            <a:r>
              <a:rPr lang="de-DE" sz="1400" b="1" kern="1200" dirty="0">
                <a:solidFill>
                  <a:schemeClr val="tx1"/>
                </a:solidFill>
              </a:rPr>
              <a:t>Next </a:t>
            </a:r>
            <a:r>
              <a:rPr lang="de-DE" sz="1400" b="1" kern="1200" dirty="0" err="1">
                <a:solidFill>
                  <a:schemeClr val="tx1"/>
                </a:solidFill>
              </a:rPr>
              <a:t>Steps</a:t>
            </a:r>
            <a:endParaRPr lang="de-DE" sz="1400" b="1" kern="1200" dirty="0">
              <a:solidFill>
                <a:schemeClr val="tx1"/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7404797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11">
            <a:extLst>
              <a:ext uri="{FF2B5EF4-FFF2-40B4-BE49-F238E27FC236}">
                <a16:creationId xmlns:a16="http://schemas.microsoft.com/office/drawing/2014/main" id="{19045196-617B-375E-750A-512B86A5162B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A3B21F2-FE5C-C99C-0E13-75271A903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Konzentration auf Verbesserung des Models durch andere Möglichkeiten</a:t>
            </a:r>
          </a:p>
          <a:p>
            <a:r>
              <a:rPr lang="de-DE" dirty="0"/>
              <a:t>Über Weihnachten die Ausarbeitung anfangen</a:t>
            </a:r>
          </a:p>
        </p:txBody>
      </p:sp>
    </p:spTree>
    <p:extLst>
      <p:ext uri="{BB962C8B-B14F-4D97-AF65-F5344CB8AC3E}">
        <p14:creationId xmlns:p14="http://schemas.microsoft.com/office/powerpoint/2010/main" val="2943402019"/>
      </p:ext>
    </p:extLst>
  </p:cSld>
  <p:clrMapOvr>
    <a:masterClrMapping/>
  </p:clrMapOvr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-_Students_16.9.pptx" id="{E69349FC-9B54-4376-8D35-E83C1DA02EAB}" vid="{BA1B7DEA-2664-44F1-B1F7-7664F8C0B23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322</Words>
  <Application>Microsoft Office PowerPoint</Application>
  <PresentationFormat>Breitbild</PresentationFormat>
  <Paragraphs>100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Roboto</vt:lpstr>
      <vt:lpstr>Times New Roman</vt:lpstr>
      <vt:lpstr>Wingdings</vt:lpstr>
      <vt:lpstr>Wingdings 3</vt:lpstr>
      <vt:lpstr>SE_powerpoint_17</vt:lpstr>
      <vt:lpstr>Praktikum NLP</vt:lpstr>
      <vt:lpstr>Recap</vt:lpstr>
      <vt:lpstr>Datensatz Mixen - Ansatz</vt:lpstr>
      <vt:lpstr>Datensatz Mixen - Ausgangsbasis</vt:lpstr>
      <vt:lpstr>Datensatz Mixen – SemEval Erweitert</vt:lpstr>
      <vt:lpstr>Model Apassungen</vt:lpstr>
      <vt:lpstr>Next Steps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Raphael Baumann</cp:lastModifiedBy>
  <cp:revision>36</cp:revision>
  <cp:lastPrinted>2016-01-25T12:52:54Z</cp:lastPrinted>
  <dcterms:created xsi:type="dcterms:W3CDTF">2021-10-28T09:49:50Z</dcterms:created>
  <dcterms:modified xsi:type="dcterms:W3CDTF">2023-12-19T14:53:45Z</dcterms:modified>
</cp:coreProperties>
</file>