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330" r:id="rId2"/>
    <p:sldId id="348" r:id="rId3"/>
    <p:sldId id="347" r:id="rId4"/>
    <p:sldId id="352" r:id="rId5"/>
    <p:sldId id="353" r:id="rId6"/>
    <p:sldId id="354" r:id="rId7"/>
    <p:sldId id="355" r:id="rId8"/>
    <p:sldId id="359" r:id="rId9"/>
    <p:sldId id="356" r:id="rId10"/>
    <p:sldId id="361" r:id="rId11"/>
    <p:sldId id="362" r:id="rId12"/>
    <p:sldId id="363" r:id="rId13"/>
    <p:sldId id="364" r:id="rId14"/>
    <p:sldId id="368" r:id="rId15"/>
    <p:sldId id="365" r:id="rId16"/>
    <p:sldId id="366" r:id="rId17"/>
    <p:sldId id="351" r:id="rId18"/>
    <p:sldId id="369" r:id="rId19"/>
  </p:sldIdLst>
  <p:sldSz cx="12192000" cy="6858000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Iffländer" initials="LI" lastIdx="2" clrIdx="0">
    <p:extLst>
      <p:ext uri="{19B8F6BF-5375-455C-9EA6-DF929625EA0E}">
        <p15:presenceInfo xmlns:p15="http://schemas.microsoft.com/office/powerpoint/2012/main" userId="5d1ee3beb6b512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9BA68"/>
    <a:srgbClr val="FFFF00"/>
    <a:srgbClr val="306AAB"/>
    <a:srgbClr val="008439"/>
    <a:srgbClr val="8A8A8A"/>
    <a:srgbClr val="B97000"/>
    <a:srgbClr val="B92700"/>
    <a:srgbClr val="66FF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4396" autoAdjust="0"/>
  </p:normalViewPr>
  <p:slideViewPr>
    <p:cSldViewPr>
      <p:cViewPr varScale="1">
        <p:scale>
          <a:sx n="94" d="100"/>
          <a:sy n="94" d="100"/>
        </p:scale>
        <p:origin x="1230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48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5220" y="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85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3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485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66D17C0D-3159-464E-A332-7C83698A29E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4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defTabSz="955675" eaLnBrk="1" hangingPunct="1"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538" y="741363"/>
            <a:ext cx="658018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243"/>
            <a:ext cx="4984750" cy="4442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Klicken Sie, um die Formate des Vorlagentextes zu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643"/>
            <a:ext cx="2946400" cy="4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defTabSz="955675" eaLnBrk="1" hangingPunct="1"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1643"/>
            <a:ext cx="2946400" cy="4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 b="0">
                <a:latin typeface="Times New Roman" pitchFamily="18" charset="0"/>
              </a:defRPr>
            </a:lvl1pPr>
          </a:lstStyle>
          <a:p>
            <a:fld id="{412C2970-D838-4E16-9F7E-5362C8D6E63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21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7" name="Picture 9" descr="unilogo4c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279075"/>
            <a:ext cx="12192000" cy="951399"/>
          </a:xfrm>
          <a:prstGeom prst="rect">
            <a:avLst/>
          </a:prstGeom>
          <a:noFill/>
        </p:spPr>
      </p:pic>
      <p:sp>
        <p:nvSpPr>
          <p:cNvPr id="181253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805232" y="4693478"/>
            <a:ext cx="8534400" cy="1471826"/>
          </a:xfrm>
        </p:spPr>
        <p:txBody>
          <a:bodyPr lIns="91440" tIns="45720" rIns="91440" bIns="45720"/>
          <a:lstStyle>
            <a:lvl1pPr marL="0" indent="0" algn="ctr">
              <a:buFont typeface="Wingdings 3" pitchFamily="18" charset="2"/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kern="0" dirty="0"/>
              <a:t>Raphael Baumann</a:t>
            </a:r>
          </a:p>
          <a:p>
            <a:r>
              <a:rPr lang="de-DE" kern="0" dirty="0" err="1"/>
              <a:t>Advisor</a:t>
            </a:r>
            <a:r>
              <a:rPr lang="de-DE" kern="0" dirty="0"/>
              <a:t>:</a:t>
            </a:r>
            <a:r>
              <a:rPr lang="de-DE" kern="0" baseline="0" dirty="0"/>
              <a:t> Benedikt Ebing</a:t>
            </a:r>
          </a:p>
          <a:p>
            <a:r>
              <a:rPr lang="de-DE" kern="0" dirty="0"/>
              <a:t>19. November 2023</a:t>
            </a:r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1871532" y="6237313"/>
            <a:ext cx="864023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i="1" dirty="0">
                <a:solidFill>
                  <a:srgbClr val="777777"/>
                </a:solidFill>
                <a:latin typeface="Arial" charset="0"/>
              </a:rPr>
              <a:t>https://informatik.uni-wuerzburg.de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1805232" y="3979890"/>
            <a:ext cx="8534400" cy="42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 3" pitchFamily="18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rgbClr val="4D4D4D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rgbClr val="4D4D4D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algn="ctr" rtl="0"/>
            <a:r>
              <a:rPr lang="en-US" b="1" dirty="0" err="1">
                <a:effectLst/>
                <a:latin typeface="Roboto" panose="020F0502020204030204" pitchFamily="2" charset="0"/>
              </a:rPr>
              <a:t>SemEval</a:t>
            </a:r>
            <a:r>
              <a:rPr lang="en-US" b="1" dirty="0">
                <a:effectLst/>
                <a:latin typeface="Roboto" panose="020F0502020204030204" pitchFamily="2" charset="0"/>
              </a:rPr>
              <a:t> 2024 </a:t>
            </a:r>
            <a:r>
              <a:rPr lang="en-US" b="1" dirty="0">
                <a:effectLst/>
              </a:rPr>
              <a:t>Task 2: Safe Biomedical Natural Language Inference for Clinical Trials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AF5473-FA97-4FF8-9493-647C35A7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842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2200" y="30168"/>
            <a:ext cx="2667000" cy="59896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30168"/>
            <a:ext cx="7797800" cy="59896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No Breadcru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08720"/>
            <a:ext cx="10657417" cy="518457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8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84052"/>
            <a:ext cx="10657417" cy="510924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8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56" name="Rectangle 32"/>
          <p:cNvSpPr>
            <a:spLocks noChangeArrowheads="1"/>
          </p:cNvSpPr>
          <p:nvPr/>
        </p:nvSpPr>
        <p:spPr bwMode="auto">
          <a:xfrm>
            <a:off x="814917" y="6237288"/>
            <a:ext cx="11377083" cy="620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0980"/>
                  <a:invGamma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de-DE" sz="140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70" y="30163"/>
            <a:ext cx="1065741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Klicken</a:t>
            </a:r>
            <a:r>
              <a:rPr lang="en-GB" dirty="0"/>
              <a:t> um das </a:t>
            </a:r>
            <a:r>
              <a:rPr lang="en-GB" dirty="0" err="1"/>
              <a:t>Titelformat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14400"/>
            <a:ext cx="10668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Klicken </a:t>
            </a:r>
            <a:r>
              <a:rPr lang="en-GB" dirty="0" err="1"/>
              <a:t>Sie</a:t>
            </a:r>
            <a:r>
              <a:rPr lang="en-GB" dirty="0"/>
              <a:t>, um die </a:t>
            </a:r>
            <a:r>
              <a:rPr lang="en-GB" dirty="0" err="1"/>
              <a:t>Formate</a:t>
            </a:r>
            <a:r>
              <a:rPr lang="en-GB" dirty="0"/>
              <a:t> des </a:t>
            </a:r>
            <a:r>
              <a:rPr lang="en-GB" dirty="0" err="1"/>
              <a:t>Vorlagentextes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80249" name="Rectangle 25"/>
          <p:cNvSpPr>
            <a:spLocks noChangeArrowheads="1"/>
          </p:cNvSpPr>
          <p:nvPr/>
        </p:nvSpPr>
        <p:spPr bwMode="auto">
          <a:xfrm>
            <a:off x="4442037" y="6584950"/>
            <a:ext cx="328614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de-DE" sz="1200" b="0" i="1" dirty="0">
                <a:latin typeface="+mn-lt"/>
              </a:rPr>
              <a:t>Raphael Baumann</a:t>
            </a:r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 flipV="1">
            <a:off x="175685" y="692150"/>
            <a:ext cx="1180888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de-DE" sz="1400"/>
          </a:p>
        </p:txBody>
      </p:sp>
      <p:sp>
        <p:nvSpPr>
          <p:cNvPr id="180258" name="Text Box 34"/>
          <p:cNvSpPr txBox="1">
            <a:spLocks noChangeArrowheads="1"/>
          </p:cNvSpPr>
          <p:nvPr/>
        </p:nvSpPr>
        <p:spPr bwMode="auto">
          <a:xfrm>
            <a:off x="11630247" y="6409070"/>
            <a:ext cx="38183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fld id="{AA316C04-7673-4CAB-99E0-6C1D8F626C8B}" type="slidenum">
              <a:rPr lang="de-DE" sz="1200" b="0">
                <a:solidFill>
                  <a:schemeClr val="tx1"/>
                </a:solidFill>
              </a:rPr>
              <a:pPr algn="r"/>
              <a:t>‹Nr.›</a:t>
            </a:fld>
            <a:endParaRPr lang="de-DE" sz="1200" b="0" dirty="0">
              <a:solidFill>
                <a:schemeClr val="tx1"/>
              </a:solidFill>
            </a:endParaRPr>
          </a:p>
        </p:txBody>
      </p:sp>
      <p:sp>
        <p:nvSpPr>
          <p:cNvPr id="10" name="Rectangle 25"/>
          <p:cNvSpPr>
            <a:spLocks noChangeArrowheads="1"/>
          </p:cNvSpPr>
          <p:nvPr userDrawn="1"/>
        </p:nvSpPr>
        <p:spPr bwMode="auto">
          <a:xfrm>
            <a:off x="1709653" y="6237138"/>
            <a:ext cx="8706827" cy="34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effectLst/>
                <a:latin typeface="Roboto" panose="020F0502020204030204" pitchFamily="2" charset="0"/>
              </a:rPr>
              <a:t>SemEval</a:t>
            </a:r>
            <a:r>
              <a:rPr lang="en-US" b="0" i="0" dirty="0">
                <a:effectLst/>
                <a:latin typeface="Roboto" panose="020F0502020204030204" pitchFamily="2" charset="0"/>
              </a:rPr>
              <a:t> 2024 </a:t>
            </a:r>
            <a:r>
              <a:rPr lang="en-US" b="0" i="0" dirty="0">
                <a:effectLst/>
              </a:rPr>
              <a:t>Task 2: Safe Biomedical Natural Language Inference for Clinical Trials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234611"/>
            <a:ext cx="623389" cy="6233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4" r:id="rId2"/>
    <p:sldLayoutId id="2147483664" r:id="rId3"/>
    <p:sldLayoutId id="2147483667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ts val="1200"/>
        </a:spcBef>
        <a:spcAft>
          <a:spcPts val="600"/>
        </a:spcAft>
        <a:buClr>
          <a:srgbClr val="063D79"/>
        </a:buClr>
        <a:buSzPct val="80000"/>
        <a:buFontTx/>
        <a:buNone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SzPct val="100000"/>
        <a:buFont typeface="Wingdings" panose="05000000000000000000" pitchFamily="2" charset="2"/>
        <a:buChar char="Ø"/>
        <a:defRPr sz="1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–"/>
        <a:defRPr sz="1600">
          <a:solidFill>
            <a:schemeClr val="tx2"/>
          </a:solidFill>
          <a:latin typeface="+mn-lt"/>
        </a:defRPr>
      </a:lvl3pPr>
      <a:lvl4pPr marL="15621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Font typeface="Wingdings" panose="05000000000000000000" pitchFamily="2" charset="2"/>
        <a:buChar char="§"/>
        <a:defRPr sz="1600">
          <a:solidFill>
            <a:schemeClr val="tx2"/>
          </a:solidFill>
          <a:latin typeface="+mn-lt"/>
        </a:defRPr>
      </a:lvl4pPr>
      <a:lvl5pPr marL="19812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 "/>
        <a:defRPr sz="1600">
          <a:solidFill>
            <a:schemeClr val="tx2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488951" y="1960563"/>
            <a:ext cx="11214100" cy="1828800"/>
          </a:xfrm>
        </p:spPr>
        <p:txBody>
          <a:bodyPr/>
          <a:lstStyle/>
          <a:p>
            <a:r>
              <a:rPr lang="de-DE" dirty="0"/>
              <a:t>Praktikum NLP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b="0" dirty="0"/>
              <a:t>Raphael Baumann</a:t>
            </a:r>
          </a:p>
          <a:p>
            <a:r>
              <a:rPr lang="de-DE" b="0" dirty="0" err="1"/>
              <a:t>Advisor</a:t>
            </a:r>
            <a:r>
              <a:rPr lang="de-DE" b="0" dirty="0"/>
              <a:t>: Benedikt Ebing</a:t>
            </a:r>
          </a:p>
          <a:p>
            <a:fld id="{F91DCC54-73D7-4263-A1E7-97D417CA3EA4}" type="datetime1">
              <a:rPr lang="de-DE" b="0" smtClean="0"/>
              <a:t>09.01.2024</a:t>
            </a:fld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238498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Models: </a:t>
            </a:r>
            <a:r>
              <a:rPr lang="de-DE" dirty="0" err="1"/>
              <a:t>more</a:t>
            </a:r>
            <a:r>
              <a:rPr lang="de-DE" dirty="0"/>
              <a:t> Loss</a:t>
            </a:r>
            <a:endParaRPr lang="en-US" dirty="0"/>
          </a:p>
        </p:txBody>
      </p:sp>
      <p:sp>
        <p:nvSpPr>
          <p:cNvPr id="99" name="Textplatzhalter 5">
            <a:extLst>
              <a:ext uri="{FF2B5EF4-FFF2-40B4-BE49-F238E27FC236}">
                <a16:creationId xmlns:a16="http://schemas.microsoft.com/office/drawing/2014/main" id="{074A6CEF-C6EA-0B34-23AA-01FB439E068B}"/>
              </a:ext>
            </a:extLst>
          </p:cNvPr>
          <p:cNvSpPr txBox="1">
            <a:spLocks/>
          </p:cNvSpPr>
          <p:nvPr/>
        </p:nvSpPr>
        <p:spPr bwMode="auto">
          <a:xfrm>
            <a:off x="9336360" y="3875545"/>
            <a:ext cx="911834" cy="42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b="0" kern="0" dirty="0"/>
              <a:t>v5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CB3F385-6266-2115-3ABE-A19284CE26F8}"/>
              </a:ext>
            </a:extLst>
          </p:cNvPr>
          <p:cNvSpPr/>
          <p:nvPr/>
        </p:nvSpPr>
        <p:spPr bwMode="auto">
          <a:xfrm>
            <a:off x="3936388" y="2378913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BERT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95FC17C-42C3-B9FD-B0AD-C65108EC6093}"/>
              </a:ext>
            </a:extLst>
          </p:cNvPr>
          <p:cNvSpPr/>
          <p:nvPr/>
        </p:nvSpPr>
        <p:spPr bwMode="auto">
          <a:xfrm>
            <a:off x="5211726" y="2378912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BERT</a:t>
            </a: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C5ADEA69-9733-53CB-5B0F-C1BC2A6674E3}"/>
              </a:ext>
            </a:extLst>
          </p:cNvPr>
          <p:cNvCxnSpPr>
            <a:cxnSpLocks/>
          </p:cNvCxnSpPr>
          <p:nvPr/>
        </p:nvCxnSpPr>
        <p:spPr bwMode="auto">
          <a:xfrm>
            <a:off x="4321958" y="1946864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B06BB37C-39FE-7B67-F13B-9797415945CE}"/>
              </a:ext>
            </a:extLst>
          </p:cNvPr>
          <p:cNvCxnSpPr>
            <a:cxnSpLocks/>
          </p:cNvCxnSpPr>
          <p:nvPr/>
        </p:nvCxnSpPr>
        <p:spPr bwMode="auto">
          <a:xfrm>
            <a:off x="5583901" y="1960185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89498D52-52C6-03BA-C1A5-F5CE76217169}"/>
              </a:ext>
            </a:extLst>
          </p:cNvPr>
          <p:cNvCxnSpPr>
            <a:cxnSpLocks/>
          </p:cNvCxnSpPr>
          <p:nvPr/>
        </p:nvCxnSpPr>
        <p:spPr bwMode="auto">
          <a:xfrm>
            <a:off x="4308562" y="2895717"/>
            <a:ext cx="0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BE4D2ED5-1566-12A1-70A6-D2B1598E4148}"/>
              </a:ext>
            </a:extLst>
          </p:cNvPr>
          <p:cNvCxnSpPr>
            <a:cxnSpLocks/>
          </p:cNvCxnSpPr>
          <p:nvPr/>
        </p:nvCxnSpPr>
        <p:spPr bwMode="auto">
          <a:xfrm>
            <a:off x="5583901" y="2895716"/>
            <a:ext cx="0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38D2AC2A-836B-9A41-65F3-8EC29E3CA8D2}"/>
              </a:ext>
            </a:extLst>
          </p:cNvPr>
          <p:cNvSpPr/>
          <p:nvPr/>
        </p:nvSpPr>
        <p:spPr bwMode="auto">
          <a:xfrm>
            <a:off x="3936391" y="3085760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Pool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710CCA12-0124-7E51-A96B-BE11417E101D}"/>
              </a:ext>
            </a:extLst>
          </p:cNvPr>
          <p:cNvSpPr/>
          <p:nvPr/>
        </p:nvSpPr>
        <p:spPr bwMode="auto">
          <a:xfrm>
            <a:off x="5206331" y="3085759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Pool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757FB25B-67A4-DCC4-0BB0-3D25ECD080FA}"/>
              </a:ext>
            </a:extLst>
          </p:cNvPr>
          <p:cNvSpPr txBox="1"/>
          <p:nvPr/>
        </p:nvSpPr>
        <p:spPr>
          <a:xfrm>
            <a:off x="3716226" y="1630273"/>
            <a:ext cx="1303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>
                <a:latin typeface="+mn-lt"/>
              </a:rPr>
              <a:t>Statement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F56F176E-2542-91EA-5BBF-9774FBE90BA1}"/>
              </a:ext>
            </a:extLst>
          </p:cNvPr>
          <p:cNvSpPr txBox="1"/>
          <p:nvPr/>
        </p:nvSpPr>
        <p:spPr>
          <a:xfrm>
            <a:off x="4871864" y="1048618"/>
            <a:ext cx="1303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 err="1">
                <a:latin typeface="+mn-lt"/>
              </a:rPr>
              <a:t>Section</a:t>
            </a:r>
            <a:endParaRPr lang="de-DE" sz="1600" b="0" dirty="0">
              <a:latin typeface="+mn-lt"/>
            </a:endParaRPr>
          </a:p>
          <a:p>
            <a:pPr algn="ctr"/>
            <a:r>
              <a:rPr lang="de-DE" sz="1600" b="0" dirty="0">
                <a:latin typeface="+mn-lt"/>
              </a:rPr>
              <a:t>Primary</a:t>
            </a:r>
          </a:p>
          <a:p>
            <a:pPr algn="ctr"/>
            <a:r>
              <a:rPr lang="de-DE" sz="1600" b="0" dirty="0" err="1">
                <a:latin typeface="+mn-lt"/>
              </a:rPr>
              <a:t>Secondary</a:t>
            </a:r>
            <a:endParaRPr lang="de-DE" sz="1600" b="0" dirty="0">
              <a:latin typeface="+mn-lt"/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6A2956C-B2B4-EF0B-57E1-995FD1241ED8}"/>
              </a:ext>
            </a:extLst>
          </p:cNvPr>
          <p:cNvSpPr/>
          <p:nvPr/>
        </p:nvSpPr>
        <p:spPr bwMode="auto">
          <a:xfrm>
            <a:off x="4015742" y="4365104"/>
            <a:ext cx="2007301" cy="32089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>
                <a:latin typeface="+mn-lt"/>
              </a:rPr>
              <a:t>cosineSim</a:t>
            </a:r>
            <a:r>
              <a:rPr lang="de-DE" sz="1600" dirty="0">
                <a:latin typeface="+mn-lt"/>
              </a:rPr>
              <a:t>(u, v)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1C592491-5789-A7AA-687A-6D6DC78FDCE0}"/>
              </a:ext>
            </a:extLst>
          </p:cNvPr>
          <p:cNvCxnSpPr>
            <a:cxnSpLocks/>
            <a:stCxn id="131" idx="2"/>
            <a:endCxn id="140" idx="0"/>
          </p:cNvCxnSpPr>
          <p:nvPr/>
        </p:nvCxnSpPr>
        <p:spPr bwMode="auto">
          <a:xfrm>
            <a:off x="5019393" y="4685999"/>
            <a:ext cx="19971" cy="448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4" name="Textfeld 133">
            <a:extLst>
              <a:ext uri="{FF2B5EF4-FFF2-40B4-BE49-F238E27FC236}">
                <a16:creationId xmlns:a16="http://schemas.microsoft.com/office/drawing/2014/main" id="{6D42A7BB-930D-A205-74FE-2B5C7D9BD137}"/>
              </a:ext>
            </a:extLst>
          </p:cNvPr>
          <p:cNvSpPr txBox="1"/>
          <p:nvPr/>
        </p:nvSpPr>
        <p:spPr>
          <a:xfrm>
            <a:off x="4515338" y="5853410"/>
            <a:ext cx="100811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>
                <a:latin typeface="+mn-lt"/>
              </a:rPr>
              <a:t>0 </a:t>
            </a:r>
            <a:r>
              <a:rPr lang="de-DE" sz="1600" b="0" dirty="0" err="1">
                <a:latin typeface="+mn-lt"/>
              </a:rPr>
              <a:t>or</a:t>
            </a:r>
            <a:r>
              <a:rPr lang="de-DE" sz="1600" b="0" dirty="0">
                <a:latin typeface="+mn-lt"/>
              </a:rPr>
              <a:t> 1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8ACD4064-91BB-D371-D218-1CED4ECE8213}"/>
              </a:ext>
            </a:extLst>
          </p:cNvPr>
          <p:cNvCxnSpPr>
            <a:cxnSpLocks/>
          </p:cNvCxnSpPr>
          <p:nvPr/>
        </p:nvCxnSpPr>
        <p:spPr bwMode="auto">
          <a:xfrm>
            <a:off x="4988751" y="5485787"/>
            <a:ext cx="0" cy="39277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9BB51C09-2B5B-9CA5-F520-5D150F132CE9}"/>
              </a:ext>
            </a:extLst>
          </p:cNvPr>
          <p:cNvCxnSpPr>
            <a:cxnSpLocks/>
            <a:stCxn id="127" idx="2"/>
            <a:endCxn id="131" idx="0"/>
          </p:cNvCxnSpPr>
          <p:nvPr/>
        </p:nvCxnSpPr>
        <p:spPr bwMode="auto">
          <a:xfrm>
            <a:off x="4308566" y="3602565"/>
            <a:ext cx="710827" cy="7625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8FB6902-7A12-FAA5-F824-EECF00385A05}"/>
              </a:ext>
            </a:extLst>
          </p:cNvPr>
          <p:cNvCxnSpPr>
            <a:cxnSpLocks/>
            <a:stCxn id="128" idx="2"/>
            <a:endCxn id="131" idx="0"/>
          </p:cNvCxnSpPr>
          <p:nvPr/>
        </p:nvCxnSpPr>
        <p:spPr bwMode="auto">
          <a:xfrm flipH="1">
            <a:off x="5019393" y="3602564"/>
            <a:ext cx="559113" cy="7625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0" name="Rechteck 139">
            <a:extLst>
              <a:ext uri="{FF2B5EF4-FFF2-40B4-BE49-F238E27FC236}">
                <a16:creationId xmlns:a16="http://schemas.microsoft.com/office/drawing/2014/main" id="{F95FA6E1-B919-6DE1-FC3D-CDD85029A487}"/>
              </a:ext>
            </a:extLst>
          </p:cNvPr>
          <p:cNvSpPr/>
          <p:nvPr/>
        </p:nvSpPr>
        <p:spPr bwMode="auto">
          <a:xfrm>
            <a:off x="4035714" y="5134300"/>
            <a:ext cx="2007300" cy="291723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>
                <a:latin typeface="+mn-lt"/>
              </a:rPr>
              <a:t>Map</a:t>
            </a:r>
            <a:r>
              <a:rPr lang="de-DE" sz="1600" dirty="0">
                <a:latin typeface="+mn-lt"/>
              </a:rPr>
              <a:t>(-1,1 -&gt; 0, 1)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88D21DD-D191-4AEF-3C57-B1A802C6AB57}"/>
              </a:ext>
            </a:extLst>
          </p:cNvPr>
          <p:cNvSpPr/>
          <p:nvPr/>
        </p:nvSpPr>
        <p:spPr bwMode="auto">
          <a:xfrm>
            <a:off x="6912453" y="3929460"/>
            <a:ext cx="2448272" cy="32089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CosineEmbeddingLoss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CD204475-4E7B-3A2C-F463-4717275F2607}"/>
              </a:ext>
            </a:extLst>
          </p:cNvPr>
          <p:cNvCxnSpPr>
            <a:cxnSpLocks/>
            <a:stCxn id="128" idx="2"/>
            <a:endCxn id="42" idx="1"/>
          </p:cNvCxnSpPr>
          <p:nvPr/>
        </p:nvCxnSpPr>
        <p:spPr bwMode="auto">
          <a:xfrm>
            <a:off x="5578506" y="3602564"/>
            <a:ext cx="1333947" cy="4873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4F0B6F93-F1FD-5D58-4504-F108474840AE}"/>
              </a:ext>
            </a:extLst>
          </p:cNvPr>
          <p:cNvCxnSpPr>
            <a:cxnSpLocks/>
            <a:stCxn id="127" idx="2"/>
            <a:endCxn id="42" idx="1"/>
          </p:cNvCxnSpPr>
          <p:nvPr/>
        </p:nvCxnSpPr>
        <p:spPr bwMode="auto">
          <a:xfrm>
            <a:off x="4308566" y="3602565"/>
            <a:ext cx="2603887" cy="4873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62AF9D00-FB95-BFB3-A4EB-3355A6DBF679}"/>
              </a:ext>
            </a:extLst>
          </p:cNvPr>
          <p:cNvSpPr/>
          <p:nvPr/>
        </p:nvSpPr>
        <p:spPr bwMode="auto">
          <a:xfrm>
            <a:off x="6888088" y="4365104"/>
            <a:ext cx="2448272" cy="32089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MSELoss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8" name="Textplatzhalter 5">
            <a:extLst>
              <a:ext uri="{FF2B5EF4-FFF2-40B4-BE49-F238E27FC236}">
                <a16:creationId xmlns:a16="http://schemas.microsoft.com/office/drawing/2014/main" id="{F2A2E952-8051-7F81-5C8B-D64B376C2A0F}"/>
              </a:ext>
            </a:extLst>
          </p:cNvPr>
          <p:cNvSpPr txBox="1">
            <a:spLocks/>
          </p:cNvSpPr>
          <p:nvPr/>
        </p:nvSpPr>
        <p:spPr bwMode="auto">
          <a:xfrm>
            <a:off x="9349810" y="4311189"/>
            <a:ext cx="911834" cy="42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b="0" kern="0" dirty="0"/>
              <a:t>v6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65B2829-8C84-563A-5481-C8BB185283D8}"/>
              </a:ext>
            </a:extLst>
          </p:cNvPr>
          <p:cNvSpPr/>
          <p:nvPr/>
        </p:nvSpPr>
        <p:spPr bwMode="auto">
          <a:xfrm>
            <a:off x="6912453" y="4751632"/>
            <a:ext cx="2448272" cy="32089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L1Loss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3CC52472-0445-E8BD-3F55-81E4AD5D1191}"/>
              </a:ext>
            </a:extLst>
          </p:cNvPr>
          <p:cNvSpPr/>
          <p:nvPr/>
        </p:nvSpPr>
        <p:spPr bwMode="auto">
          <a:xfrm>
            <a:off x="6912453" y="5138160"/>
            <a:ext cx="2448272" cy="32089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SoftMarginLoss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4" name="Textplatzhalter 5">
            <a:extLst>
              <a:ext uri="{FF2B5EF4-FFF2-40B4-BE49-F238E27FC236}">
                <a16:creationId xmlns:a16="http://schemas.microsoft.com/office/drawing/2014/main" id="{113DAA4D-07D9-6EDB-5875-69502F86681E}"/>
              </a:ext>
            </a:extLst>
          </p:cNvPr>
          <p:cNvSpPr txBox="1">
            <a:spLocks/>
          </p:cNvSpPr>
          <p:nvPr/>
        </p:nvSpPr>
        <p:spPr bwMode="auto">
          <a:xfrm>
            <a:off x="9327224" y="4697717"/>
            <a:ext cx="911834" cy="42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b="0" kern="0" dirty="0"/>
              <a:t>v7</a:t>
            </a:r>
          </a:p>
        </p:txBody>
      </p:sp>
      <p:sp>
        <p:nvSpPr>
          <p:cNvPr id="66" name="Textplatzhalter 5">
            <a:extLst>
              <a:ext uri="{FF2B5EF4-FFF2-40B4-BE49-F238E27FC236}">
                <a16:creationId xmlns:a16="http://schemas.microsoft.com/office/drawing/2014/main" id="{9B98BCFE-84AF-B581-F491-5DCBB6AA8AEF}"/>
              </a:ext>
            </a:extLst>
          </p:cNvPr>
          <p:cNvSpPr txBox="1">
            <a:spLocks/>
          </p:cNvSpPr>
          <p:nvPr/>
        </p:nvSpPr>
        <p:spPr bwMode="auto">
          <a:xfrm>
            <a:off x="9336360" y="5065765"/>
            <a:ext cx="911834" cy="42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b="0" kern="0" dirty="0"/>
              <a:t>v8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55D6A044-178C-3D53-C257-E630832008E0}"/>
              </a:ext>
            </a:extLst>
          </p:cNvPr>
          <p:cNvCxnSpPr>
            <a:cxnSpLocks/>
            <a:endCxn id="57" idx="1"/>
          </p:cNvCxnSpPr>
          <p:nvPr/>
        </p:nvCxnSpPr>
        <p:spPr bwMode="auto">
          <a:xfrm>
            <a:off x="6036008" y="4515762"/>
            <a:ext cx="852080" cy="97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B5C4DE44-C1E9-AB8F-80B4-80744A182163}"/>
              </a:ext>
            </a:extLst>
          </p:cNvPr>
          <p:cNvCxnSpPr>
            <a:cxnSpLocks/>
            <a:stCxn id="131" idx="3"/>
            <a:endCxn id="60" idx="1"/>
          </p:cNvCxnSpPr>
          <p:nvPr/>
        </p:nvCxnSpPr>
        <p:spPr bwMode="auto">
          <a:xfrm>
            <a:off x="6023043" y="4525552"/>
            <a:ext cx="889410" cy="3865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E78BAEBB-136B-22EA-E038-289C30C85B31}"/>
              </a:ext>
            </a:extLst>
          </p:cNvPr>
          <p:cNvCxnSpPr>
            <a:cxnSpLocks/>
            <a:stCxn id="131" idx="3"/>
            <a:endCxn id="63" idx="1"/>
          </p:cNvCxnSpPr>
          <p:nvPr/>
        </p:nvCxnSpPr>
        <p:spPr bwMode="auto">
          <a:xfrm>
            <a:off x="6023043" y="4525552"/>
            <a:ext cx="889410" cy="7730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3" name="Text Placeholder 1">
            <a:extLst>
              <a:ext uri="{FF2B5EF4-FFF2-40B4-BE49-F238E27FC236}">
                <a16:creationId xmlns:a16="http://schemas.microsoft.com/office/drawing/2014/main" id="{78440567-3F56-FDD2-6207-C4299021BF0C}"/>
              </a:ext>
            </a:extLst>
          </p:cNvPr>
          <p:cNvSpPr txBox="1">
            <a:spLocks/>
          </p:cNvSpPr>
          <p:nvPr/>
        </p:nvSpPr>
        <p:spPr bwMode="auto">
          <a:xfrm>
            <a:off x="1791062" y="676274"/>
            <a:ext cx="8928992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Recap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de-DE" sz="1400" b="0" dirty="0">
                <a:solidFill>
                  <a:schemeClr val="bg1">
                    <a:lumMod val="50000"/>
                  </a:schemeClr>
                </a:solidFill>
              </a:rPr>
              <a:t>Permutation	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Learningrate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     </a:t>
            </a:r>
            <a:r>
              <a:rPr lang="de-DE" sz="1400" kern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	Next 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de-DE" sz="1400" b="0" kern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4" name="Eingekerbter Richtungspfeil 11">
            <a:extLst>
              <a:ext uri="{FF2B5EF4-FFF2-40B4-BE49-F238E27FC236}">
                <a16:creationId xmlns:a16="http://schemas.microsoft.com/office/drawing/2014/main" id="{7DC1B2F1-00DF-1B7B-DF5D-03774FA560D6}"/>
              </a:ext>
            </a:extLst>
          </p:cNvPr>
          <p:cNvSpPr/>
          <p:nvPr/>
        </p:nvSpPr>
        <p:spPr>
          <a:xfrm>
            <a:off x="3195387" y="73037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5" name="Eingekerbter Richtungspfeil 11">
            <a:extLst>
              <a:ext uri="{FF2B5EF4-FFF2-40B4-BE49-F238E27FC236}">
                <a16:creationId xmlns:a16="http://schemas.microsoft.com/office/drawing/2014/main" id="{8C4AB462-6AF0-C00D-185B-927D716E9A74}"/>
              </a:ext>
            </a:extLst>
          </p:cNvPr>
          <p:cNvSpPr/>
          <p:nvPr/>
        </p:nvSpPr>
        <p:spPr>
          <a:xfrm>
            <a:off x="7204314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6" name="Eingekerbter Richtungspfeil 11">
            <a:extLst>
              <a:ext uri="{FF2B5EF4-FFF2-40B4-BE49-F238E27FC236}">
                <a16:creationId xmlns:a16="http://schemas.microsoft.com/office/drawing/2014/main" id="{7A9E4E81-81C1-33E2-7329-8FC378ACB678}"/>
              </a:ext>
            </a:extLst>
          </p:cNvPr>
          <p:cNvSpPr/>
          <p:nvPr/>
        </p:nvSpPr>
        <p:spPr>
          <a:xfrm>
            <a:off x="4941496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7" name="Eingekerbter Richtungspfeil 11">
            <a:extLst>
              <a:ext uri="{FF2B5EF4-FFF2-40B4-BE49-F238E27FC236}">
                <a16:creationId xmlns:a16="http://schemas.microsoft.com/office/drawing/2014/main" id="{1EC0A1AD-41F7-9777-7DEE-1748A9768732}"/>
              </a:ext>
            </a:extLst>
          </p:cNvPr>
          <p:cNvSpPr/>
          <p:nvPr/>
        </p:nvSpPr>
        <p:spPr>
          <a:xfrm>
            <a:off x="8559814" y="730706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0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 v3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DD63E9B-81E0-828A-B735-0985747A968A}"/>
              </a:ext>
            </a:extLst>
          </p:cNvPr>
          <p:cNvSpPr txBox="1"/>
          <p:nvPr/>
        </p:nvSpPr>
        <p:spPr>
          <a:xfrm>
            <a:off x="911424" y="2442374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err="1">
                <a:latin typeface="+mn-lt"/>
              </a:rPr>
              <a:t>Batch_size</a:t>
            </a:r>
            <a:r>
              <a:rPr lang="de-DE" sz="1600" b="0" dirty="0">
                <a:latin typeface="+mn-lt"/>
              </a:rPr>
              <a:t>: 4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0DBDEF8-45BF-0742-DD22-E3B4CFA87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70" y="2835027"/>
            <a:ext cx="10715625" cy="31718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A2949B4-B4D1-2FED-A0C0-D1C8C93C7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846927"/>
            <a:ext cx="1895475" cy="619125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11ED4BB-1C01-7E07-C2BC-8972CF00D83B}"/>
              </a:ext>
            </a:extLst>
          </p:cNvPr>
          <p:cNvSpPr txBox="1">
            <a:spLocks/>
          </p:cNvSpPr>
          <p:nvPr/>
        </p:nvSpPr>
        <p:spPr bwMode="auto">
          <a:xfrm>
            <a:off x="1791062" y="676274"/>
            <a:ext cx="8928992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Recap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de-DE" sz="1400" b="0" dirty="0">
                <a:solidFill>
                  <a:schemeClr val="bg1">
                    <a:lumMod val="50000"/>
                  </a:schemeClr>
                </a:solidFill>
              </a:rPr>
              <a:t>Permutation	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Learningrate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     </a:t>
            </a:r>
            <a:r>
              <a:rPr lang="de-DE" sz="1400" kern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	Next 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de-DE" sz="1400" b="0" kern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ingekerbter Richtungspfeil 11">
            <a:extLst>
              <a:ext uri="{FF2B5EF4-FFF2-40B4-BE49-F238E27FC236}">
                <a16:creationId xmlns:a16="http://schemas.microsoft.com/office/drawing/2014/main" id="{156D0F77-5B4F-5B6F-568C-69F716C5E641}"/>
              </a:ext>
            </a:extLst>
          </p:cNvPr>
          <p:cNvSpPr/>
          <p:nvPr/>
        </p:nvSpPr>
        <p:spPr>
          <a:xfrm>
            <a:off x="3195387" y="73037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Eingekerbter Richtungspfeil 11">
            <a:extLst>
              <a:ext uri="{FF2B5EF4-FFF2-40B4-BE49-F238E27FC236}">
                <a16:creationId xmlns:a16="http://schemas.microsoft.com/office/drawing/2014/main" id="{96EB6E77-4E90-76CD-9D2F-EE1D78BF93E9}"/>
              </a:ext>
            </a:extLst>
          </p:cNvPr>
          <p:cNvSpPr/>
          <p:nvPr/>
        </p:nvSpPr>
        <p:spPr>
          <a:xfrm>
            <a:off x="7204314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Eingekerbter Richtungspfeil 11">
            <a:extLst>
              <a:ext uri="{FF2B5EF4-FFF2-40B4-BE49-F238E27FC236}">
                <a16:creationId xmlns:a16="http://schemas.microsoft.com/office/drawing/2014/main" id="{D8171E5A-CB4A-CDA5-7AFF-A3CF9EF98FC0}"/>
              </a:ext>
            </a:extLst>
          </p:cNvPr>
          <p:cNvSpPr/>
          <p:nvPr/>
        </p:nvSpPr>
        <p:spPr>
          <a:xfrm>
            <a:off x="4941496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Eingekerbter Richtungspfeil 11">
            <a:extLst>
              <a:ext uri="{FF2B5EF4-FFF2-40B4-BE49-F238E27FC236}">
                <a16:creationId xmlns:a16="http://schemas.microsoft.com/office/drawing/2014/main" id="{A49B0363-37C4-A24B-DE2D-95C21FD97874}"/>
              </a:ext>
            </a:extLst>
          </p:cNvPr>
          <p:cNvSpPr/>
          <p:nvPr/>
        </p:nvSpPr>
        <p:spPr>
          <a:xfrm>
            <a:off x="8559814" y="730706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350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 v4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DD63E9B-81E0-828A-B735-0985747A968A}"/>
              </a:ext>
            </a:extLst>
          </p:cNvPr>
          <p:cNvSpPr txBox="1"/>
          <p:nvPr/>
        </p:nvSpPr>
        <p:spPr>
          <a:xfrm>
            <a:off x="1002507" y="2658398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err="1">
                <a:latin typeface="+mn-lt"/>
              </a:rPr>
              <a:t>Batch_size</a:t>
            </a:r>
            <a:r>
              <a:rPr lang="de-DE" sz="1600" b="0" dirty="0">
                <a:latin typeface="+mn-lt"/>
              </a:rPr>
              <a:t>: 4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959186D-76A2-45C6-7F86-343C51671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3068960"/>
            <a:ext cx="10715625" cy="31242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7A54C80-6912-FE2A-9BB5-378C057C9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2435731"/>
            <a:ext cx="1819275" cy="219075"/>
          </a:xfrm>
          <a:prstGeom prst="rect">
            <a:avLst/>
          </a:prstGeom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BF5C455-A88D-E059-B4C4-8619DCBA441A}"/>
              </a:ext>
            </a:extLst>
          </p:cNvPr>
          <p:cNvSpPr txBox="1">
            <a:spLocks/>
          </p:cNvSpPr>
          <p:nvPr/>
        </p:nvSpPr>
        <p:spPr bwMode="auto">
          <a:xfrm>
            <a:off x="1791062" y="676274"/>
            <a:ext cx="8928992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Recap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de-DE" sz="1400" b="0" dirty="0">
                <a:solidFill>
                  <a:schemeClr val="bg1">
                    <a:lumMod val="50000"/>
                  </a:schemeClr>
                </a:solidFill>
              </a:rPr>
              <a:t>Permutation	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Learningrate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     </a:t>
            </a:r>
            <a:r>
              <a:rPr lang="de-DE" sz="1400" kern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	Next 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de-DE" sz="1400" b="0" kern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Eingekerbter Richtungspfeil 11">
            <a:extLst>
              <a:ext uri="{FF2B5EF4-FFF2-40B4-BE49-F238E27FC236}">
                <a16:creationId xmlns:a16="http://schemas.microsoft.com/office/drawing/2014/main" id="{90505292-357C-40C0-7C92-1E88E3214265}"/>
              </a:ext>
            </a:extLst>
          </p:cNvPr>
          <p:cNvSpPr/>
          <p:nvPr/>
        </p:nvSpPr>
        <p:spPr>
          <a:xfrm>
            <a:off x="3195387" y="73037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Eingekerbter Richtungspfeil 11">
            <a:extLst>
              <a:ext uri="{FF2B5EF4-FFF2-40B4-BE49-F238E27FC236}">
                <a16:creationId xmlns:a16="http://schemas.microsoft.com/office/drawing/2014/main" id="{75CFB266-3636-8F13-98E2-72AA163CC783}"/>
              </a:ext>
            </a:extLst>
          </p:cNvPr>
          <p:cNvSpPr/>
          <p:nvPr/>
        </p:nvSpPr>
        <p:spPr>
          <a:xfrm>
            <a:off x="7204314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Eingekerbter Richtungspfeil 11">
            <a:extLst>
              <a:ext uri="{FF2B5EF4-FFF2-40B4-BE49-F238E27FC236}">
                <a16:creationId xmlns:a16="http://schemas.microsoft.com/office/drawing/2014/main" id="{4910D814-392F-B352-2AEB-D175FD7E2710}"/>
              </a:ext>
            </a:extLst>
          </p:cNvPr>
          <p:cNvSpPr/>
          <p:nvPr/>
        </p:nvSpPr>
        <p:spPr>
          <a:xfrm>
            <a:off x="4941496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Eingekerbter Richtungspfeil 11">
            <a:extLst>
              <a:ext uri="{FF2B5EF4-FFF2-40B4-BE49-F238E27FC236}">
                <a16:creationId xmlns:a16="http://schemas.microsoft.com/office/drawing/2014/main" id="{214C30A3-12B2-68EE-60B5-1619BA302743}"/>
              </a:ext>
            </a:extLst>
          </p:cNvPr>
          <p:cNvSpPr/>
          <p:nvPr/>
        </p:nvSpPr>
        <p:spPr>
          <a:xfrm>
            <a:off x="8559814" y="730706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50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 v5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DD63E9B-81E0-828A-B735-0985747A968A}"/>
              </a:ext>
            </a:extLst>
          </p:cNvPr>
          <p:cNvSpPr txBox="1"/>
          <p:nvPr/>
        </p:nvSpPr>
        <p:spPr>
          <a:xfrm>
            <a:off x="1303406" y="2514382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err="1">
                <a:latin typeface="+mn-lt"/>
              </a:rPr>
              <a:t>Batch_size</a:t>
            </a:r>
            <a:r>
              <a:rPr lang="de-DE" sz="1600" b="0" dirty="0">
                <a:latin typeface="+mn-lt"/>
              </a:rPr>
              <a:t>: 4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8309F81-52F3-EC96-3E9D-0C246DC81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798" y="3068960"/>
            <a:ext cx="10610850" cy="31242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C20AB72-3140-C7F8-9AFA-66D4E9C92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26" y="2133119"/>
            <a:ext cx="1895475" cy="371475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840A6ED2-05AB-5E0E-A924-DDD926EF0477}"/>
              </a:ext>
            </a:extLst>
          </p:cNvPr>
          <p:cNvSpPr txBox="1">
            <a:spLocks/>
          </p:cNvSpPr>
          <p:nvPr/>
        </p:nvSpPr>
        <p:spPr bwMode="auto">
          <a:xfrm>
            <a:off x="1791062" y="676274"/>
            <a:ext cx="8928992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Recap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de-DE" sz="1400" b="0" dirty="0">
                <a:solidFill>
                  <a:schemeClr val="bg1">
                    <a:lumMod val="50000"/>
                  </a:schemeClr>
                </a:solidFill>
              </a:rPr>
              <a:t>Permutation	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Learningrate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     </a:t>
            </a:r>
            <a:r>
              <a:rPr lang="de-DE" sz="1400" kern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	Next 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de-DE" sz="1400" b="0" kern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Eingekerbter Richtungspfeil 11">
            <a:extLst>
              <a:ext uri="{FF2B5EF4-FFF2-40B4-BE49-F238E27FC236}">
                <a16:creationId xmlns:a16="http://schemas.microsoft.com/office/drawing/2014/main" id="{0E130673-5030-7FAF-208D-E8BEF5994BBD}"/>
              </a:ext>
            </a:extLst>
          </p:cNvPr>
          <p:cNvSpPr/>
          <p:nvPr/>
        </p:nvSpPr>
        <p:spPr>
          <a:xfrm>
            <a:off x="3195387" y="73037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Eingekerbter Richtungspfeil 11">
            <a:extLst>
              <a:ext uri="{FF2B5EF4-FFF2-40B4-BE49-F238E27FC236}">
                <a16:creationId xmlns:a16="http://schemas.microsoft.com/office/drawing/2014/main" id="{69DCEFEF-91E3-8A67-2CE9-05B3CC3EA032}"/>
              </a:ext>
            </a:extLst>
          </p:cNvPr>
          <p:cNvSpPr/>
          <p:nvPr/>
        </p:nvSpPr>
        <p:spPr>
          <a:xfrm>
            <a:off x="7204314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Eingekerbter Richtungspfeil 11">
            <a:extLst>
              <a:ext uri="{FF2B5EF4-FFF2-40B4-BE49-F238E27FC236}">
                <a16:creationId xmlns:a16="http://schemas.microsoft.com/office/drawing/2014/main" id="{5A38350E-58B8-AFAA-2271-B11294B33EAB}"/>
              </a:ext>
            </a:extLst>
          </p:cNvPr>
          <p:cNvSpPr/>
          <p:nvPr/>
        </p:nvSpPr>
        <p:spPr>
          <a:xfrm>
            <a:off x="4941496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Eingekerbter Richtungspfeil 11">
            <a:extLst>
              <a:ext uri="{FF2B5EF4-FFF2-40B4-BE49-F238E27FC236}">
                <a16:creationId xmlns:a16="http://schemas.microsoft.com/office/drawing/2014/main" id="{280A0D80-4D92-C0DD-0A56-11A2510D8394}"/>
              </a:ext>
            </a:extLst>
          </p:cNvPr>
          <p:cNvSpPr/>
          <p:nvPr/>
        </p:nvSpPr>
        <p:spPr>
          <a:xfrm>
            <a:off x="8559814" y="730706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46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 v6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DD63E9B-81E0-828A-B735-0985747A968A}"/>
              </a:ext>
            </a:extLst>
          </p:cNvPr>
          <p:cNvSpPr txBox="1"/>
          <p:nvPr/>
        </p:nvSpPr>
        <p:spPr>
          <a:xfrm>
            <a:off x="1283632" y="2658398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err="1">
                <a:latin typeface="+mn-lt"/>
              </a:rPr>
              <a:t>Batch_size</a:t>
            </a:r>
            <a:r>
              <a:rPr lang="de-DE" sz="1600" b="0" dirty="0">
                <a:latin typeface="+mn-lt"/>
              </a:rPr>
              <a:t>: 4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8309F81-52F3-EC96-3E9D-0C246DC81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798" y="3068960"/>
            <a:ext cx="10610850" cy="31242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664D7CF-E89A-DC04-EF26-6A86BE65A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632" y="3107060"/>
            <a:ext cx="10668000" cy="30861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AAA9985-8EC6-341D-769B-A83FE0584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751" y="2344073"/>
            <a:ext cx="1847850" cy="314325"/>
          </a:xfrm>
          <a:prstGeom prst="rect">
            <a:avLst/>
          </a:prstGeom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82D3EC05-978E-B8CE-08E8-33DDAF1EE166}"/>
              </a:ext>
            </a:extLst>
          </p:cNvPr>
          <p:cNvSpPr txBox="1">
            <a:spLocks/>
          </p:cNvSpPr>
          <p:nvPr/>
        </p:nvSpPr>
        <p:spPr bwMode="auto">
          <a:xfrm>
            <a:off x="1791062" y="676274"/>
            <a:ext cx="8928992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Recap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de-DE" sz="1400" b="0" dirty="0">
                <a:solidFill>
                  <a:schemeClr val="bg1">
                    <a:lumMod val="50000"/>
                  </a:schemeClr>
                </a:solidFill>
              </a:rPr>
              <a:t>Permutation	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Learningrate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     </a:t>
            </a:r>
            <a:r>
              <a:rPr lang="de-DE" sz="1400" kern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	Next 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de-DE" sz="1400" b="0" kern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Eingekerbter Richtungspfeil 11">
            <a:extLst>
              <a:ext uri="{FF2B5EF4-FFF2-40B4-BE49-F238E27FC236}">
                <a16:creationId xmlns:a16="http://schemas.microsoft.com/office/drawing/2014/main" id="{2493D5AA-E613-58DD-3D78-A9EDDBDEBE11}"/>
              </a:ext>
            </a:extLst>
          </p:cNvPr>
          <p:cNvSpPr/>
          <p:nvPr/>
        </p:nvSpPr>
        <p:spPr>
          <a:xfrm>
            <a:off x="3195387" y="73037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Eingekerbter Richtungspfeil 11">
            <a:extLst>
              <a:ext uri="{FF2B5EF4-FFF2-40B4-BE49-F238E27FC236}">
                <a16:creationId xmlns:a16="http://schemas.microsoft.com/office/drawing/2014/main" id="{56F19623-1254-A8E8-CC9F-122A932EBA7F}"/>
              </a:ext>
            </a:extLst>
          </p:cNvPr>
          <p:cNvSpPr/>
          <p:nvPr/>
        </p:nvSpPr>
        <p:spPr>
          <a:xfrm>
            <a:off x="7204314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Eingekerbter Richtungspfeil 11">
            <a:extLst>
              <a:ext uri="{FF2B5EF4-FFF2-40B4-BE49-F238E27FC236}">
                <a16:creationId xmlns:a16="http://schemas.microsoft.com/office/drawing/2014/main" id="{478B4610-7075-677A-2364-90D7747C44B5}"/>
              </a:ext>
            </a:extLst>
          </p:cNvPr>
          <p:cNvSpPr/>
          <p:nvPr/>
        </p:nvSpPr>
        <p:spPr>
          <a:xfrm>
            <a:off x="4941496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Eingekerbter Richtungspfeil 11">
            <a:extLst>
              <a:ext uri="{FF2B5EF4-FFF2-40B4-BE49-F238E27FC236}">
                <a16:creationId xmlns:a16="http://schemas.microsoft.com/office/drawing/2014/main" id="{B764EB14-6707-215A-477C-BD9A1AE7D9A6}"/>
              </a:ext>
            </a:extLst>
          </p:cNvPr>
          <p:cNvSpPr/>
          <p:nvPr/>
        </p:nvSpPr>
        <p:spPr>
          <a:xfrm>
            <a:off x="8559814" y="730706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 v7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DD63E9B-81E0-828A-B735-0985747A968A}"/>
              </a:ext>
            </a:extLst>
          </p:cNvPr>
          <p:cNvSpPr txBox="1"/>
          <p:nvPr/>
        </p:nvSpPr>
        <p:spPr>
          <a:xfrm>
            <a:off x="1270173" y="2658398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err="1">
                <a:latin typeface="+mn-lt"/>
              </a:rPr>
              <a:t>Batch_size</a:t>
            </a:r>
            <a:r>
              <a:rPr lang="de-DE" sz="1600" b="0" dirty="0">
                <a:latin typeface="+mn-lt"/>
              </a:rPr>
              <a:t>: 4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7C74FAD-5E31-C008-8374-4BCFC7C9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3068960"/>
            <a:ext cx="10801350" cy="31432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802A97E-2402-57F2-76AE-B6267077E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173" y="2221607"/>
            <a:ext cx="1924050" cy="476250"/>
          </a:xfrm>
          <a:prstGeom prst="rect">
            <a:avLst/>
          </a:prstGeom>
        </p:spPr>
      </p:pic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1CF8D1DB-B3DA-63F4-65CF-7C6312FFFD9F}"/>
              </a:ext>
            </a:extLst>
          </p:cNvPr>
          <p:cNvSpPr txBox="1">
            <a:spLocks/>
          </p:cNvSpPr>
          <p:nvPr/>
        </p:nvSpPr>
        <p:spPr bwMode="auto">
          <a:xfrm>
            <a:off x="1791062" y="676274"/>
            <a:ext cx="8928992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Recap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de-DE" sz="1400" b="0" dirty="0">
                <a:solidFill>
                  <a:schemeClr val="bg1">
                    <a:lumMod val="50000"/>
                  </a:schemeClr>
                </a:solidFill>
              </a:rPr>
              <a:t>Permutation	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Learningrate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     </a:t>
            </a:r>
            <a:r>
              <a:rPr lang="de-DE" sz="1400" kern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	Next 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de-DE" sz="1400" b="0" kern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Eingekerbter Richtungspfeil 11">
            <a:extLst>
              <a:ext uri="{FF2B5EF4-FFF2-40B4-BE49-F238E27FC236}">
                <a16:creationId xmlns:a16="http://schemas.microsoft.com/office/drawing/2014/main" id="{A77BE7AA-7012-6322-AF9D-5F26787A114F}"/>
              </a:ext>
            </a:extLst>
          </p:cNvPr>
          <p:cNvSpPr/>
          <p:nvPr/>
        </p:nvSpPr>
        <p:spPr>
          <a:xfrm>
            <a:off x="3195387" y="73037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Eingekerbter Richtungspfeil 11">
            <a:extLst>
              <a:ext uri="{FF2B5EF4-FFF2-40B4-BE49-F238E27FC236}">
                <a16:creationId xmlns:a16="http://schemas.microsoft.com/office/drawing/2014/main" id="{B1DEA750-4012-A096-846E-823E7F905E6E}"/>
              </a:ext>
            </a:extLst>
          </p:cNvPr>
          <p:cNvSpPr/>
          <p:nvPr/>
        </p:nvSpPr>
        <p:spPr>
          <a:xfrm>
            <a:off x="7204314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Eingekerbter Richtungspfeil 11">
            <a:extLst>
              <a:ext uri="{FF2B5EF4-FFF2-40B4-BE49-F238E27FC236}">
                <a16:creationId xmlns:a16="http://schemas.microsoft.com/office/drawing/2014/main" id="{0C6F461D-4E1F-A5A4-6933-E36EF3FA8035}"/>
              </a:ext>
            </a:extLst>
          </p:cNvPr>
          <p:cNvSpPr/>
          <p:nvPr/>
        </p:nvSpPr>
        <p:spPr>
          <a:xfrm>
            <a:off x="4941496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Eingekerbter Richtungspfeil 11">
            <a:extLst>
              <a:ext uri="{FF2B5EF4-FFF2-40B4-BE49-F238E27FC236}">
                <a16:creationId xmlns:a16="http://schemas.microsoft.com/office/drawing/2014/main" id="{89711B40-2B8F-32BB-FFA0-3922CFE74273}"/>
              </a:ext>
            </a:extLst>
          </p:cNvPr>
          <p:cNvSpPr/>
          <p:nvPr/>
        </p:nvSpPr>
        <p:spPr>
          <a:xfrm>
            <a:off x="8559814" y="730706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691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 v8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DD63E9B-81E0-828A-B735-0985747A968A}"/>
              </a:ext>
            </a:extLst>
          </p:cNvPr>
          <p:cNvSpPr txBox="1"/>
          <p:nvPr/>
        </p:nvSpPr>
        <p:spPr>
          <a:xfrm>
            <a:off x="1315734" y="2730406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err="1">
                <a:latin typeface="+mn-lt"/>
              </a:rPr>
              <a:t>Batch_size</a:t>
            </a:r>
            <a:r>
              <a:rPr lang="de-DE" sz="1600" b="0" dirty="0">
                <a:latin typeface="+mn-lt"/>
              </a:rPr>
              <a:t>: 4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8D7058-CAA7-0E02-6C8E-FBCA94B72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3212976"/>
            <a:ext cx="10591800" cy="29622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B0C056A-6CEF-D36F-93EC-D80939865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651" y="2354739"/>
            <a:ext cx="1885950" cy="390525"/>
          </a:xfrm>
          <a:prstGeom prst="rect">
            <a:avLst/>
          </a:prstGeom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48112F37-56EE-36A4-895A-0FEC6523B1DE}"/>
              </a:ext>
            </a:extLst>
          </p:cNvPr>
          <p:cNvSpPr txBox="1">
            <a:spLocks/>
          </p:cNvSpPr>
          <p:nvPr/>
        </p:nvSpPr>
        <p:spPr bwMode="auto">
          <a:xfrm>
            <a:off x="1791062" y="676274"/>
            <a:ext cx="8928992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Recap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de-DE" sz="1400" b="0" dirty="0">
                <a:solidFill>
                  <a:schemeClr val="bg1">
                    <a:lumMod val="50000"/>
                  </a:schemeClr>
                </a:solidFill>
              </a:rPr>
              <a:t>Permutation	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Learningrate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     </a:t>
            </a:r>
            <a:r>
              <a:rPr lang="de-DE" sz="1400" kern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	Next 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de-DE" sz="1400" b="0" kern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Eingekerbter Richtungspfeil 11">
            <a:extLst>
              <a:ext uri="{FF2B5EF4-FFF2-40B4-BE49-F238E27FC236}">
                <a16:creationId xmlns:a16="http://schemas.microsoft.com/office/drawing/2014/main" id="{A6F1673E-2149-ED34-CC45-67DAA80831AE}"/>
              </a:ext>
            </a:extLst>
          </p:cNvPr>
          <p:cNvSpPr/>
          <p:nvPr/>
        </p:nvSpPr>
        <p:spPr>
          <a:xfrm>
            <a:off x="3195387" y="73037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Eingekerbter Richtungspfeil 11">
            <a:extLst>
              <a:ext uri="{FF2B5EF4-FFF2-40B4-BE49-F238E27FC236}">
                <a16:creationId xmlns:a16="http://schemas.microsoft.com/office/drawing/2014/main" id="{D41DB261-5C3C-08E1-D921-FD325B06F094}"/>
              </a:ext>
            </a:extLst>
          </p:cNvPr>
          <p:cNvSpPr/>
          <p:nvPr/>
        </p:nvSpPr>
        <p:spPr>
          <a:xfrm>
            <a:off x="7204314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Eingekerbter Richtungspfeil 11">
            <a:extLst>
              <a:ext uri="{FF2B5EF4-FFF2-40B4-BE49-F238E27FC236}">
                <a16:creationId xmlns:a16="http://schemas.microsoft.com/office/drawing/2014/main" id="{C48280FD-D100-BBB9-4EE6-6BD1AD3D8947}"/>
              </a:ext>
            </a:extLst>
          </p:cNvPr>
          <p:cNvSpPr/>
          <p:nvPr/>
        </p:nvSpPr>
        <p:spPr>
          <a:xfrm>
            <a:off x="4941496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Eingekerbter Richtungspfeil 11">
            <a:extLst>
              <a:ext uri="{FF2B5EF4-FFF2-40B4-BE49-F238E27FC236}">
                <a16:creationId xmlns:a16="http://schemas.microsoft.com/office/drawing/2014/main" id="{207F714F-8AE3-ED53-6D57-1E6FBABC8F3B}"/>
              </a:ext>
            </a:extLst>
          </p:cNvPr>
          <p:cNvSpPr/>
          <p:nvPr/>
        </p:nvSpPr>
        <p:spPr>
          <a:xfrm>
            <a:off x="8559814" y="730706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819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A3B21F2-FE5C-C99C-0E13-75271A903C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Für alle weiteren Seeds (0, 1998, 1M, 42)</a:t>
            </a:r>
          </a:p>
          <a:p>
            <a:r>
              <a:rPr lang="de-DE" dirty="0" err="1"/>
              <a:t>SimCSE</a:t>
            </a:r>
            <a:r>
              <a:rPr lang="de-DE" dirty="0"/>
              <a:t> </a:t>
            </a:r>
            <a:r>
              <a:rPr lang="de-DE" dirty="0" err="1"/>
              <a:t>objective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33B06D4-995F-5481-77E7-D6A56B5B2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75" y="3374096"/>
            <a:ext cx="3810000" cy="206692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C88EAC7-92D0-808C-46B4-B31AD6CEC399}"/>
              </a:ext>
            </a:extLst>
          </p:cNvPr>
          <p:cNvSpPr txBox="1"/>
          <p:nvPr/>
        </p:nvSpPr>
        <p:spPr>
          <a:xfrm>
            <a:off x="699324" y="2904907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err="1">
                <a:latin typeface="+mn-lt"/>
              </a:rPr>
              <a:t>Funktioniernede</a:t>
            </a:r>
            <a:r>
              <a:rPr lang="de-DE" sz="1600" b="0" dirty="0">
                <a:latin typeface="+mn-lt"/>
              </a:rPr>
              <a:t> Implementierung auf </a:t>
            </a:r>
            <a:r>
              <a:rPr lang="de-DE" sz="1600" b="0" dirty="0" err="1">
                <a:latin typeface="+mn-lt"/>
              </a:rPr>
              <a:t>SemEval</a:t>
            </a:r>
            <a:endParaRPr lang="de-DE" sz="1600" b="0" dirty="0">
              <a:latin typeface="+mn-lt"/>
            </a:endParaRPr>
          </a:p>
          <a:p>
            <a:r>
              <a:rPr lang="de-DE" sz="1600" b="0" dirty="0">
                <a:latin typeface="+mn-lt"/>
              </a:rPr>
              <a:t>(</a:t>
            </a:r>
            <a:r>
              <a:rPr lang="de-DE" sz="1600" b="0" dirty="0" err="1">
                <a:latin typeface="+mn-lt"/>
              </a:rPr>
              <a:t>supervised</a:t>
            </a:r>
            <a:r>
              <a:rPr lang="de-DE" sz="1600" b="0" dirty="0">
                <a:latin typeface="+mn-lt"/>
              </a:rPr>
              <a:t>)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0C7F51BC-01C9-775B-1CE8-26FE2B676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171" y="3497734"/>
            <a:ext cx="2590800" cy="771525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9332B992-6A19-7A94-A72D-864EDFB7E69E}"/>
              </a:ext>
            </a:extLst>
          </p:cNvPr>
          <p:cNvSpPr txBox="1"/>
          <p:nvPr/>
        </p:nvSpPr>
        <p:spPr>
          <a:xfrm>
            <a:off x="5860112" y="2844225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err="1">
                <a:latin typeface="+mn-lt"/>
              </a:rPr>
              <a:t>SimCSE</a:t>
            </a:r>
            <a:endParaRPr lang="de-DE" sz="1600" b="0" dirty="0">
              <a:latin typeface="+mn-lt"/>
            </a:endParaRPr>
          </a:p>
          <a:p>
            <a:r>
              <a:rPr lang="de-DE" sz="1600" b="0" dirty="0">
                <a:latin typeface="+mn-lt"/>
              </a:rPr>
              <a:t>(</a:t>
            </a:r>
            <a:r>
              <a:rPr lang="de-DE" sz="1600" b="0" dirty="0" err="1">
                <a:latin typeface="+mn-lt"/>
              </a:rPr>
              <a:t>unsipervised</a:t>
            </a:r>
            <a:r>
              <a:rPr lang="de-DE" sz="1600" b="0" dirty="0">
                <a:latin typeface="+mn-lt"/>
              </a:rPr>
              <a:t>)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8BDB9F7-E405-9858-96A5-4D837C658A85}"/>
              </a:ext>
            </a:extLst>
          </p:cNvPr>
          <p:cNvSpPr/>
          <p:nvPr/>
        </p:nvSpPr>
        <p:spPr bwMode="auto">
          <a:xfrm>
            <a:off x="1785278" y="4341640"/>
            <a:ext cx="2736304" cy="693595"/>
          </a:xfrm>
          <a:prstGeom prst="ellipse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44D12F1-2D2F-DB08-7637-B9F5A5E3E881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>
            <a:off x="4225183" y="3883497"/>
            <a:ext cx="947988" cy="5240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E7BF1E1A-41C5-620A-C2A9-BAA4B6412836}"/>
              </a:ext>
            </a:extLst>
          </p:cNvPr>
          <p:cNvSpPr txBox="1">
            <a:spLocks/>
          </p:cNvSpPr>
          <p:nvPr/>
        </p:nvSpPr>
        <p:spPr bwMode="auto">
          <a:xfrm>
            <a:off x="1791062" y="676274"/>
            <a:ext cx="8928992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Recap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de-DE" sz="1400" b="0" dirty="0">
                <a:solidFill>
                  <a:schemeClr val="bg1">
                    <a:lumMod val="50000"/>
                  </a:schemeClr>
                </a:solidFill>
              </a:rPr>
              <a:t>Permutation	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Learningrate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     Model		</a:t>
            </a:r>
            <a:r>
              <a:rPr lang="de-DE" sz="1400" kern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Next </a:t>
            </a:r>
            <a:r>
              <a:rPr lang="de-DE" sz="1400" kern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Steps</a:t>
            </a:r>
            <a:endParaRPr lang="de-DE" sz="1400" kern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Eingekerbter Richtungspfeil 11">
            <a:extLst>
              <a:ext uri="{FF2B5EF4-FFF2-40B4-BE49-F238E27FC236}">
                <a16:creationId xmlns:a16="http://schemas.microsoft.com/office/drawing/2014/main" id="{695D9427-BAE8-59C3-93DD-21C6944D808B}"/>
              </a:ext>
            </a:extLst>
          </p:cNvPr>
          <p:cNvSpPr/>
          <p:nvPr/>
        </p:nvSpPr>
        <p:spPr>
          <a:xfrm>
            <a:off x="3195387" y="73037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Eingekerbter Richtungspfeil 11">
            <a:extLst>
              <a:ext uri="{FF2B5EF4-FFF2-40B4-BE49-F238E27FC236}">
                <a16:creationId xmlns:a16="http://schemas.microsoft.com/office/drawing/2014/main" id="{421F1DF5-139B-B09A-8303-E08AD7263600}"/>
              </a:ext>
            </a:extLst>
          </p:cNvPr>
          <p:cNvSpPr/>
          <p:nvPr/>
        </p:nvSpPr>
        <p:spPr>
          <a:xfrm>
            <a:off x="7204314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Eingekerbter Richtungspfeil 11">
            <a:extLst>
              <a:ext uri="{FF2B5EF4-FFF2-40B4-BE49-F238E27FC236}">
                <a16:creationId xmlns:a16="http://schemas.microsoft.com/office/drawing/2014/main" id="{D45A9916-70B0-7B01-9FFC-04417503A7F4}"/>
              </a:ext>
            </a:extLst>
          </p:cNvPr>
          <p:cNvSpPr/>
          <p:nvPr/>
        </p:nvSpPr>
        <p:spPr>
          <a:xfrm>
            <a:off x="4941496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Eingekerbter Richtungspfeil 11">
            <a:extLst>
              <a:ext uri="{FF2B5EF4-FFF2-40B4-BE49-F238E27FC236}">
                <a16:creationId xmlns:a16="http://schemas.microsoft.com/office/drawing/2014/main" id="{B80FBD3B-2E7D-DB00-3DB6-167C50C5EEEE}"/>
              </a:ext>
            </a:extLst>
          </p:cNvPr>
          <p:cNvSpPr/>
          <p:nvPr/>
        </p:nvSpPr>
        <p:spPr>
          <a:xfrm>
            <a:off x="8559814" y="730706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44E486D-2248-665C-1FB7-CF11B34B19AD}"/>
              </a:ext>
            </a:extLst>
          </p:cNvPr>
          <p:cNvSpPr/>
          <p:nvPr/>
        </p:nvSpPr>
        <p:spPr bwMode="auto">
          <a:xfrm>
            <a:off x="9549616" y="2383031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BERT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AEE814D-7D2B-E400-955C-0E2C34A1EC90}"/>
              </a:ext>
            </a:extLst>
          </p:cNvPr>
          <p:cNvSpPr/>
          <p:nvPr/>
        </p:nvSpPr>
        <p:spPr bwMode="auto">
          <a:xfrm>
            <a:off x="10824954" y="2383030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BERT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F674BA4-A789-A9F1-5197-31A20C7B7546}"/>
              </a:ext>
            </a:extLst>
          </p:cNvPr>
          <p:cNvCxnSpPr>
            <a:cxnSpLocks/>
          </p:cNvCxnSpPr>
          <p:nvPr/>
        </p:nvCxnSpPr>
        <p:spPr bwMode="auto">
          <a:xfrm>
            <a:off x="9935186" y="1950982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0361AF6-3983-E1CD-3A3A-63FA7D3B0759}"/>
              </a:ext>
            </a:extLst>
          </p:cNvPr>
          <p:cNvCxnSpPr>
            <a:cxnSpLocks/>
          </p:cNvCxnSpPr>
          <p:nvPr/>
        </p:nvCxnSpPr>
        <p:spPr bwMode="auto">
          <a:xfrm>
            <a:off x="11197129" y="1964303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05B0CD8-A8EF-C02A-5C60-014D7C852D4C}"/>
              </a:ext>
            </a:extLst>
          </p:cNvPr>
          <p:cNvCxnSpPr>
            <a:cxnSpLocks/>
          </p:cNvCxnSpPr>
          <p:nvPr/>
        </p:nvCxnSpPr>
        <p:spPr bwMode="auto">
          <a:xfrm>
            <a:off x="9921790" y="2899835"/>
            <a:ext cx="0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DF2FB8D-B54F-F5AB-FF62-AB37F75EDAC5}"/>
              </a:ext>
            </a:extLst>
          </p:cNvPr>
          <p:cNvCxnSpPr>
            <a:cxnSpLocks/>
          </p:cNvCxnSpPr>
          <p:nvPr/>
        </p:nvCxnSpPr>
        <p:spPr bwMode="auto">
          <a:xfrm>
            <a:off x="11197129" y="2899834"/>
            <a:ext cx="0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E1A19477-9395-5AC4-B360-567D8EAEC749}"/>
              </a:ext>
            </a:extLst>
          </p:cNvPr>
          <p:cNvSpPr/>
          <p:nvPr/>
        </p:nvSpPr>
        <p:spPr bwMode="auto">
          <a:xfrm>
            <a:off x="9549619" y="3089878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Pool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A1E4AEF-C239-E0D6-650A-23C1CFA39468}"/>
              </a:ext>
            </a:extLst>
          </p:cNvPr>
          <p:cNvSpPr/>
          <p:nvPr/>
        </p:nvSpPr>
        <p:spPr bwMode="auto">
          <a:xfrm>
            <a:off x="10819559" y="3089877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Pool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5E8E14B-09F9-2E07-FB4F-412282B49147}"/>
              </a:ext>
            </a:extLst>
          </p:cNvPr>
          <p:cNvSpPr txBox="1"/>
          <p:nvPr/>
        </p:nvSpPr>
        <p:spPr>
          <a:xfrm>
            <a:off x="9329454" y="1634391"/>
            <a:ext cx="1303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>
                <a:latin typeface="+mn-lt"/>
              </a:rPr>
              <a:t>Statement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0374B3-546C-501C-8B23-80BE37FA4074}"/>
              </a:ext>
            </a:extLst>
          </p:cNvPr>
          <p:cNvSpPr txBox="1"/>
          <p:nvPr/>
        </p:nvSpPr>
        <p:spPr>
          <a:xfrm>
            <a:off x="10485092" y="1052736"/>
            <a:ext cx="1303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 err="1">
                <a:latin typeface="+mn-lt"/>
              </a:rPr>
              <a:t>Section</a:t>
            </a:r>
            <a:endParaRPr lang="de-DE" sz="1600" b="0" dirty="0">
              <a:latin typeface="+mn-lt"/>
            </a:endParaRPr>
          </a:p>
          <a:p>
            <a:pPr algn="ctr"/>
            <a:r>
              <a:rPr lang="de-DE" sz="1600" b="0" dirty="0">
                <a:latin typeface="+mn-lt"/>
              </a:rPr>
              <a:t>Primary</a:t>
            </a:r>
          </a:p>
          <a:p>
            <a:pPr algn="ctr"/>
            <a:r>
              <a:rPr lang="de-DE" sz="1600" b="0" dirty="0" err="1">
                <a:latin typeface="+mn-lt"/>
              </a:rPr>
              <a:t>Secondary</a:t>
            </a:r>
            <a:endParaRPr lang="de-DE" sz="1600" b="0" dirty="0">
              <a:latin typeface="+mn-lt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DC8C6504-6BDB-CD26-FD9D-0D1A9AF3C0C5}"/>
              </a:ext>
            </a:extLst>
          </p:cNvPr>
          <p:cNvSpPr/>
          <p:nvPr/>
        </p:nvSpPr>
        <p:spPr bwMode="auto">
          <a:xfrm>
            <a:off x="9918232" y="4611157"/>
            <a:ext cx="1468719" cy="32089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>
                <a:latin typeface="+mn-lt"/>
              </a:rPr>
              <a:t>Classifyer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880BBDC9-1599-A860-BA18-429F5B85D30E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 bwMode="auto">
          <a:xfrm>
            <a:off x="10652592" y="4932052"/>
            <a:ext cx="0" cy="2063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C0B7D41-5ED7-75AE-2B19-8BB0EDE70C82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 bwMode="auto">
          <a:xfrm>
            <a:off x="9921794" y="3606683"/>
            <a:ext cx="730798" cy="100447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9A1EF5F-730D-0A9D-2F2A-AD11AE3139A6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 bwMode="auto">
          <a:xfrm flipH="1">
            <a:off x="10652592" y="3606682"/>
            <a:ext cx="539142" cy="10044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FBE8A053-7648-5E07-045F-59DD053703B4}"/>
              </a:ext>
            </a:extLst>
          </p:cNvPr>
          <p:cNvSpPr/>
          <p:nvPr/>
        </p:nvSpPr>
        <p:spPr bwMode="auto">
          <a:xfrm>
            <a:off x="9648942" y="5138418"/>
            <a:ext cx="2007300" cy="291723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latin typeface="+mn-lt"/>
              </a:rPr>
              <a:t>L_CE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75D8F09-4C7D-3409-60ED-2D44135E1863}"/>
              </a:ext>
            </a:extLst>
          </p:cNvPr>
          <p:cNvSpPr/>
          <p:nvPr/>
        </p:nvSpPr>
        <p:spPr bwMode="auto">
          <a:xfrm>
            <a:off x="7449425" y="5107603"/>
            <a:ext cx="2007300" cy="291723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>
                <a:latin typeface="+mn-lt"/>
              </a:rPr>
              <a:t>L_SCl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1E641D2-53FF-DCA7-368B-9EB6089D6703}"/>
              </a:ext>
            </a:extLst>
          </p:cNvPr>
          <p:cNvCxnSpPr>
            <a:cxnSpLocks/>
            <a:stCxn id="34" idx="2"/>
            <a:endCxn id="45" idx="0"/>
          </p:cNvCxnSpPr>
          <p:nvPr/>
        </p:nvCxnSpPr>
        <p:spPr bwMode="auto">
          <a:xfrm flipH="1">
            <a:off x="8453075" y="3606683"/>
            <a:ext cx="1468719" cy="15009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CC2A3F36-6CAE-9168-2FC5-1947DC6C4891}"/>
              </a:ext>
            </a:extLst>
          </p:cNvPr>
          <p:cNvCxnSpPr>
            <a:cxnSpLocks/>
            <a:stCxn id="35" idx="2"/>
            <a:endCxn id="45" idx="0"/>
          </p:cNvCxnSpPr>
          <p:nvPr/>
        </p:nvCxnSpPr>
        <p:spPr bwMode="auto">
          <a:xfrm flipH="1">
            <a:off x="8453075" y="3606682"/>
            <a:ext cx="2738659" cy="150092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43402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en-US" dirty="0"/>
          </a:p>
        </p:txBody>
      </p: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E7BF1E1A-41C5-620A-C2A9-BAA4B6412836}"/>
              </a:ext>
            </a:extLst>
          </p:cNvPr>
          <p:cNvSpPr txBox="1">
            <a:spLocks/>
          </p:cNvSpPr>
          <p:nvPr/>
        </p:nvSpPr>
        <p:spPr bwMode="auto">
          <a:xfrm>
            <a:off x="1791062" y="676274"/>
            <a:ext cx="8928992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Recap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de-DE" sz="1400" b="0" dirty="0">
                <a:solidFill>
                  <a:schemeClr val="bg1">
                    <a:lumMod val="50000"/>
                  </a:schemeClr>
                </a:solidFill>
              </a:rPr>
              <a:t>Permutation	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Learningrate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     Model		</a:t>
            </a:r>
            <a:r>
              <a:rPr lang="de-DE" sz="1400" kern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Next </a:t>
            </a:r>
            <a:r>
              <a:rPr lang="de-DE" sz="1400" kern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Steps</a:t>
            </a:r>
            <a:endParaRPr lang="de-DE" sz="1400" kern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Eingekerbter Richtungspfeil 11">
            <a:extLst>
              <a:ext uri="{FF2B5EF4-FFF2-40B4-BE49-F238E27FC236}">
                <a16:creationId xmlns:a16="http://schemas.microsoft.com/office/drawing/2014/main" id="{695D9427-BAE8-59C3-93DD-21C6944D808B}"/>
              </a:ext>
            </a:extLst>
          </p:cNvPr>
          <p:cNvSpPr/>
          <p:nvPr/>
        </p:nvSpPr>
        <p:spPr>
          <a:xfrm>
            <a:off x="3195387" y="73037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Eingekerbter Richtungspfeil 11">
            <a:extLst>
              <a:ext uri="{FF2B5EF4-FFF2-40B4-BE49-F238E27FC236}">
                <a16:creationId xmlns:a16="http://schemas.microsoft.com/office/drawing/2014/main" id="{421F1DF5-139B-B09A-8303-E08AD7263600}"/>
              </a:ext>
            </a:extLst>
          </p:cNvPr>
          <p:cNvSpPr/>
          <p:nvPr/>
        </p:nvSpPr>
        <p:spPr>
          <a:xfrm>
            <a:off x="7204314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Eingekerbter Richtungspfeil 11">
            <a:extLst>
              <a:ext uri="{FF2B5EF4-FFF2-40B4-BE49-F238E27FC236}">
                <a16:creationId xmlns:a16="http://schemas.microsoft.com/office/drawing/2014/main" id="{D45A9916-70B0-7B01-9FFC-04417503A7F4}"/>
              </a:ext>
            </a:extLst>
          </p:cNvPr>
          <p:cNvSpPr/>
          <p:nvPr/>
        </p:nvSpPr>
        <p:spPr>
          <a:xfrm>
            <a:off x="4941496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Eingekerbter Richtungspfeil 11">
            <a:extLst>
              <a:ext uri="{FF2B5EF4-FFF2-40B4-BE49-F238E27FC236}">
                <a16:creationId xmlns:a16="http://schemas.microsoft.com/office/drawing/2014/main" id="{B80FBD3B-2E7D-DB00-3DB6-167C50C5EEEE}"/>
              </a:ext>
            </a:extLst>
          </p:cNvPr>
          <p:cNvSpPr/>
          <p:nvPr/>
        </p:nvSpPr>
        <p:spPr>
          <a:xfrm>
            <a:off x="8559814" y="730706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87D5CA-D262-13D7-5779-12DD9E801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54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 dirty="0"/>
              <a:t>: Dataset Mixing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19671" y="984052"/>
            <a:ext cx="5880386" cy="51092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err="1"/>
              <a:t>Pretrainign</a:t>
            </a:r>
            <a:r>
              <a:rPr lang="de-DE" dirty="0"/>
              <a:t> -&gt; Fine-Tune a BERT NLI Model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Equal</a:t>
            </a:r>
            <a:r>
              <a:rPr lang="de-DE" dirty="0"/>
              <a:t> Mix Batches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Random Mix Batches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1BF57DB-2A9B-1DC1-B5E8-A7E8773D9F54}"/>
              </a:ext>
            </a:extLst>
          </p:cNvPr>
          <p:cNvSpPr/>
          <p:nvPr/>
        </p:nvSpPr>
        <p:spPr bwMode="auto">
          <a:xfrm>
            <a:off x="1415480" y="2204864"/>
            <a:ext cx="4752528" cy="3600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B894C7E-D2DC-1484-132E-6DB1A502977D}"/>
              </a:ext>
            </a:extLst>
          </p:cNvPr>
          <p:cNvSpPr/>
          <p:nvPr/>
        </p:nvSpPr>
        <p:spPr bwMode="auto">
          <a:xfrm>
            <a:off x="1466465" y="2294884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71B4C49-E5F1-EEBF-B90B-73B422DFF267}"/>
              </a:ext>
            </a:extLst>
          </p:cNvPr>
          <p:cNvSpPr/>
          <p:nvPr/>
        </p:nvSpPr>
        <p:spPr bwMode="auto">
          <a:xfrm>
            <a:off x="1764625" y="2294884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E6D1B90-83C5-70E8-F0CC-BBE9F429E7D5}"/>
              </a:ext>
            </a:extLst>
          </p:cNvPr>
          <p:cNvSpPr/>
          <p:nvPr/>
        </p:nvSpPr>
        <p:spPr bwMode="auto">
          <a:xfrm>
            <a:off x="2061530" y="2294636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11707FC-5507-6957-4ACA-5A2C2E3C82F3}"/>
              </a:ext>
            </a:extLst>
          </p:cNvPr>
          <p:cNvSpPr/>
          <p:nvPr/>
        </p:nvSpPr>
        <p:spPr bwMode="auto">
          <a:xfrm>
            <a:off x="2358435" y="2294636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C51F5F5-5AAF-7932-466E-174BFC9E1110}"/>
              </a:ext>
            </a:extLst>
          </p:cNvPr>
          <p:cNvSpPr/>
          <p:nvPr/>
        </p:nvSpPr>
        <p:spPr bwMode="auto">
          <a:xfrm>
            <a:off x="2655340" y="2305457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BBA9A93-CF51-A326-0694-7A433D981832}"/>
              </a:ext>
            </a:extLst>
          </p:cNvPr>
          <p:cNvSpPr/>
          <p:nvPr/>
        </p:nvSpPr>
        <p:spPr bwMode="auto">
          <a:xfrm>
            <a:off x="2945476" y="2294636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D03061B-BA18-7EB0-5833-EACD79E2784D}"/>
              </a:ext>
            </a:extLst>
          </p:cNvPr>
          <p:cNvSpPr/>
          <p:nvPr/>
        </p:nvSpPr>
        <p:spPr bwMode="auto">
          <a:xfrm>
            <a:off x="3252475" y="2305457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F66E019-7BEE-BC9D-FEAC-236303BC0FB1}"/>
              </a:ext>
            </a:extLst>
          </p:cNvPr>
          <p:cNvSpPr/>
          <p:nvPr/>
        </p:nvSpPr>
        <p:spPr bwMode="auto">
          <a:xfrm>
            <a:off x="3546055" y="2305457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1131B0E-AF8C-C357-8229-A2AF85FB85BB}"/>
              </a:ext>
            </a:extLst>
          </p:cNvPr>
          <p:cNvSpPr/>
          <p:nvPr/>
        </p:nvSpPr>
        <p:spPr bwMode="auto">
          <a:xfrm>
            <a:off x="3836410" y="2296267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53F2672-0095-25C6-5543-18DD2AC15FAA}"/>
              </a:ext>
            </a:extLst>
          </p:cNvPr>
          <p:cNvSpPr/>
          <p:nvPr/>
        </p:nvSpPr>
        <p:spPr bwMode="auto">
          <a:xfrm>
            <a:off x="4134570" y="2296267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A03C4EF-7F01-D1EB-A00C-13A87DD4E9E5}"/>
              </a:ext>
            </a:extLst>
          </p:cNvPr>
          <p:cNvSpPr/>
          <p:nvPr/>
        </p:nvSpPr>
        <p:spPr bwMode="auto">
          <a:xfrm>
            <a:off x="4431475" y="2296019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211EFA8-1A6E-64F0-C2E1-C97CD4C96A7F}"/>
              </a:ext>
            </a:extLst>
          </p:cNvPr>
          <p:cNvSpPr/>
          <p:nvPr/>
        </p:nvSpPr>
        <p:spPr bwMode="auto">
          <a:xfrm>
            <a:off x="4728380" y="2296019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D9C8CF2-2D1C-D4A1-7DB4-115EE33478C1}"/>
              </a:ext>
            </a:extLst>
          </p:cNvPr>
          <p:cNvSpPr/>
          <p:nvPr/>
        </p:nvSpPr>
        <p:spPr bwMode="auto">
          <a:xfrm>
            <a:off x="5025285" y="2306840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E31B44E-AEFA-6675-E6F3-8DB3BCD8C024}"/>
              </a:ext>
            </a:extLst>
          </p:cNvPr>
          <p:cNvSpPr/>
          <p:nvPr/>
        </p:nvSpPr>
        <p:spPr bwMode="auto">
          <a:xfrm>
            <a:off x="5315421" y="2296019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A8D5377-88E2-828B-C5AB-0BD04D5181CF}"/>
              </a:ext>
            </a:extLst>
          </p:cNvPr>
          <p:cNvSpPr/>
          <p:nvPr/>
        </p:nvSpPr>
        <p:spPr bwMode="auto">
          <a:xfrm>
            <a:off x="5622420" y="2306840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57B2E20-91C5-B57F-3D48-2AEC3B51F13F}"/>
              </a:ext>
            </a:extLst>
          </p:cNvPr>
          <p:cNvSpPr/>
          <p:nvPr/>
        </p:nvSpPr>
        <p:spPr bwMode="auto">
          <a:xfrm>
            <a:off x="5916000" y="2306840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65CE361-4A23-59AC-51F7-A3C08C9405F4}"/>
              </a:ext>
            </a:extLst>
          </p:cNvPr>
          <p:cNvSpPr/>
          <p:nvPr/>
        </p:nvSpPr>
        <p:spPr bwMode="auto">
          <a:xfrm>
            <a:off x="1415480" y="2692661"/>
            <a:ext cx="4752528" cy="3600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BB5F8A6-8DE0-3175-1E23-B68D33CC47CD}"/>
              </a:ext>
            </a:extLst>
          </p:cNvPr>
          <p:cNvSpPr/>
          <p:nvPr/>
        </p:nvSpPr>
        <p:spPr bwMode="auto">
          <a:xfrm>
            <a:off x="1466465" y="2782681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20A4364-1E43-2441-D775-B48D2B5CE871}"/>
              </a:ext>
            </a:extLst>
          </p:cNvPr>
          <p:cNvSpPr/>
          <p:nvPr/>
        </p:nvSpPr>
        <p:spPr bwMode="auto">
          <a:xfrm>
            <a:off x="1764625" y="2782681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2885A3-75C7-DD7D-E848-AE4F7A7C9377}"/>
              </a:ext>
            </a:extLst>
          </p:cNvPr>
          <p:cNvSpPr/>
          <p:nvPr/>
        </p:nvSpPr>
        <p:spPr bwMode="auto">
          <a:xfrm>
            <a:off x="2061530" y="2782433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7EC7D73-8984-6769-CFF3-F20014064162}"/>
              </a:ext>
            </a:extLst>
          </p:cNvPr>
          <p:cNvSpPr/>
          <p:nvPr/>
        </p:nvSpPr>
        <p:spPr bwMode="auto">
          <a:xfrm>
            <a:off x="2358435" y="2782433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3359D2E6-8365-29C7-CF72-5619B7067681}"/>
              </a:ext>
            </a:extLst>
          </p:cNvPr>
          <p:cNvSpPr/>
          <p:nvPr/>
        </p:nvSpPr>
        <p:spPr bwMode="auto">
          <a:xfrm>
            <a:off x="2655340" y="2793254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59FC7FE-3E64-05FD-C7FB-427184389283}"/>
              </a:ext>
            </a:extLst>
          </p:cNvPr>
          <p:cNvSpPr/>
          <p:nvPr/>
        </p:nvSpPr>
        <p:spPr bwMode="auto">
          <a:xfrm>
            <a:off x="2945476" y="2782433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070EC56-F2C0-0B72-88F3-D919335CCB1A}"/>
              </a:ext>
            </a:extLst>
          </p:cNvPr>
          <p:cNvSpPr/>
          <p:nvPr/>
        </p:nvSpPr>
        <p:spPr bwMode="auto">
          <a:xfrm>
            <a:off x="3252475" y="2793254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7B116D0-A454-986B-B54E-0FE9C7C551D7}"/>
              </a:ext>
            </a:extLst>
          </p:cNvPr>
          <p:cNvSpPr/>
          <p:nvPr/>
        </p:nvSpPr>
        <p:spPr bwMode="auto">
          <a:xfrm>
            <a:off x="3546055" y="2793254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B270131-23B0-2E26-B9C7-FD0EA3FA85C2}"/>
              </a:ext>
            </a:extLst>
          </p:cNvPr>
          <p:cNvSpPr/>
          <p:nvPr/>
        </p:nvSpPr>
        <p:spPr bwMode="auto">
          <a:xfrm>
            <a:off x="3836410" y="2784064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9A6CFF3-449E-9721-082A-6A1B10AD1829}"/>
              </a:ext>
            </a:extLst>
          </p:cNvPr>
          <p:cNvSpPr/>
          <p:nvPr/>
        </p:nvSpPr>
        <p:spPr bwMode="auto">
          <a:xfrm>
            <a:off x="4134570" y="2784064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293E3140-6A72-AB6C-CC2B-D2BF31236060}"/>
              </a:ext>
            </a:extLst>
          </p:cNvPr>
          <p:cNvSpPr/>
          <p:nvPr/>
        </p:nvSpPr>
        <p:spPr bwMode="auto">
          <a:xfrm>
            <a:off x="4431475" y="2783816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E0FE01A-48F3-8AC8-100E-9DFDFD579F3E}"/>
              </a:ext>
            </a:extLst>
          </p:cNvPr>
          <p:cNvSpPr/>
          <p:nvPr/>
        </p:nvSpPr>
        <p:spPr bwMode="auto">
          <a:xfrm>
            <a:off x="4728380" y="2783816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B8324C4-A771-C507-0F84-9CF7C0A06FEF}"/>
              </a:ext>
            </a:extLst>
          </p:cNvPr>
          <p:cNvSpPr/>
          <p:nvPr/>
        </p:nvSpPr>
        <p:spPr bwMode="auto">
          <a:xfrm>
            <a:off x="5025285" y="2794637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CAA39296-65BE-404F-F0C6-E332DC53062E}"/>
              </a:ext>
            </a:extLst>
          </p:cNvPr>
          <p:cNvSpPr/>
          <p:nvPr/>
        </p:nvSpPr>
        <p:spPr bwMode="auto">
          <a:xfrm>
            <a:off x="5315421" y="2783816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C1A1E3A-115C-743A-D82E-EA136691BA36}"/>
              </a:ext>
            </a:extLst>
          </p:cNvPr>
          <p:cNvSpPr/>
          <p:nvPr/>
        </p:nvSpPr>
        <p:spPr bwMode="auto">
          <a:xfrm>
            <a:off x="5622420" y="2794637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DE280C25-C43A-E322-48A6-83FDE1B0C362}"/>
              </a:ext>
            </a:extLst>
          </p:cNvPr>
          <p:cNvSpPr/>
          <p:nvPr/>
        </p:nvSpPr>
        <p:spPr bwMode="auto">
          <a:xfrm>
            <a:off x="5916000" y="2794637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1456A64-FA37-487D-3056-1FAAED2363B2}"/>
              </a:ext>
            </a:extLst>
          </p:cNvPr>
          <p:cNvSpPr/>
          <p:nvPr/>
        </p:nvSpPr>
        <p:spPr bwMode="auto">
          <a:xfrm>
            <a:off x="1415480" y="3180458"/>
            <a:ext cx="4752528" cy="3600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F3C8730-C62E-EC19-E165-3F10EEA63FDB}"/>
              </a:ext>
            </a:extLst>
          </p:cNvPr>
          <p:cNvSpPr/>
          <p:nvPr/>
        </p:nvSpPr>
        <p:spPr bwMode="auto">
          <a:xfrm>
            <a:off x="1466465" y="3270478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A0A7C60-9930-F6BA-CF2F-DCD61E364594}"/>
              </a:ext>
            </a:extLst>
          </p:cNvPr>
          <p:cNvSpPr/>
          <p:nvPr/>
        </p:nvSpPr>
        <p:spPr bwMode="auto">
          <a:xfrm>
            <a:off x="1764625" y="3270478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6520DCE-0782-198B-713B-436A41A23C50}"/>
              </a:ext>
            </a:extLst>
          </p:cNvPr>
          <p:cNvSpPr/>
          <p:nvPr/>
        </p:nvSpPr>
        <p:spPr bwMode="auto">
          <a:xfrm>
            <a:off x="2061530" y="3270230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3DCAB841-AF49-8C9B-370E-82305530D72C}"/>
              </a:ext>
            </a:extLst>
          </p:cNvPr>
          <p:cNvSpPr/>
          <p:nvPr/>
        </p:nvSpPr>
        <p:spPr bwMode="auto">
          <a:xfrm>
            <a:off x="2358435" y="3270230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CE6D07C-3B86-6536-8CF8-0E4FD2F97992}"/>
              </a:ext>
            </a:extLst>
          </p:cNvPr>
          <p:cNvSpPr/>
          <p:nvPr/>
        </p:nvSpPr>
        <p:spPr bwMode="auto">
          <a:xfrm>
            <a:off x="2655340" y="3281051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D468402F-7599-062E-738F-4D405A941932}"/>
              </a:ext>
            </a:extLst>
          </p:cNvPr>
          <p:cNvSpPr/>
          <p:nvPr/>
        </p:nvSpPr>
        <p:spPr bwMode="auto">
          <a:xfrm>
            <a:off x="2945476" y="3270230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BA054D9-482D-C6D5-630F-8E0C2B9A4B13}"/>
              </a:ext>
            </a:extLst>
          </p:cNvPr>
          <p:cNvSpPr/>
          <p:nvPr/>
        </p:nvSpPr>
        <p:spPr bwMode="auto">
          <a:xfrm>
            <a:off x="3252475" y="3281051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6A593FE-C118-63EF-5990-7D28B9901BE9}"/>
              </a:ext>
            </a:extLst>
          </p:cNvPr>
          <p:cNvSpPr/>
          <p:nvPr/>
        </p:nvSpPr>
        <p:spPr bwMode="auto">
          <a:xfrm>
            <a:off x="3546055" y="3281051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B549C6F-9D64-32F9-BFEE-698D49142802}"/>
              </a:ext>
            </a:extLst>
          </p:cNvPr>
          <p:cNvSpPr/>
          <p:nvPr/>
        </p:nvSpPr>
        <p:spPr bwMode="auto">
          <a:xfrm>
            <a:off x="3836410" y="3271861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289FC7CE-8ECD-ADE3-6CA0-D6B8F1EA1038}"/>
              </a:ext>
            </a:extLst>
          </p:cNvPr>
          <p:cNvSpPr/>
          <p:nvPr/>
        </p:nvSpPr>
        <p:spPr bwMode="auto">
          <a:xfrm>
            <a:off x="4134570" y="3271861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B60D209E-0866-D5E9-F3E1-C759076EFAFE}"/>
              </a:ext>
            </a:extLst>
          </p:cNvPr>
          <p:cNvSpPr/>
          <p:nvPr/>
        </p:nvSpPr>
        <p:spPr bwMode="auto">
          <a:xfrm>
            <a:off x="4431475" y="3271613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9A9D82A6-760E-C0C5-6873-23D5DA50EF98}"/>
              </a:ext>
            </a:extLst>
          </p:cNvPr>
          <p:cNvSpPr/>
          <p:nvPr/>
        </p:nvSpPr>
        <p:spPr bwMode="auto">
          <a:xfrm>
            <a:off x="4728380" y="3271613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54F1BF6F-0EB7-D156-7155-B676709D5BE2}"/>
              </a:ext>
            </a:extLst>
          </p:cNvPr>
          <p:cNvSpPr/>
          <p:nvPr/>
        </p:nvSpPr>
        <p:spPr bwMode="auto">
          <a:xfrm>
            <a:off x="5025285" y="3282434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6501AF5A-061C-4B5B-0FE0-94D4FD9CB13E}"/>
              </a:ext>
            </a:extLst>
          </p:cNvPr>
          <p:cNvSpPr/>
          <p:nvPr/>
        </p:nvSpPr>
        <p:spPr bwMode="auto">
          <a:xfrm>
            <a:off x="5315421" y="3271613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11E98D4-4EB8-E2A1-DD0F-CE21403E258F}"/>
              </a:ext>
            </a:extLst>
          </p:cNvPr>
          <p:cNvSpPr/>
          <p:nvPr/>
        </p:nvSpPr>
        <p:spPr bwMode="auto">
          <a:xfrm>
            <a:off x="5622420" y="3282434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FF4B9B7-71FB-DCED-1A65-7B3E0E13F41A}"/>
              </a:ext>
            </a:extLst>
          </p:cNvPr>
          <p:cNvSpPr/>
          <p:nvPr/>
        </p:nvSpPr>
        <p:spPr bwMode="auto">
          <a:xfrm>
            <a:off x="5916000" y="3282434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BE44577F-5A67-382C-72FA-4CE432B0B16C}"/>
              </a:ext>
            </a:extLst>
          </p:cNvPr>
          <p:cNvSpPr/>
          <p:nvPr/>
        </p:nvSpPr>
        <p:spPr bwMode="auto">
          <a:xfrm>
            <a:off x="1415480" y="4069633"/>
            <a:ext cx="4752528" cy="3600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EAF60CFF-0822-4F7B-90A8-9DD8956E4317}"/>
              </a:ext>
            </a:extLst>
          </p:cNvPr>
          <p:cNvSpPr/>
          <p:nvPr/>
        </p:nvSpPr>
        <p:spPr bwMode="auto">
          <a:xfrm>
            <a:off x="1466465" y="4159653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89491821-ACE9-91A3-8067-19F44616BEC9}"/>
              </a:ext>
            </a:extLst>
          </p:cNvPr>
          <p:cNvSpPr/>
          <p:nvPr/>
        </p:nvSpPr>
        <p:spPr bwMode="auto">
          <a:xfrm>
            <a:off x="1764625" y="4159653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1ADBC3B8-9C44-4737-1525-1F55BED5CAE7}"/>
              </a:ext>
            </a:extLst>
          </p:cNvPr>
          <p:cNvSpPr/>
          <p:nvPr/>
        </p:nvSpPr>
        <p:spPr bwMode="auto">
          <a:xfrm>
            <a:off x="2061530" y="4159405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9A40F127-276D-DDE2-7493-2CFA84D64B94}"/>
              </a:ext>
            </a:extLst>
          </p:cNvPr>
          <p:cNvSpPr/>
          <p:nvPr/>
        </p:nvSpPr>
        <p:spPr bwMode="auto">
          <a:xfrm>
            <a:off x="2358435" y="4159405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4A160DCE-9978-D2E9-3931-777DBE4EEC75}"/>
              </a:ext>
            </a:extLst>
          </p:cNvPr>
          <p:cNvSpPr/>
          <p:nvPr/>
        </p:nvSpPr>
        <p:spPr bwMode="auto">
          <a:xfrm>
            <a:off x="2655340" y="4170226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D077DB5-AC6B-A545-ADDC-66F0CEC25287}"/>
              </a:ext>
            </a:extLst>
          </p:cNvPr>
          <p:cNvSpPr/>
          <p:nvPr/>
        </p:nvSpPr>
        <p:spPr bwMode="auto">
          <a:xfrm>
            <a:off x="2945476" y="4159405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B8D9A16-67E2-FD0F-6158-911D78F01336}"/>
              </a:ext>
            </a:extLst>
          </p:cNvPr>
          <p:cNvSpPr/>
          <p:nvPr/>
        </p:nvSpPr>
        <p:spPr bwMode="auto">
          <a:xfrm>
            <a:off x="3252475" y="4170226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CECC1D47-99AB-2C5B-1DCB-A68A2BC13339}"/>
              </a:ext>
            </a:extLst>
          </p:cNvPr>
          <p:cNvSpPr/>
          <p:nvPr/>
        </p:nvSpPr>
        <p:spPr bwMode="auto">
          <a:xfrm>
            <a:off x="3546055" y="4170226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99125261-E696-9B22-710D-1C4003A6CDC3}"/>
              </a:ext>
            </a:extLst>
          </p:cNvPr>
          <p:cNvSpPr/>
          <p:nvPr/>
        </p:nvSpPr>
        <p:spPr bwMode="auto">
          <a:xfrm>
            <a:off x="3836410" y="4161036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7847550F-B946-7BA0-5236-E598D7DED076}"/>
              </a:ext>
            </a:extLst>
          </p:cNvPr>
          <p:cNvSpPr/>
          <p:nvPr/>
        </p:nvSpPr>
        <p:spPr bwMode="auto">
          <a:xfrm>
            <a:off x="4134570" y="4161036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BBF6E522-D43D-8337-20B8-2D8751BDE3E2}"/>
              </a:ext>
            </a:extLst>
          </p:cNvPr>
          <p:cNvSpPr/>
          <p:nvPr/>
        </p:nvSpPr>
        <p:spPr bwMode="auto">
          <a:xfrm>
            <a:off x="4431475" y="4160788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7033A351-DCC2-8A73-A924-1A6F57E0C962}"/>
              </a:ext>
            </a:extLst>
          </p:cNvPr>
          <p:cNvSpPr/>
          <p:nvPr/>
        </p:nvSpPr>
        <p:spPr bwMode="auto">
          <a:xfrm>
            <a:off x="4728380" y="4160788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1949A1D8-B12B-4E13-D546-EBBEBBFCDDEE}"/>
              </a:ext>
            </a:extLst>
          </p:cNvPr>
          <p:cNvSpPr/>
          <p:nvPr/>
        </p:nvSpPr>
        <p:spPr bwMode="auto">
          <a:xfrm>
            <a:off x="5025285" y="4171609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39772762-2F3A-2720-3203-D03C6A9EE7D5}"/>
              </a:ext>
            </a:extLst>
          </p:cNvPr>
          <p:cNvSpPr/>
          <p:nvPr/>
        </p:nvSpPr>
        <p:spPr bwMode="auto">
          <a:xfrm>
            <a:off x="5315421" y="4160788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EC1BF4C-CF56-814E-5613-817F2BBDBCE6}"/>
              </a:ext>
            </a:extLst>
          </p:cNvPr>
          <p:cNvSpPr/>
          <p:nvPr/>
        </p:nvSpPr>
        <p:spPr bwMode="auto">
          <a:xfrm>
            <a:off x="5622420" y="4171609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C222FA4-8DBD-75DE-0897-59CEB5F8132A}"/>
              </a:ext>
            </a:extLst>
          </p:cNvPr>
          <p:cNvSpPr/>
          <p:nvPr/>
        </p:nvSpPr>
        <p:spPr bwMode="auto">
          <a:xfrm>
            <a:off x="5916000" y="4171609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85D0CA64-B2D3-ED70-E8AE-F010DC7C58E9}"/>
              </a:ext>
            </a:extLst>
          </p:cNvPr>
          <p:cNvSpPr/>
          <p:nvPr/>
        </p:nvSpPr>
        <p:spPr bwMode="auto">
          <a:xfrm>
            <a:off x="1415480" y="4598768"/>
            <a:ext cx="4752528" cy="3600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9500B94-CEEB-064C-5D65-70EA0C6B2CAF}"/>
              </a:ext>
            </a:extLst>
          </p:cNvPr>
          <p:cNvSpPr/>
          <p:nvPr/>
        </p:nvSpPr>
        <p:spPr bwMode="auto">
          <a:xfrm>
            <a:off x="1466465" y="4688788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AAF706BE-CD8A-99FE-96D3-536465CBEFC1}"/>
              </a:ext>
            </a:extLst>
          </p:cNvPr>
          <p:cNvSpPr/>
          <p:nvPr/>
        </p:nvSpPr>
        <p:spPr bwMode="auto">
          <a:xfrm>
            <a:off x="1764625" y="4688788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EE90A7FA-BE13-FD5B-ACD5-DF78F9A56D31}"/>
              </a:ext>
            </a:extLst>
          </p:cNvPr>
          <p:cNvSpPr/>
          <p:nvPr/>
        </p:nvSpPr>
        <p:spPr bwMode="auto">
          <a:xfrm>
            <a:off x="2061530" y="4688540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AD74F634-F52E-D147-2946-1EB5AEF9C178}"/>
              </a:ext>
            </a:extLst>
          </p:cNvPr>
          <p:cNvSpPr/>
          <p:nvPr/>
        </p:nvSpPr>
        <p:spPr bwMode="auto">
          <a:xfrm>
            <a:off x="2358435" y="4688540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8E7B19E-D99C-5336-FA19-B41E44BE48C1}"/>
              </a:ext>
            </a:extLst>
          </p:cNvPr>
          <p:cNvSpPr/>
          <p:nvPr/>
        </p:nvSpPr>
        <p:spPr bwMode="auto">
          <a:xfrm>
            <a:off x="2655340" y="4699361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CFC6B7F-A009-957E-6D52-032520AA959A}"/>
              </a:ext>
            </a:extLst>
          </p:cNvPr>
          <p:cNvSpPr/>
          <p:nvPr/>
        </p:nvSpPr>
        <p:spPr bwMode="auto">
          <a:xfrm>
            <a:off x="2945476" y="4688540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45DFA09-7726-6DA3-2A58-8B7156966D5C}"/>
              </a:ext>
            </a:extLst>
          </p:cNvPr>
          <p:cNvSpPr/>
          <p:nvPr/>
        </p:nvSpPr>
        <p:spPr bwMode="auto">
          <a:xfrm>
            <a:off x="3252475" y="4699361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DEB257F-9582-74FC-F50A-B715CDFF3C92}"/>
              </a:ext>
            </a:extLst>
          </p:cNvPr>
          <p:cNvSpPr/>
          <p:nvPr/>
        </p:nvSpPr>
        <p:spPr bwMode="auto">
          <a:xfrm>
            <a:off x="3546055" y="4699361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C04025F-CA7B-035F-CD51-297117E3A4A9}"/>
              </a:ext>
            </a:extLst>
          </p:cNvPr>
          <p:cNvSpPr/>
          <p:nvPr/>
        </p:nvSpPr>
        <p:spPr bwMode="auto">
          <a:xfrm>
            <a:off x="3836410" y="4690171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7F3E48D0-8D07-E91B-71A5-5335C75D6C87}"/>
              </a:ext>
            </a:extLst>
          </p:cNvPr>
          <p:cNvSpPr/>
          <p:nvPr/>
        </p:nvSpPr>
        <p:spPr bwMode="auto">
          <a:xfrm>
            <a:off x="4134570" y="4690171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B13AAEA0-4100-C6C1-0100-888CFFC61221}"/>
              </a:ext>
            </a:extLst>
          </p:cNvPr>
          <p:cNvSpPr/>
          <p:nvPr/>
        </p:nvSpPr>
        <p:spPr bwMode="auto">
          <a:xfrm>
            <a:off x="4431475" y="4689923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B36B80CA-F89C-C794-8C63-0F01BB2A19F6}"/>
              </a:ext>
            </a:extLst>
          </p:cNvPr>
          <p:cNvSpPr/>
          <p:nvPr/>
        </p:nvSpPr>
        <p:spPr bwMode="auto">
          <a:xfrm>
            <a:off x="4728380" y="4689923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A29BD799-6FC6-AA63-FE01-13D64D5CB653}"/>
              </a:ext>
            </a:extLst>
          </p:cNvPr>
          <p:cNvSpPr/>
          <p:nvPr/>
        </p:nvSpPr>
        <p:spPr bwMode="auto">
          <a:xfrm>
            <a:off x="5025285" y="4700744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80DF371C-CF51-B05E-56B8-D02B36575187}"/>
              </a:ext>
            </a:extLst>
          </p:cNvPr>
          <p:cNvSpPr/>
          <p:nvPr/>
        </p:nvSpPr>
        <p:spPr bwMode="auto">
          <a:xfrm>
            <a:off x="5315421" y="4689923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B75A5297-686A-DFB1-945F-5C50510CF90D}"/>
              </a:ext>
            </a:extLst>
          </p:cNvPr>
          <p:cNvSpPr/>
          <p:nvPr/>
        </p:nvSpPr>
        <p:spPr bwMode="auto">
          <a:xfrm>
            <a:off x="5622420" y="4700744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A7A1B3B0-1677-7E9F-72C2-38A554B0F4A1}"/>
              </a:ext>
            </a:extLst>
          </p:cNvPr>
          <p:cNvSpPr/>
          <p:nvPr/>
        </p:nvSpPr>
        <p:spPr bwMode="auto">
          <a:xfrm>
            <a:off x="5916000" y="4700744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5C335DC4-14DC-2A08-2D93-52C2B4CB6E43}"/>
              </a:ext>
            </a:extLst>
          </p:cNvPr>
          <p:cNvSpPr/>
          <p:nvPr/>
        </p:nvSpPr>
        <p:spPr bwMode="auto">
          <a:xfrm>
            <a:off x="1415480" y="5086565"/>
            <a:ext cx="4752528" cy="3600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4926A499-FE48-5CF6-4548-7CC504754543}"/>
              </a:ext>
            </a:extLst>
          </p:cNvPr>
          <p:cNvSpPr/>
          <p:nvPr/>
        </p:nvSpPr>
        <p:spPr bwMode="auto">
          <a:xfrm>
            <a:off x="1466465" y="5176585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24D26428-9785-69E3-7D50-A3CC706891C3}"/>
              </a:ext>
            </a:extLst>
          </p:cNvPr>
          <p:cNvSpPr/>
          <p:nvPr/>
        </p:nvSpPr>
        <p:spPr bwMode="auto">
          <a:xfrm>
            <a:off x="1764625" y="5176585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DC559442-026F-AF6B-35F3-29CD90F0F3B6}"/>
              </a:ext>
            </a:extLst>
          </p:cNvPr>
          <p:cNvSpPr/>
          <p:nvPr/>
        </p:nvSpPr>
        <p:spPr bwMode="auto">
          <a:xfrm>
            <a:off x="2061530" y="5176337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3F03CC0B-1E5D-43B2-5306-0DD67247E64B}"/>
              </a:ext>
            </a:extLst>
          </p:cNvPr>
          <p:cNvSpPr/>
          <p:nvPr/>
        </p:nvSpPr>
        <p:spPr bwMode="auto">
          <a:xfrm>
            <a:off x="2358435" y="5176337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4AB6941B-23C1-70D5-D3AB-FEC0A1991BEA}"/>
              </a:ext>
            </a:extLst>
          </p:cNvPr>
          <p:cNvSpPr/>
          <p:nvPr/>
        </p:nvSpPr>
        <p:spPr bwMode="auto">
          <a:xfrm>
            <a:off x="2655340" y="5187158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9C63B8A2-DB38-82AE-24F3-6682F65A69EA}"/>
              </a:ext>
            </a:extLst>
          </p:cNvPr>
          <p:cNvSpPr/>
          <p:nvPr/>
        </p:nvSpPr>
        <p:spPr bwMode="auto">
          <a:xfrm>
            <a:off x="2945476" y="5176337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6A7399F3-A5EA-724A-C9F0-6871FA352D3D}"/>
              </a:ext>
            </a:extLst>
          </p:cNvPr>
          <p:cNvSpPr/>
          <p:nvPr/>
        </p:nvSpPr>
        <p:spPr bwMode="auto">
          <a:xfrm>
            <a:off x="3252475" y="5187158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E787B3D-2802-D82F-1E8C-F30239D4DC94}"/>
              </a:ext>
            </a:extLst>
          </p:cNvPr>
          <p:cNvSpPr/>
          <p:nvPr/>
        </p:nvSpPr>
        <p:spPr bwMode="auto">
          <a:xfrm>
            <a:off x="3546055" y="5187158"/>
            <a:ext cx="180000" cy="18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D296A28C-6D51-F65C-6FF8-05A3488A729F}"/>
              </a:ext>
            </a:extLst>
          </p:cNvPr>
          <p:cNvSpPr/>
          <p:nvPr/>
        </p:nvSpPr>
        <p:spPr bwMode="auto">
          <a:xfrm>
            <a:off x="3836410" y="5177968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744E07E9-4918-82D0-3C06-B911D9CC7613}"/>
              </a:ext>
            </a:extLst>
          </p:cNvPr>
          <p:cNvSpPr/>
          <p:nvPr/>
        </p:nvSpPr>
        <p:spPr bwMode="auto">
          <a:xfrm>
            <a:off x="4134570" y="5177968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82D24FC5-35C1-361D-BD73-7230499643FA}"/>
              </a:ext>
            </a:extLst>
          </p:cNvPr>
          <p:cNvSpPr/>
          <p:nvPr/>
        </p:nvSpPr>
        <p:spPr bwMode="auto">
          <a:xfrm>
            <a:off x="4431475" y="5177720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7896C11C-F606-F4CB-16D1-11886E8C88F8}"/>
              </a:ext>
            </a:extLst>
          </p:cNvPr>
          <p:cNvSpPr/>
          <p:nvPr/>
        </p:nvSpPr>
        <p:spPr bwMode="auto">
          <a:xfrm>
            <a:off x="4728380" y="5177720"/>
            <a:ext cx="180000" cy="180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481CC1FD-DACE-BC82-A0F7-824CD3319CE1}"/>
              </a:ext>
            </a:extLst>
          </p:cNvPr>
          <p:cNvSpPr/>
          <p:nvPr/>
        </p:nvSpPr>
        <p:spPr bwMode="auto">
          <a:xfrm>
            <a:off x="5025285" y="5188541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4A20805-2EF3-51C1-69F3-B2D108D60A30}"/>
              </a:ext>
            </a:extLst>
          </p:cNvPr>
          <p:cNvSpPr/>
          <p:nvPr/>
        </p:nvSpPr>
        <p:spPr bwMode="auto">
          <a:xfrm>
            <a:off x="5315421" y="5177720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46176A72-ECD2-0962-EE65-508771CC75C9}"/>
              </a:ext>
            </a:extLst>
          </p:cNvPr>
          <p:cNvSpPr/>
          <p:nvPr/>
        </p:nvSpPr>
        <p:spPr bwMode="auto">
          <a:xfrm>
            <a:off x="5622420" y="5188541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EFD515B6-84BD-D5AF-4B80-60D43488D3AE}"/>
              </a:ext>
            </a:extLst>
          </p:cNvPr>
          <p:cNvSpPr/>
          <p:nvPr/>
        </p:nvSpPr>
        <p:spPr bwMode="auto">
          <a:xfrm>
            <a:off x="5916000" y="5188541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9" name="Geschweifte Klammer rechts 118">
            <a:extLst>
              <a:ext uri="{FF2B5EF4-FFF2-40B4-BE49-F238E27FC236}">
                <a16:creationId xmlns:a16="http://schemas.microsoft.com/office/drawing/2014/main" id="{5A653A56-4FEF-54D9-E29A-909A8A39C8F2}"/>
              </a:ext>
            </a:extLst>
          </p:cNvPr>
          <p:cNvSpPr/>
          <p:nvPr/>
        </p:nvSpPr>
        <p:spPr bwMode="auto">
          <a:xfrm>
            <a:off x="6445145" y="2132856"/>
            <a:ext cx="154912" cy="1512168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20" name="Geschweifte Klammer rechts 119">
            <a:extLst>
              <a:ext uri="{FF2B5EF4-FFF2-40B4-BE49-F238E27FC236}">
                <a16:creationId xmlns:a16="http://schemas.microsoft.com/office/drawing/2014/main" id="{EF5B851E-3517-2F51-2EFD-ED87F66678A4}"/>
              </a:ext>
            </a:extLst>
          </p:cNvPr>
          <p:cNvSpPr/>
          <p:nvPr/>
        </p:nvSpPr>
        <p:spPr bwMode="auto">
          <a:xfrm>
            <a:off x="6431189" y="4069633"/>
            <a:ext cx="154912" cy="1512168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A8E1A4B-B58D-6B94-703B-84F60981779B}"/>
              </a:ext>
            </a:extLst>
          </p:cNvPr>
          <p:cNvSpPr txBox="1"/>
          <p:nvPr/>
        </p:nvSpPr>
        <p:spPr>
          <a:xfrm>
            <a:off x="6768528" y="2339343"/>
            <a:ext cx="2311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>
                <a:latin typeface="+mn-lt"/>
              </a:rPr>
              <a:t>Verdoppelt die </a:t>
            </a:r>
            <a:r>
              <a:rPr lang="de-DE" sz="1600" b="0" dirty="0" err="1">
                <a:latin typeface="+mn-lt"/>
              </a:rPr>
              <a:t>Number</a:t>
            </a:r>
            <a:r>
              <a:rPr lang="de-DE" sz="1600" b="0" dirty="0">
                <a:latin typeface="+mn-lt"/>
              </a:rPr>
              <a:t> der Batches anhand des kleinsten Datensatzes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0C7CD01B-40C6-770F-AC80-5D6A3702776A}"/>
              </a:ext>
            </a:extLst>
          </p:cNvPr>
          <p:cNvSpPr txBox="1"/>
          <p:nvPr/>
        </p:nvSpPr>
        <p:spPr>
          <a:xfrm>
            <a:off x="6814058" y="4656440"/>
            <a:ext cx="3929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err="1">
                <a:latin typeface="+mn-lt"/>
              </a:rPr>
              <a:t>len</a:t>
            </a:r>
            <a:r>
              <a:rPr lang="de-DE" sz="1600" b="0" dirty="0">
                <a:latin typeface="+mn-lt"/>
              </a:rPr>
              <a:t>(a) + </a:t>
            </a:r>
            <a:r>
              <a:rPr lang="de-DE" sz="1600" b="0" dirty="0" err="1">
                <a:latin typeface="+mn-lt"/>
              </a:rPr>
              <a:t>len</a:t>
            </a:r>
            <a:r>
              <a:rPr lang="de-DE" sz="1600" b="0" dirty="0">
                <a:latin typeface="+mn-lt"/>
              </a:rPr>
              <a:t>(b)</a:t>
            </a:r>
          </a:p>
        </p:txBody>
      </p:sp>
      <p:sp>
        <p:nvSpPr>
          <p:cNvPr id="123" name="Geschweifte Klammer rechts 122">
            <a:extLst>
              <a:ext uri="{FF2B5EF4-FFF2-40B4-BE49-F238E27FC236}">
                <a16:creationId xmlns:a16="http://schemas.microsoft.com/office/drawing/2014/main" id="{E85028A6-AB34-D5A7-C590-5B79DC1D1D69}"/>
              </a:ext>
            </a:extLst>
          </p:cNvPr>
          <p:cNvSpPr/>
          <p:nvPr/>
        </p:nvSpPr>
        <p:spPr bwMode="auto">
          <a:xfrm>
            <a:off x="8950037" y="1628800"/>
            <a:ext cx="586623" cy="410445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9279AA28-A9D1-E9BA-CA01-21FFBF800064}"/>
              </a:ext>
            </a:extLst>
          </p:cNvPr>
          <p:cNvSpPr txBox="1"/>
          <p:nvPr/>
        </p:nvSpPr>
        <p:spPr>
          <a:xfrm>
            <a:off x="9602500" y="3260705"/>
            <a:ext cx="2115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>
                <a:latin typeface="+mn-lt"/>
              </a:rPr>
              <a:t>Angewendet nur auf Train nicht auf Validation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5A5C20D1-AE3F-034E-D5F9-CA2A55CC8C96}"/>
              </a:ext>
            </a:extLst>
          </p:cNvPr>
          <p:cNvSpPr txBox="1">
            <a:spLocks/>
          </p:cNvSpPr>
          <p:nvPr/>
        </p:nvSpPr>
        <p:spPr bwMode="auto">
          <a:xfrm>
            <a:off x="1791062" y="676274"/>
            <a:ext cx="8928992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de-DE" sz="1400" kern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Recap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de-DE" sz="1400" b="0" dirty="0">
                <a:solidFill>
                  <a:schemeClr val="bg1">
                    <a:lumMod val="50000"/>
                  </a:schemeClr>
                </a:solidFill>
              </a:rPr>
              <a:t>Permutation	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Learningrate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     Model		Next 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de-DE" sz="1400" b="0" kern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Eingekerbter Richtungspfeil 11">
            <a:extLst>
              <a:ext uri="{FF2B5EF4-FFF2-40B4-BE49-F238E27FC236}">
                <a16:creationId xmlns:a16="http://schemas.microsoft.com/office/drawing/2014/main" id="{7D1BF8E1-F4F7-9F8E-7A04-BE02D3E58185}"/>
              </a:ext>
            </a:extLst>
          </p:cNvPr>
          <p:cNvSpPr/>
          <p:nvPr/>
        </p:nvSpPr>
        <p:spPr>
          <a:xfrm>
            <a:off x="3195387" y="73037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Eingekerbter Richtungspfeil 11">
            <a:extLst>
              <a:ext uri="{FF2B5EF4-FFF2-40B4-BE49-F238E27FC236}">
                <a16:creationId xmlns:a16="http://schemas.microsoft.com/office/drawing/2014/main" id="{2AFBDC28-B523-65A1-9621-EAA71E099F4C}"/>
              </a:ext>
            </a:extLst>
          </p:cNvPr>
          <p:cNvSpPr/>
          <p:nvPr/>
        </p:nvSpPr>
        <p:spPr>
          <a:xfrm>
            <a:off x="7204314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Eingekerbter Richtungspfeil 11">
            <a:extLst>
              <a:ext uri="{FF2B5EF4-FFF2-40B4-BE49-F238E27FC236}">
                <a16:creationId xmlns:a16="http://schemas.microsoft.com/office/drawing/2014/main" id="{C0A9DF8F-27B2-7177-C640-76C37B963404}"/>
              </a:ext>
            </a:extLst>
          </p:cNvPr>
          <p:cNvSpPr/>
          <p:nvPr/>
        </p:nvSpPr>
        <p:spPr>
          <a:xfrm>
            <a:off x="4941496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Eingekerbter Richtungspfeil 11">
            <a:extLst>
              <a:ext uri="{FF2B5EF4-FFF2-40B4-BE49-F238E27FC236}">
                <a16:creationId xmlns:a16="http://schemas.microsoft.com/office/drawing/2014/main" id="{9B5DCD4E-D485-0B82-BF61-F3EDF1D5CFD4}"/>
              </a:ext>
            </a:extLst>
          </p:cNvPr>
          <p:cNvSpPr/>
          <p:nvPr/>
        </p:nvSpPr>
        <p:spPr>
          <a:xfrm>
            <a:off x="8559814" y="730706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1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 dirty="0"/>
              <a:t>: Model </a:t>
            </a:r>
            <a:r>
              <a:rPr lang="de-DE" dirty="0" err="1"/>
              <a:t>Arcitecture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A3B21F2-FE5C-C99C-0E13-75271A903C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173" y="1201231"/>
            <a:ext cx="911834" cy="428724"/>
          </a:xfrm>
        </p:spPr>
        <p:txBody>
          <a:bodyPr/>
          <a:lstStyle/>
          <a:p>
            <a:r>
              <a:rPr lang="de-DE" dirty="0"/>
              <a:t>v1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E2F4DBDF-3DCB-FD38-40C7-A01BAA0E5A4D}"/>
              </a:ext>
            </a:extLst>
          </p:cNvPr>
          <p:cNvSpPr txBox="1">
            <a:spLocks/>
          </p:cNvSpPr>
          <p:nvPr/>
        </p:nvSpPr>
        <p:spPr bwMode="auto">
          <a:xfrm>
            <a:off x="3037153" y="1148409"/>
            <a:ext cx="911834" cy="42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b="0" kern="0" dirty="0"/>
              <a:t>v2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77B87056-B1D3-A7DB-E39F-F551E8C9ECE7}"/>
              </a:ext>
            </a:extLst>
          </p:cNvPr>
          <p:cNvSpPr txBox="1">
            <a:spLocks/>
          </p:cNvSpPr>
          <p:nvPr/>
        </p:nvSpPr>
        <p:spPr bwMode="auto">
          <a:xfrm>
            <a:off x="5942227" y="1055097"/>
            <a:ext cx="911834" cy="42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b="0" kern="0" dirty="0"/>
              <a:t>v3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9E942820-7F34-442D-AC92-FBC0A041735A}"/>
              </a:ext>
            </a:extLst>
          </p:cNvPr>
          <p:cNvSpPr txBox="1">
            <a:spLocks/>
          </p:cNvSpPr>
          <p:nvPr/>
        </p:nvSpPr>
        <p:spPr bwMode="auto">
          <a:xfrm>
            <a:off x="8355921" y="1020379"/>
            <a:ext cx="911834" cy="42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b="0" kern="0" dirty="0"/>
              <a:t>v4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8D167BD-0CE1-4227-8782-9325E1DF994B}"/>
              </a:ext>
            </a:extLst>
          </p:cNvPr>
          <p:cNvSpPr/>
          <p:nvPr/>
        </p:nvSpPr>
        <p:spPr bwMode="auto">
          <a:xfrm>
            <a:off x="170890" y="3050465"/>
            <a:ext cx="1248006" cy="165618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BERT </a:t>
            </a:r>
            <a:r>
              <a:rPr kumimoji="0" lang="de-D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for</a:t>
            </a: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CL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79EA693-E203-1D36-8211-0C917490599E}"/>
              </a:ext>
            </a:extLst>
          </p:cNvPr>
          <p:cNvCxnSpPr>
            <a:cxnSpLocks/>
          </p:cNvCxnSpPr>
          <p:nvPr/>
        </p:nvCxnSpPr>
        <p:spPr bwMode="auto">
          <a:xfrm>
            <a:off x="746954" y="4706649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11DEAEB-9D9F-9DF0-745E-BBC13DBEF57C}"/>
              </a:ext>
            </a:extLst>
          </p:cNvPr>
          <p:cNvCxnSpPr>
            <a:cxnSpLocks/>
          </p:cNvCxnSpPr>
          <p:nvPr/>
        </p:nvCxnSpPr>
        <p:spPr bwMode="auto">
          <a:xfrm>
            <a:off x="746954" y="2618417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2C12924-8950-6ACC-64BE-F5355F781D90}"/>
              </a:ext>
            </a:extLst>
          </p:cNvPr>
          <p:cNvSpPr txBox="1"/>
          <p:nvPr/>
        </p:nvSpPr>
        <p:spPr>
          <a:xfrm>
            <a:off x="157576" y="1510089"/>
            <a:ext cx="12044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>
                <a:latin typeface="+mn-lt"/>
              </a:rPr>
              <a:t>Statement</a:t>
            </a:r>
          </a:p>
          <a:p>
            <a:pPr algn="ctr"/>
            <a:r>
              <a:rPr lang="de-DE" sz="1600" b="0" dirty="0" err="1">
                <a:latin typeface="+mn-lt"/>
              </a:rPr>
              <a:t>Section</a:t>
            </a:r>
            <a:endParaRPr lang="de-DE" sz="1600" b="0" dirty="0">
              <a:latin typeface="+mn-lt"/>
            </a:endParaRPr>
          </a:p>
          <a:p>
            <a:pPr algn="ctr"/>
            <a:r>
              <a:rPr lang="de-DE" sz="1600" b="0" dirty="0">
                <a:latin typeface="+mn-lt"/>
              </a:rPr>
              <a:t>Primary</a:t>
            </a:r>
          </a:p>
          <a:p>
            <a:pPr algn="ctr"/>
            <a:r>
              <a:rPr lang="de-DE" sz="1600" b="0" dirty="0" err="1">
                <a:latin typeface="+mn-lt"/>
              </a:rPr>
              <a:t>Secondary</a:t>
            </a:r>
            <a:endParaRPr lang="de-DE" sz="1600" b="0" dirty="0">
              <a:latin typeface="+mn-lt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A384FD6-E7A4-ECA3-5331-DC9B77AD9FCB}"/>
              </a:ext>
            </a:extLst>
          </p:cNvPr>
          <p:cNvSpPr txBox="1"/>
          <p:nvPr/>
        </p:nvSpPr>
        <p:spPr>
          <a:xfrm>
            <a:off x="242899" y="5163824"/>
            <a:ext cx="1008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>
                <a:latin typeface="+mn-lt"/>
              </a:rPr>
              <a:t>0 </a:t>
            </a:r>
            <a:r>
              <a:rPr lang="de-DE" sz="1600" b="0" dirty="0" err="1">
                <a:latin typeface="+mn-lt"/>
              </a:rPr>
              <a:t>or</a:t>
            </a:r>
            <a:r>
              <a:rPr lang="de-DE" sz="1600" b="0" dirty="0">
                <a:latin typeface="+mn-lt"/>
              </a:rPr>
              <a:t> 1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36C987B-C67B-FE14-59CA-0AB026884285}"/>
              </a:ext>
            </a:extLst>
          </p:cNvPr>
          <p:cNvSpPr/>
          <p:nvPr/>
        </p:nvSpPr>
        <p:spPr bwMode="auto">
          <a:xfrm>
            <a:off x="1707396" y="2806760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BERT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3734D67-E4DE-C9E6-B1AB-6FC09A220BD1}"/>
              </a:ext>
            </a:extLst>
          </p:cNvPr>
          <p:cNvSpPr/>
          <p:nvPr/>
        </p:nvSpPr>
        <p:spPr bwMode="auto">
          <a:xfrm>
            <a:off x="2571091" y="2806760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BERT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DA84004-2550-4615-C079-28E7C853A192}"/>
              </a:ext>
            </a:extLst>
          </p:cNvPr>
          <p:cNvSpPr/>
          <p:nvPr/>
        </p:nvSpPr>
        <p:spPr bwMode="auto">
          <a:xfrm>
            <a:off x="4287799" y="2806759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BERT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4FD1768-4559-686E-545E-7EA482FDCD7B}"/>
              </a:ext>
            </a:extLst>
          </p:cNvPr>
          <p:cNvSpPr/>
          <p:nvPr/>
        </p:nvSpPr>
        <p:spPr bwMode="auto">
          <a:xfrm>
            <a:off x="3411569" y="2806759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BERT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955360E-EED3-0C84-6F26-D13DD3ECC4E1}"/>
              </a:ext>
            </a:extLst>
          </p:cNvPr>
          <p:cNvCxnSpPr>
            <a:cxnSpLocks/>
          </p:cNvCxnSpPr>
          <p:nvPr/>
        </p:nvCxnSpPr>
        <p:spPr bwMode="auto">
          <a:xfrm>
            <a:off x="2092966" y="2374711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5FBC7C1-D743-9DC7-710B-1AB0A4B5ED8B}"/>
              </a:ext>
            </a:extLst>
          </p:cNvPr>
          <p:cNvCxnSpPr>
            <a:cxnSpLocks/>
          </p:cNvCxnSpPr>
          <p:nvPr/>
        </p:nvCxnSpPr>
        <p:spPr bwMode="auto">
          <a:xfrm>
            <a:off x="3783744" y="2391480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8A9BD93-F2C7-BB24-C73D-933C2BC56873}"/>
              </a:ext>
            </a:extLst>
          </p:cNvPr>
          <p:cNvCxnSpPr>
            <a:cxnSpLocks/>
          </p:cNvCxnSpPr>
          <p:nvPr/>
        </p:nvCxnSpPr>
        <p:spPr bwMode="auto">
          <a:xfrm>
            <a:off x="2943266" y="2388033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D3CC64E-3832-0EA8-42EF-F2D669C204B3}"/>
              </a:ext>
            </a:extLst>
          </p:cNvPr>
          <p:cNvCxnSpPr>
            <a:cxnSpLocks/>
          </p:cNvCxnSpPr>
          <p:nvPr/>
        </p:nvCxnSpPr>
        <p:spPr bwMode="auto">
          <a:xfrm>
            <a:off x="4675411" y="2374711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455AF2F5-AA26-42D5-BE35-87D7B1E9DDFF}"/>
              </a:ext>
            </a:extLst>
          </p:cNvPr>
          <p:cNvSpPr txBox="1"/>
          <p:nvPr/>
        </p:nvSpPr>
        <p:spPr>
          <a:xfrm>
            <a:off x="1427987" y="1996071"/>
            <a:ext cx="1303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>
                <a:latin typeface="+mn-lt"/>
              </a:rPr>
              <a:t>Statement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0BB5D21-49CE-90BF-AF83-33B6A81F98AA}"/>
              </a:ext>
            </a:extLst>
          </p:cNvPr>
          <p:cNvSpPr txBox="1"/>
          <p:nvPr/>
        </p:nvSpPr>
        <p:spPr>
          <a:xfrm>
            <a:off x="2369958" y="1724919"/>
            <a:ext cx="1303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 err="1">
                <a:latin typeface="+mn-lt"/>
              </a:rPr>
              <a:t>Section</a:t>
            </a:r>
            <a:endParaRPr lang="de-DE" sz="1600" b="0" dirty="0">
              <a:latin typeface="+mn-lt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1849C54-C47B-E658-4756-5DE0EC42DAEA}"/>
              </a:ext>
            </a:extLst>
          </p:cNvPr>
          <p:cNvSpPr txBox="1"/>
          <p:nvPr/>
        </p:nvSpPr>
        <p:spPr>
          <a:xfrm>
            <a:off x="3246274" y="1996071"/>
            <a:ext cx="1303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>
                <a:latin typeface="+mn-lt"/>
              </a:rPr>
              <a:t>Primary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7426357-A61C-1B4E-3C3C-11B0E39D2F0C}"/>
              </a:ext>
            </a:extLst>
          </p:cNvPr>
          <p:cNvSpPr txBox="1"/>
          <p:nvPr/>
        </p:nvSpPr>
        <p:spPr>
          <a:xfrm>
            <a:off x="4058869" y="1703069"/>
            <a:ext cx="1303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 err="1">
                <a:latin typeface="+mn-lt"/>
              </a:rPr>
              <a:t>Secondary</a:t>
            </a:r>
            <a:endParaRPr lang="de-DE" sz="1600" b="0" dirty="0"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BF69592-2817-C16D-695E-1B011577E2C4}"/>
              </a:ext>
            </a:extLst>
          </p:cNvPr>
          <p:cNvCxnSpPr>
            <a:cxnSpLocks/>
          </p:cNvCxnSpPr>
          <p:nvPr/>
        </p:nvCxnSpPr>
        <p:spPr bwMode="auto">
          <a:xfrm>
            <a:off x="2079570" y="3323564"/>
            <a:ext cx="0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538DE4E-164B-5E07-7BAD-0E7FE3110ED4}"/>
              </a:ext>
            </a:extLst>
          </p:cNvPr>
          <p:cNvCxnSpPr>
            <a:cxnSpLocks/>
          </p:cNvCxnSpPr>
          <p:nvPr/>
        </p:nvCxnSpPr>
        <p:spPr bwMode="auto">
          <a:xfrm>
            <a:off x="2943266" y="3323564"/>
            <a:ext cx="0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D89CBE60-7EDF-2B0B-044D-3B72ED1C99A9}"/>
              </a:ext>
            </a:extLst>
          </p:cNvPr>
          <p:cNvCxnSpPr>
            <a:cxnSpLocks/>
          </p:cNvCxnSpPr>
          <p:nvPr/>
        </p:nvCxnSpPr>
        <p:spPr bwMode="auto">
          <a:xfrm>
            <a:off x="4659974" y="3323564"/>
            <a:ext cx="0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A631DAC-4524-2BF3-8230-D8828A439658}"/>
              </a:ext>
            </a:extLst>
          </p:cNvPr>
          <p:cNvCxnSpPr>
            <a:cxnSpLocks/>
          </p:cNvCxnSpPr>
          <p:nvPr/>
        </p:nvCxnSpPr>
        <p:spPr bwMode="auto">
          <a:xfrm>
            <a:off x="3783744" y="3323564"/>
            <a:ext cx="0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7D8745FB-2588-61D6-CEC8-0265335F720B}"/>
              </a:ext>
            </a:extLst>
          </p:cNvPr>
          <p:cNvSpPr/>
          <p:nvPr/>
        </p:nvSpPr>
        <p:spPr bwMode="auto">
          <a:xfrm>
            <a:off x="1707399" y="3513607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Pool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F59F6E21-9949-76EC-7D00-9B746446CF88}"/>
              </a:ext>
            </a:extLst>
          </p:cNvPr>
          <p:cNvSpPr/>
          <p:nvPr/>
        </p:nvSpPr>
        <p:spPr bwMode="auto">
          <a:xfrm>
            <a:off x="2565696" y="3513607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Pool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8DBD607A-45E9-33D6-4D10-03BD1E9A290F}"/>
              </a:ext>
            </a:extLst>
          </p:cNvPr>
          <p:cNvSpPr/>
          <p:nvPr/>
        </p:nvSpPr>
        <p:spPr bwMode="auto">
          <a:xfrm>
            <a:off x="3396061" y="3513607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Pool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93E60F1-B39A-0316-F2BC-DF32C02C028A}"/>
              </a:ext>
            </a:extLst>
          </p:cNvPr>
          <p:cNvSpPr/>
          <p:nvPr/>
        </p:nvSpPr>
        <p:spPr bwMode="auto">
          <a:xfrm>
            <a:off x="4253778" y="3513607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Pool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1F355B2-E52F-2804-A7B4-6C0560109E4E}"/>
              </a:ext>
            </a:extLst>
          </p:cNvPr>
          <p:cNvSpPr/>
          <p:nvPr/>
        </p:nvSpPr>
        <p:spPr bwMode="auto">
          <a:xfrm>
            <a:off x="2363986" y="4286985"/>
            <a:ext cx="2007301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latin typeface="+mn-lt"/>
              </a:rPr>
              <a:t>Cat(u, v, x, y)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CDC777A6-7CB0-3179-FCA4-39F22FED152C}"/>
              </a:ext>
            </a:extLst>
          </p:cNvPr>
          <p:cNvSpPr/>
          <p:nvPr/>
        </p:nvSpPr>
        <p:spPr bwMode="auto">
          <a:xfrm>
            <a:off x="2363985" y="5000270"/>
            <a:ext cx="2007301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Dropout + Fully </a:t>
            </a:r>
            <a:r>
              <a:rPr kumimoji="0" lang="de-D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Connected</a:t>
            </a: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Layer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B52A58E-E567-6E23-E777-9F041BC00BC5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 bwMode="auto">
          <a:xfrm>
            <a:off x="2079574" y="4030412"/>
            <a:ext cx="1288063" cy="2565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1EC843CC-1AA9-4020-7D7B-B515D1F206AC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 bwMode="auto">
          <a:xfrm>
            <a:off x="2937871" y="4030412"/>
            <a:ext cx="429766" cy="2565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E681739E-C89D-98E0-E372-C42FBB9621A5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 bwMode="auto">
          <a:xfrm flipH="1">
            <a:off x="3367637" y="4030412"/>
            <a:ext cx="400599" cy="2565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0D01D7D-528D-4638-C9A6-0F0842077AA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 bwMode="auto">
          <a:xfrm flipH="1">
            <a:off x="3367637" y="4030412"/>
            <a:ext cx="1258316" cy="2565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8E2EF280-40C2-772A-74A7-8E7D1D3A7059}"/>
              </a:ext>
            </a:extLst>
          </p:cNvPr>
          <p:cNvCxnSpPr>
            <a:cxnSpLocks/>
            <a:stCxn id="46" idx="2"/>
          </p:cNvCxnSpPr>
          <p:nvPr/>
        </p:nvCxnSpPr>
        <p:spPr bwMode="auto">
          <a:xfrm flipH="1">
            <a:off x="3367636" y="4803790"/>
            <a:ext cx="1" cy="1900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10E75197-1792-2003-DAE3-DDE31EC8D6C3}"/>
              </a:ext>
            </a:extLst>
          </p:cNvPr>
          <p:cNvSpPr txBox="1"/>
          <p:nvPr/>
        </p:nvSpPr>
        <p:spPr>
          <a:xfrm>
            <a:off x="2907514" y="5844729"/>
            <a:ext cx="1008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>
                <a:latin typeface="+mn-lt"/>
              </a:rPr>
              <a:t>0 </a:t>
            </a:r>
            <a:r>
              <a:rPr lang="de-DE" sz="1600" b="0" dirty="0" err="1">
                <a:latin typeface="+mn-lt"/>
              </a:rPr>
              <a:t>or</a:t>
            </a:r>
            <a:r>
              <a:rPr lang="de-DE" sz="1600" b="0" dirty="0">
                <a:latin typeface="+mn-lt"/>
              </a:rPr>
              <a:t> 1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46CDCDF2-8D37-0782-A93D-9C107F9DD95E}"/>
              </a:ext>
            </a:extLst>
          </p:cNvPr>
          <p:cNvCxnSpPr>
            <a:cxnSpLocks/>
          </p:cNvCxnSpPr>
          <p:nvPr/>
        </p:nvCxnSpPr>
        <p:spPr bwMode="auto">
          <a:xfrm>
            <a:off x="3367635" y="5517075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2B313C73-5640-92A4-4FCA-AEE9BBCA0523}"/>
              </a:ext>
            </a:extLst>
          </p:cNvPr>
          <p:cNvSpPr/>
          <p:nvPr/>
        </p:nvSpPr>
        <p:spPr bwMode="auto">
          <a:xfrm>
            <a:off x="5315139" y="2790927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BERT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1520E6-4A79-633C-2008-C05DA2804A52}"/>
              </a:ext>
            </a:extLst>
          </p:cNvPr>
          <p:cNvSpPr/>
          <p:nvPr/>
        </p:nvSpPr>
        <p:spPr bwMode="auto">
          <a:xfrm>
            <a:off x="6590477" y="2790926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BERT</a:t>
            </a: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484C0743-D90C-668E-5D46-DDDB2308388B}"/>
              </a:ext>
            </a:extLst>
          </p:cNvPr>
          <p:cNvCxnSpPr>
            <a:cxnSpLocks/>
          </p:cNvCxnSpPr>
          <p:nvPr/>
        </p:nvCxnSpPr>
        <p:spPr bwMode="auto">
          <a:xfrm>
            <a:off x="5700709" y="2358878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2F319B8F-B969-EC0C-45CA-E5FF87F427B8}"/>
              </a:ext>
            </a:extLst>
          </p:cNvPr>
          <p:cNvCxnSpPr>
            <a:cxnSpLocks/>
          </p:cNvCxnSpPr>
          <p:nvPr/>
        </p:nvCxnSpPr>
        <p:spPr bwMode="auto">
          <a:xfrm>
            <a:off x="6962652" y="2372199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97641C6-67B8-C32A-3135-6DE053DBF9A8}"/>
              </a:ext>
            </a:extLst>
          </p:cNvPr>
          <p:cNvCxnSpPr>
            <a:cxnSpLocks/>
          </p:cNvCxnSpPr>
          <p:nvPr/>
        </p:nvCxnSpPr>
        <p:spPr bwMode="auto">
          <a:xfrm>
            <a:off x="5687313" y="3307731"/>
            <a:ext cx="0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C7F43CA6-AE08-8C50-470A-C8133C9385F6}"/>
              </a:ext>
            </a:extLst>
          </p:cNvPr>
          <p:cNvCxnSpPr>
            <a:cxnSpLocks/>
          </p:cNvCxnSpPr>
          <p:nvPr/>
        </p:nvCxnSpPr>
        <p:spPr bwMode="auto">
          <a:xfrm>
            <a:off x="6962652" y="3307730"/>
            <a:ext cx="0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D1F5F95A-CEEC-58EC-943C-2C07A2231244}"/>
              </a:ext>
            </a:extLst>
          </p:cNvPr>
          <p:cNvSpPr/>
          <p:nvPr/>
        </p:nvSpPr>
        <p:spPr bwMode="auto">
          <a:xfrm>
            <a:off x="5315142" y="3497774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Pool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523C422-19B8-8587-9BB8-74538B0942D0}"/>
              </a:ext>
            </a:extLst>
          </p:cNvPr>
          <p:cNvSpPr/>
          <p:nvPr/>
        </p:nvSpPr>
        <p:spPr bwMode="auto">
          <a:xfrm>
            <a:off x="6585082" y="3497773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Pool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8BC2B0D-9AE2-E5AB-9FE5-5880EB0C9BA9}"/>
              </a:ext>
            </a:extLst>
          </p:cNvPr>
          <p:cNvSpPr txBox="1"/>
          <p:nvPr/>
        </p:nvSpPr>
        <p:spPr>
          <a:xfrm>
            <a:off x="5168663" y="1996257"/>
            <a:ext cx="1303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>
                <a:latin typeface="+mn-lt"/>
              </a:rPr>
              <a:t>Statement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C636691C-041E-D986-D4CD-75E73578FD6D}"/>
              </a:ext>
            </a:extLst>
          </p:cNvPr>
          <p:cNvSpPr txBox="1"/>
          <p:nvPr/>
        </p:nvSpPr>
        <p:spPr>
          <a:xfrm>
            <a:off x="6328201" y="1542157"/>
            <a:ext cx="1303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 err="1">
                <a:latin typeface="+mn-lt"/>
              </a:rPr>
              <a:t>Section</a:t>
            </a:r>
            <a:endParaRPr lang="de-DE" sz="1600" b="0" dirty="0">
              <a:latin typeface="+mn-lt"/>
            </a:endParaRPr>
          </a:p>
          <a:p>
            <a:pPr algn="ctr"/>
            <a:r>
              <a:rPr lang="de-DE" sz="1600" b="0" dirty="0">
                <a:latin typeface="+mn-lt"/>
              </a:rPr>
              <a:t>Primary</a:t>
            </a:r>
          </a:p>
          <a:p>
            <a:pPr algn="ctr"/>
            <a:r>
              <a:rPr lang="de-DE" sz="1600" b="0" dirty="0" err="1">
                <a:latin typeface="+mn-lt"/>
              </a:rPr>
              <a:t>Secondary</a:t>
            </a:r>
            <a:endParaRPr lang="de-DE" sz="1600" b="0" dirty="0">
              <a:latin typeface="+mn-lt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4C5F71F-4F3F-DD3A-4102-F49B17D71886}"/>
              </a:ext>
            </a:extLst>
          </p:cNvPr>
          <p:cNvSpPr/>
          <p:nvPr/>
        </p:nvSpPr>
        <p:spPr bwMode="auto">
          <a:xfrm>
            <a:off x="5371591" y="4315129"/>
            <a:ext cx="2007301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latin typeface="+mn-lt"/>
              </a:rPr>
              <a:t>Cat(u, v)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75D2A1DE-36B5-93C3-D521-7B533C52A364}"/>
              </a:ext>
            </a:extLst>
          </p:cNvPr>
          <p:cNvSpPr/>
          <p:nvPr/>
        </p:nvSpPr>
        <p:spPr bwMode="auto">
          <a:xfrm>
            <a:off x="5363852" y="5048391"/>
            <a:ext cx="2007301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Dropout + Fully </a:t>
            </a:r>
            <a:r>
              <a:rPr kumimoji="0" lang="de-D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Connected</a:t>
            </a: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Layer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CA34FC0C-6790-185A-10FA-37E5AB7F8383}"/>
              </a:ext>
            </a:extLst>
          </p:cNvPr>
          <p:cNvCxnSpPr>
            <a:cxnSpLocks/>
          </p:cNvCxnSpPr>
          <p:nvPr/>
        </p:nvCxnSpPr>
        <p:spPr bwMode="auto">
          <a:xfrm flipH="1">
            <a:off x="6367503" y="4851911"/>
            <a:ext cx="1" cy="1900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C4F73EB7-C652-10E4-785A-914E1C87B6AF}"/>
              </a:ext>
            </a:extLst>
          </p:cNvPr>
          <p:cNvSpPr txBox="1"/>
          <p:nvPr/>
        </p:nvSpPr>
        <p:spPr>
          <a:xfrm>
            <a:off x="5894089" y="5937069"/>
            <a:ext cx="1008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>
                <a:latin typeface="+mn-lt"/>
              </a:rPr>
              <a:t>0 </a:t>
            </a:r>
            <a:r>
              <a:rPr lang="de-DE" sz="1600" b="0" dirty="0" err="1">
                <a:latin typeface="+mn-lt"/>
              </a:rPr>
              <a:t>or</a:t>
            </a:r>
            <a:r>
              <a:rPr lang="de-DE" sz="1600" b="0" dirty="0">
                <a:latin typeface="+mn-lt"/>
              </a:rPr>
              <a:t> 1</a:t>
            </a: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FD0A54F8-7277-73F6-7C35-610AF6E3F1DD}"/>
              </a:ext>
            </a:extLst>
          </p:cNvPr>
          <p:cNvCxnSpPr>
            <a:cxnSpLocks/>
          </p:cNvCxnSpPr>
          <p:nvPr/>
        </p:nvCxnSpPr>
        <p:spPr bwMode="auto">
          <a:xfrm>
            <a:off x="6367502" y="5565196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795B698D-2310-4AFF-2821-E8B2F4F5D412}"/>
              </a:ext>
            </a:extLst>
          </p:cNvPr>
          <p:cNvCxnSpPr>
            <a:cxnSpLocks/>
          </p:cNvCxnSpPr>
          <p:nvPr/>
        </p:nvCxnSpPr>
        <p:spPr bwMode="auto">
          <a:xfrm>
            <a:off x="1559496" y="923200"/>
            <a:ext cx="0" cy="5434226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54911AC4-AD0E-3CF9-20B7-C5F4AB39D7B7}"/>
              </a:ext>
            </a:extLst>
          </p:cNvPr>
          <p:cNvCxnSpPr>
            <a:cxnSpLocks/>
          </p:cNvCxnSpPr>
          <p:nvPr/>
        </p:nvCxnSpPr>
        <p:spPr bwMode="auto">
          <a:xfrm>
            <a:off x="5221227" y="1055097"/>
            <a:ext cx="0" cy="5286578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441F3803-61C2-74D1-30FB-F95078CFBF86}"/>
              </a:ext>
            </a:extLst>
          </p:cNvPr>
          <p:cNvCxnSpPr>
            <a:cxnSpLocks/>
          </p:cNvCxnSpPr>
          <p:nvPr/>
        </p:nvCxnSpPr>
        <p:spPr bwMode="auto">
          <a:xfrm>
            <a:off x="7563293" y="923200"/>
            <a:ext cx="0" cy="533636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7B98062E-B579-E909-9020-90827DB60EA3}"/>
              </a:ext>
            </a:extLst>
          </p:cNvPr>
          <p:cNvCxnSpPr>
            <a:cxnSpLocks/>
            <a:stCxn id="76" idx="2"/>
            <a:endCxn id="80" idx="0"/>
          </p:cNvCxnSpPr>
          <p:nvPr/>
        </p:nvCxnSpPr>
        <p:spPr bwMode="auto">
          <a:xfrm>
            <a:off x="5687317" y="4014579"/>
            <a:ext cx="687925" cy="3005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0628B988-CCC3-E10D-999B-70B870A1A35A}"/>
              </a:ext>
            </a:extLst>
          </p:cNvPr>
          <p:cNvCxnSpPr>
            <a:cxnSpLocks/>
            <a:stCxn id="77" idx="2"/>
            <a:endCxn id="80" idx="0"/>
          </p:cNvCxnSpPr>
          <p:nvPr/>
        </p:nvCxnSpPr>
        <p:spPr bwMode="auto">
          <a:xfrm flipH="1">
            <a:off x="6375242" y="4014578"/>
            <a:ext cx="582015" cy="3005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9" name="Textplatzhalter 5">
            <a:extLst>
              <a:ext uri="{FF2B5EF4-FFF2-40B4-BE49-F238E27FC236}">
                <a16:creationId xmlns:a16="http://schemas.microsoft.com/office/drawing/2014/main" id="{074A6CEF-C6EA-0B34-23AA-01FB439E068B}"/>
              </a:ext>
            </a:extLst>
          </p:cNvPr>
          <p:cNvSpPr txBox="1">
            <a:spLocks/>
          </p:cNvSpPr>
          <p:nvPr/>
        </p:nvSpPr>
        <p:spPr bwMode="auto">
          <a:xfrm>
            <a:off x="10622158" y="992950"/>
            <a:ext cx="911834" cy="42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b="0" kern="0" dirty="0"/>
              <a:t>v5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A83DF0E3-1F4E-EDCF-7940-30405B4B8E96}"/>
              </a:ext>
            </a:extLst>
          </p:cNvPr>
          <p:cNvSpPr/>
          <p:nvPr/>
        </p:nvSpPr>
        <p:spPr bwMode="auto">
          <a:xfrm>
            <a:off x="7699545" y="2756625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BERT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1758CFA7-8B0E-45A1-31BA-A81352FAE03A}"/>
              </a:ext>
            </a:extLst>
          </p:cNvPr>
          <p:cNvSpPr/>
          <p:nvPr/>
        </p:nvSpPr>
        <p:spPr bwMode="auto">
          <a:xfrm>
            <a:off x="8974883" y="2756624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BERT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8DA3D16A-3839-B67D-3834-36935224285B}"/>
              </a:ext>
            </a:extLst>
          </p:cNvPr>
          <p:cNvCxnSpPr>
            <a:cxnSpLocks/>
          </p:cNvCxnSpPr>
          <p:nvPr/>
        </p:nvCxnSpPr>
        <p:spPr bwMode="auto">
          <a:xfrm>
            <a:off x="8085115" y="2324576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FCFE6455-630E-15AA-25AF-F7892213A44E}"/>
              </a:ext>
            </a:extLst>
          </p:cNvPr>
          <p:cNvCxnSpPr>
            <a:cxnSpLocks/>
          </p:cNvCxnSpPr>
          <p:nvPr/>
        </p:nvCxnSpPr>
        <p:spPr bwMode="auto">
          <a:xfrm>
            <a:off x="9347058" y="2337897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1FEBBA89-D27C-D867-CB83-EE9A18B12322}"/>
              </a:ext>
            </a:extLst>
          </p:cNvPr>
          <p:cNvCxnSpPr>
            <a:cxnSpLocks/>
          </p:cNvCxnSpPr>
          <p:nvPr/>
        </p:nvCxnSpPr>
        <p:spPr bwMode="auto">
          <a:xfrm>
            <a:off x="8071719" y="3273429"/>
            <a:ext cx="0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48A0343F-FE46-317F-8A6D-B3DCE625C23F}"/>
              </a:ext>
            </a:extLst>
          </p:cNvPr>
          <p:cNvCxnSpPr>
            <a:cxnSpLocks/>
          </p:cNvCxnSpPr>
          <p:nvPr/>
        </p:nvCxnSpPr>
        <p:spPr bwMode="auto">
          <a:xfrm>
            <a:off x="9347058" y="3273428"/>
            <a:ext cx="0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35D42F21-2C82-6C07-B6DF-720D7AA0B28C}"/>
              </a:ext>
            </a:extLst>
          </p:cNvPr>
          <p:cNvSpPr/>
          <p:nvPr/>
        </p:nvSpPr>
        <p:spPr bwMode="auto">
          <a:xfrm>
            <a:off x="7699548" y="3463472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Pool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09D4CAE-4195-F4ED-074C-D6732C7AB66E}"/>
              </a:ext>
            </a:extLst>
          </p:cNvPr>
          <p:cNvSpPr/>
          <p:nvPr/>
        </p:nvSpPr>
        <p:spPr bwMode="auto">
          <a:xfrm>
            <a:off x="8969488" y="3463471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Pool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D21CAB1-F619-27A5-BA33-3D2317CC3541}"/>
              </a:ext>
            </a:extLst>
          </p:cNvPr>
          <p:cNvSpPr txBox="1"/>
          <p:nvPr/>
        </p:nvSpPr>
        <p:spPr>
          <a:xfrm>
            <a:off x="7479383" y="2007985"/>
            <a:ext cx="1303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>
                <a:latin typeface="+mn-lt"/>
              </a:rPr>
              <a:t>Statement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D67362FE-74ED-C1D3-D3D6-BDC4A195C0D0}"/>
              </a:ext>
            </a:extLst>
          </p:cNvPr>
          <p:cNvSpPr txBox="1"/>
          <p:nvPr/>
        </p:nvSpPr>
        <p:spPr>
          <a:xfrm>
            <a:off x="8714475" y="1506899"/>
            <a:ext cx="1303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 err="1">
                <a:latin typeface="+mn-lt"/>
              </a:rPr>
              <a:t>Section</a:t>
            </a:r>
            <a:endParaRPr lang="de-DE" sz="1600" b="0" dirty="0">
              <a:latin typeface="+mn-lt"/>
            </a:endParaRPr>
          </a:p>
          <a:p>
            <a:pPr algn="ctr"/>
            <a:r>
              <a:rPr lang="de-DE" sz="1600" b="0" dirty="0">
                <a:latin typeface="+mn-lt"/>
              </a:rPr>
              <a:t>Primary</a:t>
            </a:r>
          </a:p>
          <a:p>
            <a:pPr algn="ctr"/>
            <a:r>
              <a:rPr lang="de-DE" sz="1600" b="0" dirty="0" err="1">
                <a:latin typeface="+mn-lt"/>
              </a:rPr>
              <a:t>Secondary</a:t>
            </a:r>
            <a:endParaRPr lang="de-DE" sz="1600" b="0" dirty="0">
              <a:latin typeface="+mn-lt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C49DEC6-AE32-8883-4CBA-3DD9EE12C597}"/>
              </a:ext>
            </a:extLst>
          </p:cNvPr>
          <p:cNvSpPr/>
          <p:nvPr/>
        </p:nvSpPr>
        <p:spPr bwMode="auto">
          <a:xfrm>
            <a:off x="7755997" y="4280827"/>
            <a:ext cx="2007301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latin typeface="+mn-lt"/>
              </a:rPr>
              <a:t>Cat(u, v, |u-v|)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E46C73C2-352F-70EF-DAAA-55EDEFE5E28B}"/>
              </a:ext>
            </a:extLst>
          </p:cNvPr>
          <p:cNvSpPr/>
          <p:nvPr/>
        </p:nvSpPr>
        <p:spPr bwMode="auto">
          <a:xfrm>
            <a:off x="7748258" y="5014089"/>
            <a:ext cx="2007301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Dropout + Fully </a:t>
            </a:r>
            <a:r>
              <a:rPr kumimoji="0" lang="de-D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Connected</a:t>
            </a: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Layer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B89CABE-F162-D810-4877-45237AE16419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1909" y="4817609"/>
            <a:ext cx="1" cy="1900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757474DE-832B-548A-D1FA-2316812E03CE}"/>
              </a:ext>
            </a:extLst>
          </p:cNvPr>
          <p:cNvSpPr txBox="1"/>
          <p:nvPr/>
        </p:nvSpPr>
        <p:spPr>
          <a:xfrm>
            <a:off x="8278495" y="5902767"/>
            <a:ext cx="1008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>
                <a:latin typeface="+mn-lt"/>
              </a:rPr>
              <a:t>0 </a:t>
            </a:r>
            <a:r>
              <a:rPr lang="de-DE" sz="1600" b="0" dirty="0" err="1">
                <a:latin typeface="+mn-lt"/>
              </a:rPr>
              <a:t>or</a:t>
            </a:r>
            <a:r>
              <a:rPr lang="de-DE" sz="1600" b="0" dirty="0">
                <a:latin typeface="+mn-lt"/>
              </a:rPr>
              <a:t> 1</a:t>
            </a: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62D1BC49-2C90-F043-9C73-316206D71D2B}"/>
              </a:ext>
            </a:extLst>
          </p:cNvPr>
          <p:cNvCxnSpPr>
            <a:cxnSpLocks/>
          </p:cNvCxnSpPr>
          <p:nvPr/>
        </p:nvCxnSpPr>
        <p:spPr bwMode="auto">
          <a:xfrm>
            <a:off x="8751908" y="5530894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BBDC0C4B-73A7-ABC6-CA2C-C6D7950438F2}"/>
              </a:ext>
            </a:extLst>
          </p:cNvPr>
          <p:cNvCxnSpPr>
            <a:cxnSpLocks/>
            <a:stCxn id="107" idx="2"/>
            <a:endCxn id="111" idx="0"/>
          </p:cNvCxnSpPr>
          <p:nvPr/>
        </p:nvCxnSpPr>
        <p:spPr bwMode="auto">
          <a:xfrm>
            <a:off x="8071723" y="3980277"/>
            <a:ext cx="687925" cy="3005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C1DBB4F2-187C-ADAF-C714-E31825B4785D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 bwMode="auto">
          <a:xfrm flipH="1">
            <a:off x="8759648" y="3980276"/>
            <a:ext cx="582015" cy="3005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1" name="Rechteck 120">
            <a:extLst>
              <a:ext uri="{FF2B5EF4-FFF2-40B4-BE49-F238E27FC236}">
                <a16:creationId xmlns:a16="http://schemas.microsoft.com/office/drawing/2014/main" id="{4CB3F385-6266-2115-3ABE-A19284CE26F8}"/>
              </a:ext>
            </a:extLst>
          </p:cNvPr>
          <p:cNvSpPr/>
          <p:nvPr/>
        </p:nvSpPr>
        <p:spPr bwMode="auto">
          <a:xfrm>
            <a:off x="10068517" y="2693066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BERT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95FC17C-42C3-B9FD-B0AD-C65108EC6093}"/>
              </a:ext>
            </a:extLst>
          </p:cNvPr>
          <p:cNvSpPr/>
          <p:nvPr/>
        </p:nvSpPr>
        <p:spPr bwMode="auto">
          <a:xfrm>
            <a:off x="11343855" y="2693065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BERT</a:t>
            </a: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C5ADEA69-9733-53CB-5B0F-C1BC2A6674E3}"/>
              </a:ext>
            </a:extLst>
          </p:cNvPr>
          <p:cNvCxnSpPr>
            <a:cxnSpLocks/>
          </p:cNvCxnSpPr>
          <p:nvPr/>
        </p:nvCxnSpPr>
        <p:spPr bwMode="auto">
          <a:xfrm>
            <a:off x="10454087" y="2261017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B06BB37C-39FE-7B67-F13B-9797415945CE}"/>
              </a:ext>
            </a:extLst>
          </p:cNvPr>
          <p:cNvCxnSpPr>
            <a:cxnSpLocks/>
          </p:cNvCxnSpPr>
          <p:nvPr/>
        </p:nvCxnSpPr>
        <p:spPr bwMode="auto">
          <a:xfrm>
            <a:off x="11716030" y="2274338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89498D52-52C6-03BA-C1A5-F5CE76217169}"/>
              </a:ext>
            </a:extLst>
          </p:cNvPr>
          <p:cNvCxnSpPr>
            <a:cxnSpLocks/>
          </p:cNvCxnSpPr>
          <p:nvPr/>
        </p:nvCxnSpPr>
        <p:spPr bwMode="auto">
          <a:xfrm>
            <a:off x="10440691" y="3209870"/>
            <a:ext cx="0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BE4D2ED5-1566-12A1-70A6-D2B1598E4148}"/>
              </a:ext>
            </a:extLst>
          </p:cNvPr>
          <p:cNvCxnSpPr>
            <a:cxnSpLocks/>
          </p:cNvCxnSpPr>
          <p:nvPr/>
        </p:nvCxnSpPr>
        <p:spPr bwMode="auto">
          <a:xfrm>
            <a:off x="11716030" y="3209869"/>
            <a:ext cx="0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38D2AC2A-836B-9A41-65F3-8EC29E3CA8D2}"/>
              </a:ext>
            </a:extLst>
          </p:cNvPr>
          <p:cNvSpPr/>
          <p:nvPr/>
        </p:nvSpPr>
        <p:spPr bwMode="auto">
          <a:xfrm>
            <a:off x="10068520" y="3399913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Pool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710CCA12-0124-7E51-A96B-BE11417E101D}"/>
              </a:ext>
            </a:extLst>
          </p:cNvPr>
          <p:cNvSpPr/>
          <p:nvPr/>
        </p:nvSpPr>
        <p:spPr bwMode="auto">
          <a:xfrm>
            <a:off x="11338460" y="3399912"/>
            <a:ext cx="744350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Pool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757FB25B-67A4-DCC4-0BB0-3D25ECD080FA}"/>
              </a:ext>
            </a:extLst>
          </p:cNvPr>
          <p:cNvSpPr txBox="1"/>
          <p:nvPr/>
        </p:nvSpPr>
        <p:spPr>
          <a:xfrm>
            <a:off x="9848355" y="1944426"/>
            <a:ext cx="1303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>
                <a:latin typeface="+mn-lt"/>
              </a:rPr>
              <a:t>Statement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F56F176E-2542-91EA-5BBF-9774FBE90BA1}"/>
              </a:ext>
            </a:extLst>
          </p:cNvPr>
          <p:cNvSpPr txBox="1"/>
          <p:nvPr/>
        </p:nvSpPr>
        <p:spPr>
          <a:xfrm>
            <a:off x="11003993" y="1362771"/>
            <a:ext cx="1303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 err="1">
                <a:latin typeface="+mn-lt"/>
              </a:rPr>
              <a:t>Section</a:t>
            </a:r>
            <a:endParaRPr lang="de-DE" sz="1600" b="0" dirty="0">
              <a:latin typeface="+mn-lt"/>
            </a:endParaRPr>
          </a:p>
          <a:p>
            <a:pPr algn="ctr"/>
            <a:r>
              <a:rPr lang="de-DE" sz="1600" b="0" dirty="0">
                <a:latin typeface="+mn-lt"/>
              </a:rPr>
              <a:t>Primary</a:t>
            </a:r>
          </a:p>
          <a:p>
            <a:pPr algn="ctr"/>
            <a:r>
              <a:rPr lang="de-DE" sz="1600" b="0" dirty="0" err="1">
                <a:latin typeface="+mn-lt"/>
              </a:rPr>
              <a:t>Secondary</a:t>
            </a:r>
            <a:endParaRPr lang="de-DE" sz="1600" b="0" dirty="0">
              <a:latin typeface="+mn-lt"/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6A2956C-B2B4-EF0B-57E1-995FD1241ED8}"/>
              </a:ext>
            </a:extLst>
          </p:cNvPr>
          <p:cNvSpPr/>
          <p:nvPr/>
        </p:nvSpPr>
        <p:spPr bwMode="auto">
          <a:xfrm>
            <a:off x="10124969" y="4217268"/>
            <a:ext cx="2007301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>
                <a:latin typeface="+mn-lt"/>
              </a:rPr>
              <a:t>cosineSim</a:t>
            </a:r>
            <a:r>
              <a:rPr lang="de-DE" sz="1600" dirty="0">
                <a:latin typeface="+mn-lt"/>
              </a:rPr>
              <a:t>(u, v)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1C592491-5789-A7AA-687A-6D6DC78FDCE0}"/>
              </a:ext>
            </a:extLst>
          </p:cNvPr>
          <p:cNvCxnSpPr>
            <a:cxnSpLocks/>
          </p:cNvCxnSpPr>
          <p:nvPr/>
        </p:nvCxnSpPr>
        <p:spPr bwMode="auto">
          <a:xfrm flipH="1">
            <a:off x="11120881" y="4754050"/>
            <a:ext cx="1" cy="1900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4" name="Textfeld 133">
            <a:extLst>
              <a:ext uri="{FF2B5EF4-FFF2-40B4-BE49-F238E27FC236}">
                <a16:creationId xmlns:a16="http://schemas.microsoft.com/office/drawing/2014/main" id="{6D42A7BB-930D-A205-74FE-2B5C7D9BD137}"/>
              </a:ext>
            </a:extLst>
          </p:cNvPr>
          <p:cNvSpPr txBox="1"/>
          <p:nvPr/>
        </p:nvSpPr>
        <p:spPr>
          <a:xfrm>
            <a:off x="10647467" y="5839208"/>
            <a:ext cx="1008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>
                <a:latin typeface="+mn-lt"/>
              </a:rPr>
              <a:t>0 </a:t>
            </a:r>
            <a:r>
              <a:rPr lang="de-DE" sz="1600" b="0" dirty="0" err="1">
                <a:latin typeface="+mn-lt"/>
              </a:rPr>
              <a:t>or</a:t>
            </a:r>
            <a:r>
              <a:rPr lang="de-DE" sz="1600" b="0" dirty="0">
                <a:latin typeface="+mn-lt"/>
              </a:rPr>
              <a:t> 1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8ACD4064-91BB-D371-D218-1CED4ECE8213}"/>
              </a:ext>
            </a:extLst>
          </p:cNvPr>
          <p:cNvCxnSpPr>
            <a:cxnSpLocks/>
          </p:cNvCxnSpPr>
          <p:nvPr/>
        </p:nvCxnSpPr>
        <p:spPr bwMode="auto">
          <a:xfrm>
            <a:off x="11120880" y="5467335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66C8DAE0-F9A9-3551-91C7-830E10A58812}"/>
              </a:ext>
            </a:extLst>
          </p:cNvPr>
          <p:cNvCxnSpPr>
            <a:cxnSpLocks/>
          </p:cNvCxnSpPr>
          <p:nvPr/>
        </p:nvCxnSpPr>
        <p:spPr bwMode="auto">
          <a:xfrm>
            <a:off x="9984608" y="963513"/>
            <a:ext cx="0" cy="5267207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9BB51C09-2B5B-9CA5-F520-5D150F132CE9}"/>
              </a:ext>
            </a:extLst>
          </p:cNvPr>
          <p:cNvCxnSpPr>
            <a:cxnSpLocks/>
            <a:stCxn id="127" idx="2"/>
            <a:endCxn id="131" idx="0"/>
          </p:cNvCxnSpPr>
          <p:nvPr/>
        </p:nvCxnSpPr>
        <p:spPr bwMode="auto">
          <a:xfrm>
            <a:off x="10440695" y="3916718"/>
            <a:ext cx="687925" cy="3005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8FB6902-7A12-FAA5-F824-EECF00385A05}"/>
              </a:ext>
            </a:extLst>
          </p:cNvPr>
          <p:cNvCxnSpPr>
            <a:cxnSpLocks/>
            <a:stCxn id="128" idx="2"/>
            <a:endCxn id="131" idx="0"/>
          </p:cNvCxnSpPr>
          <p:nvPr/>
        </p:nvCxnSpPr>
        <p:spPr bwMode="auto">
          <a:xfrm flipH="1">
            <a:off x="11128620" y="3916717"/>
            <a:ext cx="582015" cy="3005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0" name="Rechteck 139">
            <a:extLst>
              <a:ext uri="{FF2B5EF4-FFF2-40B4-BE49-F238E27FC236}">
                <a16:creationId xmlns:a16="http://schemas.microsoft.com/office/drawing/2014/main" id="{F95FA6E1-B919-6DE1-FC3D-CDD85029A487}"/>
              </a:ext>
            </a:extLst>
          </p:cNvPr>
          <p:cNvSpPr/>
          <p:nvPr/>
        </p:nvSpPr>
        <p:spPr bwMode="auto">
          <a:xfrm>
            <a:off x="10148429" y="4944092"/>
            <a:ext cx="2007301" cy="51680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>
                <a:latin typeface="+mn-lt"/>
              </a:rPr>
              <a:t>Map</a:t>
            </a:r>
            <a:r>
              <a:rPr lang="de-DE" sz="1600" dirty="0">
                <a:latin typeface="+mn-lt"/>
              </a:rPr>
              <a:t>(-1,1 -&gt; 0, 1)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136FD35-1351-F769-346B-7F80E769630B}"/>
              </a:ext>
            </a:extLst>
          </p:cNvPr>
          <p:cNvSpPr txBox="1">
            <a:spLocks/>
          </p:cNvSpPr>
          <p:nvPr/>
        </p:nvSpPr>
        <p:spPr bwMode="auto">
          <a:xfrm>
            <a:off x="1791062" y="676274"/>
            <a:ext cx="8928992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de-DE" sz="1400" kern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Recap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de-DE" sz="1400" b="0" dirty="0">
                <a:solidFill>
                  <a:schemeClr val="bg1">
                    <a:lumMod val="50000"/>
                  </a:schemeClr>
                </a:solidFill>
              </a:rPr>
              <a:t>Permutation	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Learningrate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     Model		Next 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de-DE" sz="1400" b="0" kern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Eingekerbter Richtungspfeil 11">
            <a:extLst>
              <a:ext uri="{FF2B5EF4-FFF2-40B4-BE49-F238E27FC236}">
                <a16:creationId xmlns:a16="http://schemas.microsoft.com/office/drawing/2014/main" id="{4F6E2FAE-30D0-3FC0-EC3B-B3B6B8245DE7}"/>
              </a:ext>
            </a:extLst>
          </p:cNvPr>
          <p:cNvSpPr/>
          <p:nvPr/>
        </p:nvSpPr>
        <p:spPr>
          <a:xfrm>
            <a:off x="3195387" y="73037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Eingekerbter Richtungspfeil 11">
            <a:extLst>
              <a:ext uri="{FF2B5EF4-FFF2-40B4-BE49-F238E27FC236}">
                <a16:creationId xmlns:a16="http://schemas.microsoft.com/office/drawing/2014/main" id="{F58C234A-CB52-6034-4753-39EC59C09AEA}"/>
              </a:ext>
            </a:extLst>
          </p:cNvPr>
          <p:cNvSpPr/>
          <p:nvPr/>
        </p:nvSpPr>
        <p:spPr>
          <a:xfrm>
            <a:off x="7204314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Eingekerbter Richtungspfeil 11">
            <a:extLst>
              <a:ext uri="{FF2B5EF4-FFF2-40B4-BE49-F238E27FC236}">
                <a16:creationId xmlns:a16="http://schemas.microsoft.com/office/drawing/2014/main" id="{FAB7D617-7A96-E0C9-7B74-2EDDF427EA56}"/>
              </a:ext>
            </a:extLst>
          </p:cNvPr>
          <p:cNvSpPr/>
          <p:nvPr/>
        </p:nvSpPr>
        <p:spPr>
          <a:xfrm>
            <a:off x="4941496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Eingekerbter Richtungspfeil 11">
            <a:extLst>
              <a:ext uri="{FF2B5EF4-FFF2-40B4-BE49-F238E27FC236}">
                <a16:creationId xmlns:a16="http://schemas.microsoft.com/office/drawing/2014/main" id="{F488EA30-C69D-2F4D-F233-7DAB6A46BA85}"/>
              </a:ext>
            </a:extLst>
          </p:cNvPr>
          <p:cNvSpPr/>
          <p:nvPr/>
        </p:nvSpPr>
        <p:spPr>
          <a:xfrm>
            <a:off x="8559814" y="730706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Permutation</a:t>
            </a:r>
            <a:endParaRPr lang="en-US" dirty="0"/>
          </a:p>
        </p:txBody>
      </p:sp>
      <p:pic>
        <p:nvPicPr>
          <p:cNvPr id="117" name="Grafik 116">
            <a:extLst>
              <a:ext uri="{FF2B5EF4-FFF2-40B4-BE49-F238E27FC236}">
                <a16:creationId xmlns:a16="http://schemas.microsoft.com/office/drawing/2014/main" id="{D233E55E-D9BE-E10A-0810-6CF8325DD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088894"/>
            <a:ext cx="10992544" cy="1260000"/>
          </a:xfrm>
          <a:prstGeom prst="rect">
            <a:avLst/>
          </a:prstGeom>
        </p:spPr>
      </p:pic>
      <p:pic>
        <p:nvPicPr>
          <p:cNvPr id="125" name="Grafik 124">
            <a:extLst>
              <a:ext uri="{FF2B5EF4-FFF2-40B4-BE49-F238E27FC236}">
                <a16:creationId xmlns:a16="http://schemas.microsoft.com/office/drawing/2014/main" id="{53ADC180-8941-CA08-A72E-E4279CE82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413" y="2298652"/>
            <a:ext cx="11075587" cy="1260000"/>
          </a:xfrm>
          <a:prstGeom prst="rect">
            <a:avLst/>
          </a:prstGeom>
        </p:spPr>
      </p:pic>
      <p:sp>
        <p:nvSpPr>
          <p:cNvPr id="126" name="Textfeld 125">
            <a:extLst>
              <a:ext uri="{FF2B5EF4-FFF2-40B4-BE49-F238E27FC236}">
                <a16:creationId xmlns:a16="http://schemas.microsoft.com/office/drawing/2014/main" id="{F2D59EC7-E08D-2ACB-948C-B7BDB63DDB46}"/>
              </a:ext>
            </a:extLst>
          </p:cNvPr>
          <p:cNvSpPr txBox="1"/>
          <p:nvPr/>
        </p:nvSpPr>
        <p:spPr>
          <a:xfrm>
            <a:off x="839416" y="149600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>
                <a:latin typeface="+mn-lt"/>
              </a:rPr>
              <a:t>0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3C1AF655-3032-3481-4CE9-DB699C9DAD1E}"/>
              </a:ext>
            </a:extLst>
          </p:cNvPr>
          <p:cNvSpPr txBox="1"/>
          <p:nvPr/>
        </p:nvSpPr>
        <p:spPr>
          <a:xfrm>
            <a:off x="670329" y="267020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>
                <a:latin typeface="+mn-lt"/>
              </a:rPr>
              <a:t>1998</a:t>
            </a:r>
          </a:p>
        </p:txBody>
      </p:sp>
      <p:pic>
        <p:nvPicPr>
          <p:cNvPr id="129" name="Grafik 128">
            <a:extLst>
              <a:ext uri="{FF2B5EF4-FFF2-40B4-BE49-F238E27FC236}">
                <a16:creationId xmlns:a16="http://schemas.microsoft.com/office/drawing/2014/main" id="{45D5B23B-DB38-2916-708D-C73E6664C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592" y="3557958"/>
            <a:ext cx="10992544" cy="1260000"/>
          </a:xfrm>
          <a:prstGeom prst="rect">
            <a:avLst/>
          </a:prstGeom>
        </p:spPr>
      </p:pic>
      <p:sp>
        <p:nvSpPr>
          <p:cNvPr id="130" name="Textfeld 129">
            <a:extLst>
              <a:ext uri="{FF2B5EF4-FFF2-40B4-BE49-F238E27FC236}">
                <a16:creationId xmlns:a16="http://schemas.microsoft.com/office/drawing/2014/main" id="{E854C0DF-DDFA-FF08-9EBF-5136FA6408FA}"/>
              </a:ext>
            </a:extLst>
          </p:cNvPr>
          <p:cNvSpPr txBox="1"/>
          <p:nvPr/>
        </p:nvSpPr>
        <p:spPr>
          <a:xfrm>
            <a:off x="839416" y="3978337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>
                <a:latin typeface="+mn-lt"/>
              </a:rPr>
              <a:t>42</a:t>
            </a:r>
          </a:p>
        </p:txBody>
      </p:sp>
      <p:pic>
        <p:nvPicPr>
          <p:cNvPr id="132" name="Grafik 131">
            <a:extLst>
              <a:ext uri="{FF2B5EF4-FFF2-40B4-BE49-F238E27FC236}">
                <a16:creationId xmlns:a16="http://schemas.microsoft.com/office/drawing/2014/main" id="{856EEA0B-856A-4E64-EF9C-E4B6F0258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464" y="4890726"/>
            <a:ext cx="10920536" cy="1260000"/>
          </a:xfrm>
          <a:prstGeom prst="rect">
            <a:avLst/>
          </a:prstGeom>
        </p:spPr>
      </p:pic>
      <p:sp>
        <p:nvSpPr>
          <p:cNvPr id="133" name="Textfeld 132">
            <a:extLst>
              <a:ext uri="{FF2B5EF4-FFF2-40B4-BE49-F238E27FC236}">
                <a16:creationId xmlns:a16="http://schemas.microsoft.com/office/drawing/2014/main" id="{BF026A7D-2619-E013-35F4-6197CBF2FE93}"/>
              </a:ext>
            </a:extLst>
          </p:cNvPr>
          <p:cNvSpPr txBox="1"/>
          <p:nvPr/>
        </p:nvSpPr>
        <p:spPr>
          <a:xfrm>
            <a:off x="839416" y="528647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>
                <a:latin typeface="+mn-lt"/>
              </a:rPr>
              <a:t>1M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5845EE2A-FC20-A067-EC12-76E9EE3504CD}"/>
              </a:ext>
            </a:extLst>
          </p:cNvPr>
          <p:cNvSpPr txBox="1"/>
          <p:nvPr/>
        </p:nvSpPr>
        <p:spPr>
          <a:xfrm>
            <a:off x="422910" y="74388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>
                <a:latin typeface="+mn-lt"/>
              </a:rPr>
              <a:t>Seed</a:t>
            </a:r>
          </a:p>
        </p:txBody>
      </p:sp>
      <p:pic>
        <p:nvPicPr>
          <p:cNvPr id="136" name="Grafik 135">
            <a:extLst>
              <a:ext uri="{FF2B5EF4-FFF2-40B4-BE49-F238E27FC236}">
                <a16:creationId xmlns:a16="http://schemas.microsoft.com/office/drawing/2014/main" id="{B88FAA44-9D84-B42C-81ED-11F0689760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77" y="211053"/>
            <a:ext cx="1685925" cy="390525"/>
          </a:xfrm>
          <a:prstGeom prst="rect">
            <a:avLst/>
          </a:prstGeom>
        </p:spPr>
      </p:pic>
      <p:sp>
        <p:nvSpPr>
          <p:cNvPr id="138" name="Text Placeholder 1">
            <a:extLst>
              <a:ext uri="{FF2B5EF4-FFF2-40B4-BE49-F238E27FC236}">
                <a16:creationId xmlns:a16="http://schemas.microsoft.com/office/drawing/2014/main" id="{BEC9F0AA-9E5A-9E03-EE5A-ADD1F063ADFA}"/>
              </a:ext>
            </a:extLst>
          </p:cNvPr>
          <p:cNvSpPr txBox="1">
            <a:spLocks/>
          </p:cNvSpPr>
          <p:nvPr/>
        </p:nvSpPr>
        <p:spPr bwMode="auto">
          <a:xfrm>
            <a:off x="1791062" y="676274"/>
            <a:ext cx="8928992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Recap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Permutation</a:t>
            </a:r>
            <a:r>
              <a:rPr lang="de-DE" sz="1400" b="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Learningrate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     Model		Next 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de-DE" sz="1400" b="0" kern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9" name="Eingekerbter Richtungspfeil 11">
            <a:extLst>
              <a:ext uri="{FF2B5EF4-FFF2-40B4-BE49-F238E27FC236}">
                <a16:creationId xmlns:a16="http://schemas.microsoft.com/office/drawing/2014/main" id="{31B0886C-EE56-5CA3-AA42-871759030AAA}"/>
              </a:ext>
            </a:extLst>
          </p:cNvPr>
          <p:cNvSpPr/>
          <p:nvPr/>
        </p:nvSpPr>
        <p:spPr>
          <a:xfrm>
            <a:off x="3195387" y="73037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0" name="Eingekerbter Richtungspfeil 11">
            <a:extLst>
              <a:ext uri="{FF2B5EF4-FFF2-40B4-BE49-F238E27FC236}">
                <a16:creationId xmlns:a16="http://schemas.microsoft.com/office/drawing/2014/main" id="{1E6839FF-F4B7-167D-06B7-67153467D89B}"/>
              </a:ext>
            </a:extLst>
          </p:cNvPr>
          <p:cNvSpPr/>
          <p:nvPr/>
        </p:nvSpPr>
        <p:spPr>
          <a:xfrm>
            <a:off x="7204314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1" name="Eingekerbter Richtungspfeil 11">
            <a:extLst>
              <a:ext uri="{FF2B5EF4-FFF2-40B4-BE49-F238E27FC236}">
                <a16:creationId xmlns:a16="http://schemas.microsoft.com/office/drawing/2014/main" id="{593A7D6F-4F47-3687-4446-329592C750C8}"/>
              </a:ext>
            </a:extLst>
          </p:cNvPr>
          <p:cNvSpPr/>
          <p:nvPr/>
        </p:nvSpPr>
        <p:spPr>
          <a:xfrm>
            <a:off x="4941496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2" name="Eingekerbter Richtungspfeil 11">
            <a:extLst>
              <a:ext uri="{FF2B5EF4-FFF2-40B4-BE49-F238E27FC236}">
                <a16:creationId xmlns:a16="http://schemas.microsoft.com/office/drawing/2014/main" id="{DF43A25E-0B46-AA74-ACFF-C93E52BDA05A}"/>
              </a:ext>
            </a:extLst>
          </p:cNvPr>
          <p:cNvSpPr/>
          <p:nvPr/>
        </p:nvSpPr>
        <p:spPr>
          <a:xfrm>
            <a:off x="8559814" y="730706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6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Learningrate</a:t>
            </a:r>
            <a:r>
              <a:rPr lang="de-DE" dirty="0"/>
              <a:t> 3e-6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444A888-20C0-B7DF-6EC4-5D90FB2D7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24" y="2996952"/>
            <a:ext cx="10429875" cy="29146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22199C8-B234-466D-8A7F-02E4A6451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1862028"/>
            <a:ext cx="2105025" cy="74295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84F9859-3CB3-B3C0-A403-C4812C6FC736}"/>
              </a:ext>
            </a:extLst>
          </p:cNvPr>
          <p:cNvSpPr txBox="1"/>
          <p:nvPr/>
        </p:nvSpPr>
        <p:spPr>
          <a:xfrm>
            <a:off x="1127448" y="2586390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err="1">
                <a:latin typeface="+mn-lt"/>
              </a:rPr>
              <a:t>Batch_size</a:t>
            </a:r>
            <a:r>
              <a:rPr lang="de-DE" sz="1600" b="0" dirty="0">
                <a:latin typeface="+mn-lt"/>
              </a:rPr>
              <a:t>: 16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F4EB04F-4B9B-732A-2C15-F6A1487E44BE}"/>
              </a:ext>
            </a:extLst>
          </p:cNvPr>
          <p:cNvSpPr txBox="1">
            <a:spLocks/>
          </p:cNvSpPr>
          <p:nvPr/>
        </p:nvSpPr>
        <p:spPr bwMode="auto">
          <a:xfrm>
            <a:off x="1791062" y="676274"/>
            <a:ext cx="8928992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Recap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de-DE" sz="1400" b="0" dirty="0">
                <a:solidFill>
                  <a:schemeClr val="bg1">
                    <a:lumMod val="50000"/>
                  </a:schemeClr>
                </a:solidFill>
              </a:rPr>
              <a:t>Permutation	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de-DE" sz="1400" kern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Learningrate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     Model		Next 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de-DE" sz="1400" b="0" kern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Eingekerbter Richtungspfeil 11">
            <a:extLst>
              <a:ext uri="{FF2B5EF4-FFF2-40B4-BE49-F238E27FC236}">
                <a16:creationId xmlns:a16="http://schemas.microsoft.com/office/drawing/2014/main" id="{B45A070C-E125-35BD-B718-A69CE4E304D8}"/>
              </a:ext>
            </a:extLst>
          </p:cNvPr>
          <p:cNvSpPr/>
          <p:nvPr/>
        </p:nvSpPr>
        <p:spPr>
          <a:xfrm>
            <a:off x="3195387" y="73037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Eingekerbter Richtungspfeil 11">
            <a:extLst>
              <a:ext uri="{FF2B5EF4-FFF2-40B4-BE49-F238E27FC236}">
                <a16:creationId xmlns:a16="http://schemas.microsoft.com/office/drawing/2014/main" id="{D47D8F44-8FFB-A66B-DEAE-9E03795A8EDD}"/>
              </a:ext>
            </a:extLst>
          </p:cNvPr>
          <p:cNvSpPr/>
          <p:nvPr/>
        </p:nvSpPr>
        <p:spPr>
          <a:xfrm>
            <a:off x="7204314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Eingekerbter Richtungspfeil 11">
            <a:extLst>
              <a:ext uri="{FF2B5EF4-FFF2-40B4-BE49-F238E27FC236}">
                <a16:creationId xmlns:a16="http://schemas.microsoft.com/office/drawing/2014/main" id="{8076FF02-1A73-900C-7901-9061124661EF}"/>
              </a:ext>
            </a:extLst>
          </p:cNvPr>
          <p:cNvSpPr/>
          <p:nvPr/>
        </p:nvSpPr>
        <p:spPr>
          <a:xfrm>
            <a:off x="4941496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Eingekerbter Richtungspfeil 11">
            <a:extLst>
              <a:ext uri="{FF2B5EF4-FFF2-40B4-BE49-F238E27FC236}">
                <a16:creationId xmlns:a16="http://schemas.microsoft.com/office/drawing/2014/main" id="{F62A9172-FB52-F894-0A65-5167B47D919F}"/>
              </a:ext>
            </a:extLst>
          </p:cNvPr>
          <p:cNvSpPr/>
          <p:nvPr/>
        </p:nvSpPr>
        <p:spPr>
          <a:xfrm>
            <a:off x="8559814" y="730706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00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Learningrate</a:t>
            </a:r>
            <a:r>
              <a:rPr lang="de-DE" dirty="0"/>
              <a:t> 4e-6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444A888-20C0-B7DF-6EC4-5D90FB2D7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24" y="2996952"/>
            <a:ext cx="10429875" cy="29146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ACE6991-535C-DBB2-5D38-C3E7EEFF0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04" y="2901702"/>
            <a:ext cx="10363200" cy="30099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EE5912B-0EA2-55E6-3289-389547927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873" y="1847379"/>
            <a:ext cx="2133600" cy="7239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C97FFA4F-8E46-6460-B3C2-F72B007675D7}"/>
              </a:ext>
            </a:extLst>
          </p:cNvPr>
          <p:cNvSpPr txBox="1"/>
          <p:nvPr/>
        </p:nvSpPr>
        <p:spPr>
          <a:xfrm>
            <a:off x="1010940" y="2586390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err="1">
                <a:latin typeface="+mn-lt"/>
              </a:rPr>
              <a:t>Batch_size</a:t>
            </a:r>
            <a:r>
              <a:rPr lang="de-DE" sz="1600" b="0" dirty="0">
                <a:latin typeface="+mn-lt"/>
              </a:rPr>
              <a:t>: 16</a:t>
            </a: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D5152252-A0CD-6798-FE27-EC63231C4CEA}"/>
              </a:ext>
            </a:extLst>
          </p:cNvPr>
          <p:cNvSpPr txBox="1">
            <a:spLocks/>
          </p:cNvSpPr>
          <p:nvPr/>
        </p:nvSpPr>
        <p:spPr bwMode="auto">
          <a:xfrm>
            <a:off x="1791062" y="676274"/>
            <a:ext cx="8928992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Recap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de-DE" sz="1400" b="0" dirty="0">
                <a:solidFill>
                  <a:schemeClr val="bg1">
                    <a:lumMod val="50000"/>
                  </a:schemeClr>
                </a:solidFill>
              </a:rPr>
              <a:t>Permutation	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de-DE" sz="1400" kern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Learningrate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     Model		Next 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de-DE" sz="1400" b="0" kern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Eingekerbter Richtungspfeil 11">
            <a:extLst>
              <a:ext uri="{FF2B5EF4-FFF2-40B4-BE49-F238E27FC236}">
                <a16:creationId xmlns:a16="http://schemas.microsoft.com/office/drawing/2014/main" id="{DBC137A6-AC15-E648-5E03-0FD9B5405430}"/>
              </a:ext>
            </a:extLst>
          </p:cNvPr>
          <p:cNvSpPr/>
          <p:nvPr/>
        </p:nvSpPr>
        <p:spPr>
          <a:xfrm>
            <a:off x="3195387" y="73037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Eingekerbter Richtungspfeil 11">
            <a:extLst>
              <a:ext uri="{FF2B5EF4-FFF2-40B4-BE49-F238E27FC236}">
                <a16:creationId xmlns:a16="http://schemas.microsoft.com/office/drawing/2014/main" id="{727DB1B6-8590-625E-0CE3-EC5F0549BC8C}"/>
              </a:ext>
            </a:extLst>
          </p:cNvPr>
          <p:cNvSpPr/>
          <p:nvPr/>
        </p:nvSpPr>
        <p:spPr>
          <a:xfrm>
            <a:off x="7204314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Eingekerbter Richtungspfeil 11">
            <a:extLst>
              <a:ext uri="{FF2B5EF4-FFF2-40B4-BE49-F238E27FC236}">
                <a16:creationId xmlns:a16="http://schemas.microsoft.com/office/drawing/2014/main" id="{3B7436CD-601A-9F20-13E0-75E3DA67BB57}"/>
              </a:ext>
            </a:extLst>
          </p:cNvPr>
          <p:cNvSpPr/>
          <p:nvPr/>
        </p:nvSpPr>
        <p:spPr>
          <a:xfrm>
            <a:off x="4941496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Eingekerbter Richtungspfeil 11">
            <a:extLst>
              <a:ext uri="{FF2B5EF4-FFF2-40B4-BE49-F238E27FC236}">
                <a16:creationId xmlns:a16="http://schemas.microsoft.com/office/drawing/2014/main" id="{980FFA6F-71EB-4B9B-4FEB-4FB28F0558C0}"/>
              </a:ext>
            </a:extLst>
          </p:cNvPr>
          <p:cNvSpPr/>
          <p:nvPr/>
        </p:nvSpPr>
        <p:spPr>
          <a:xfrm>
            <a:off x="8559814" y="730706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11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Learningrate</a:t>
            </a:r>
            <a:r>
              <a:rPr lang="de-DE" dirty="0"/>
              <a:t> 5e-6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D451A9F-9353-9C1D-B525-1D7E5C101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42" y="3071063"/>
            <a:ext cx="10563225" cy="301942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AB43E28-78AB-645E-BB9F-916C6C8C4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92" y="2004088"/>
            <a:ext cx="2143125" cy="8001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A5BD244F-572A-2C35-AFCF-D5FE91B47EE1}"/>
              </a:ext>
            </a:extLst>
          </p:cNvPr>
          <p:cNvSpPr txBox="1"/>
          <p:nvPr/>
        </p:nvSpPr>
        <p:spPr>
          <a:xfrm>
            <a:off x="1055440" y="2802414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err="1">
                <a:latin typeface="+mn-lt"/>
              </a:rPr>
              <a:t>Batch_size</a:t>
            </a:r>
            <a:r>
              <a:rPr lang="de-DE" sz="1600" b="0" dirty="0">
                <a:latin typeface="+mn-lt"/>
              </a:rPr>
              <a:t>: 16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576BE828-4B3D-A1A5-5DEA-E6EDE4EF682E}"/>
              </a:ext>
            </a:extLst>
          </p:cNvPr>
          <p:cNvSpPr txBox="1">
            <a:spLocks/>
          </p:cNvSpPr>
          <p:nvPr/>
        </p:nvSpPr>
        <p:spPr bwMode="auto">
          <a:xfrm>
            <a:off x="1791062" y="676274"/>
            <a:ext cx="8928992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Recap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de-DE" sz="1400" b="0" dirty="0">
                <a:solidFill>
                  <a:schemeClr val="bg1">
                    <a:lumMod val="50000"/>
                  </a:schemeClr>
                </a:solidFill>
              </a:rPr>
              <a:t>Permutation	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de-DE" sz="1400" kern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Learningrate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     Model		Next 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de-DE" sz="1400" b="0" kern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Eingekerbter Richtungspfeil 11">
            <a:extLst>
              <a:ext uri="{FF2B5EF4-FFF2-40B4-BE49-F238E27FC236}">
                <a16:creationId xmlns:a16="http://schemas.microsoft.com/office/drawing/2014/main" id="{69094F7A-F37E-B568-694C-2B24975F727E}"/>
              </a:ext>
            </a:extLst>
          </p:cNvPr>
          <p:cNvSpPr/>
          <p:nvPr/>
        </p:nvSpPr>
        <p:spPr>
          <a:xfrm>
            <a:off x="3195387" y="73037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Eingekerbter Richtungspfeil 11">
            <a:extLst>
              <a:ext uri="{FF2B5EF4-FFF2-40B4-BE49-F238E27FC236}">
                <a16:creationId xmlns:a16="http://schemas.microsoft.com/office/drawing/2014/main" id="{D8FD4F34-EF7D-579B-E539-EF0CE34F9665}"/>
              </a:ext>
            </a:extLst>
          </p:cNvPr>
          <p:cNvSpPr/>
          <p:nvPr/>
        </p:nvSpPr>
        <p:spPr>
          <a:xfrm>
            <a:off x="7204314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Eingekerbter Richtungspfeil 11">
            <a:extLst>
              <a:ext uri="{FF2B5EF4-FFF2-40B4-BE49-F238E27FC236}">
                <a16:creationId xmlns:a16="http://schemas.microsoft.com/office/drawing/2014/main" id="{0329C215-9EF9-F48B-D8F5-2ADC79ADDE83}"/>
              </a:ext>
            </a:extLst>
          </p:cNvPr>
          <p:cNvSpPr/>
          <p:nvPr/>
        </p:nvSpPr>
        <p:spPr>
          <a:xfrm>
            <a:off x="4941496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Eingekerbter Richtungspfeil 11">
            <a:extLst>
              <a:ext uri="{FF2B5EF4-FFF2-40B4-BE49-F238E27FC236}">
                <a16:creationId xmlns:a16="http://schemas.microsoft.com/office/drawing/2014/main" id="{4AF9C84C-7031-92B1-5AB5-A089827DD0AB}"/>
              </a:ext>
            </a:extLst>
          </p:cNvPr>
          <p:cNvSpPr/>
          <p:nvPr/>
        </p:nvSpPr>
        <p:spPr>
          <a:xfrm>
            <a:off x="8559814" y="730706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4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Learningrate</a:t>
            </a:r>
            <a:r>
              <a:rPr lang="de-DE" dirty="0"/>
              <a:t> 6e-6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22199C8-B234-466D-8A7F-02E4A6451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093663"/>
            <a:ext cx="2105025" cy="7429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D451A9F-9353-9C1D-B525-1D7E5C101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42" y="3071063"/>
            <a:ext cx="10563225" cy="301942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51DF139-52E9-29A4-4B45-DD06F05C4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632" y="1933293"/>
            <a:ext cx="2162175" cy="7429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5CE1859-5D7F-58E1-206A-F95E6828B3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162" y="3094875"/>
            <a:ext cx="10448925" cy="29718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9A8A8288-24B6-0554-FAEB-E025C3CFA949}"/>
              </a:ext>
            </a:extLst>
          </p:cNvPr>
          <p:cNvSpPr txBox="1"/>
          <p:nvPr/>
        </p:nvSpPr>
        <p:spPr>
          <a:xfrm>
            <a:off x="1099632" y="2730406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err="1">
                <a:latin typeface="+mn-lt"/>
              </a:rPr>
              <a:t>Batch_size</a:t>
            </a:r>
            <a:r>
              <a:rPr lang="de-DE" sz="1600" b="0" dirty="0">
                <a:latin typeface="+mn-lt"/>
              </a:rPr>
              <a:t>: 16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E0B27526-716F-65F2-FBB0-FCC047B9E47A}"/>
              </a:ext>
            </a:extLst>
          </p:cNvPr>
          <p:cNvSpPr txBox="1">
            <a:spLocks/>
          </p:cNvSpPr>
          <p:nvPr/>
        </p:nvSpPr>
        <p:spPr bwMode="auto">
          <a:xfrm>
            <a:off x="1791062" y="676274"/>
            <a:ext cx="8928992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Recap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de-DE" sz="1400" b="0" dirty="0">
                <a:solidFill>
                  <a:schemeClr val="bg1">
                    <a:lumMod val="50000"/>
                  </a:schemeClr>
                </a:solidFill>
              </a:rPr>
              <a:t>Permutation	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de-DE" sz="1400" kern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Learningrate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     Model		Next 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de-DE" sz="1400" b="0" kern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Eingekerbter Richtungspfeil 11">
            <a:extLst>
              <a:ext uri="{FF2B5EF4-FFF2-40B4-BE49-F238E27FC236}">
                <a16:creationId xmlns:a16="http://schemas.microsoft.com/office/drawing/2014/main" id="{C83CE061-1F2E-CBCF-8EC1-D92707E99B33}"/>
              </a:ext>
            </a:extLst>
          </p:cNvPr>
          <p:cNvSpPr/>
          <p:nvPr/>
        </p:nvSpPr>
        <p:spPr>
          <a:xfrm>
            <a:off x="3195387" y="73037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Eingekerbter Richtungspfeil 11">
            <a:extLst>
              <a:ext uri="{FF2B5EF4-FFF2-40B4-BE49-F238E27FC236}">
                <a16:creationId xmlns:a16="http://schemas.microsoft.com/office/drawing/2014/main" id="{2108046D-035B-0B9F-00C2-482EF58A0F6D}"/>
              </a:ext>
            </a:extLst>
          </p:cNvPr>
          <p:cNvSpPr/>
          <p:nvPr/>
        </p:nvSpPr>
        <p:spPr>
          <a:xfrm>
            <a:off x="7204314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Eingekerbter Richtungspfeil 11">
            <a:extLst>
              <a:ext uri="{FF2B5EF4-FFF2-40B4-BE49-F238E27FC236}">
                <a16:creationId xmlns:a16="http://schemas.microsoft.com/office/drawing/2014/main" id="{A47695BB-A421-380E-E141-431DB20993E2}"/>
              </a:ext>
            </a:extLst>
          </p:cNvPr>
          <p:cNvSpPr/>
          <p:nvPr/>
        </p:nvSpPr>
        <p:spPr>
          <a:xfrm>
            <a:off x="4941496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Eingekerbter Richtungspfeil 11">
            <a:extLst>
              <a:ext uri="{FF2B5EF4-FFF2-40B4-BE49-F238E27FC236}">
                <a16:creationId xmlns:a16="http://schemas.microsoft.com/office/drawing/2014/main" id="{C85C0C23-23AA-870A-68F0-4898FBD4808E}"/>
              </a:ext>
            </a:extLst>
          </p:cNvPr>
          <p:cNvSpPr/>
          <p:nvPr/>
        </p:nvSpPr>
        <p:spPr>
          <a:xfrm>
            <a:off x="8559814" y="730706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76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Learningrate</a:t>
            </a:r>
            <a:r>
              <a:rPr lang="de-DE" dirty="0"/>
              <a:t> 7e-6</a:t>
            </a: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E40763F-949C-8392-0FCC-513156031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92" y="3117676"/>
            <a:ext cx="10448925" cy="30099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860E70-D7FF-92E0-D71F-B8351C9D2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1865211"/>
            <a:ext cx="2133600" cy="7429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EE278A40-7703-ADD8-6287-C80DDC7A5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454" y="2996952"/>
            <a:ext cx="10591800" cy="30099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A898F30F-13AE-620C-0AEF-9FB0FEBA566E}"/>
              </a:ext>
            </a:extLst>
          </p:cNvPr>
          <p:cNvSpPr txBox="1"/>
          <p:nvPr/>
        </p:nvSpPr>
        <p:spPr>
          <a:xfrm>
            <a:off x="1036454" y="2658398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err="1">
                <a:latin typeface="+mn-lt"/>
              </a:rPr>
              <a:t>Batch_size</a:t>
            </a:r>
            <a:r>
              <a:rPr lang="de-DE" sz="1600" b="0" dirty="0">
                <a:latin typeface="+mn-lt"/>
              </a:rPr>
              <a:t>: 16</a:t>
            </a: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C46700B8-2B9B-614C-E0E8-D7C5C938AB1C}"/>
              </a:ext>
            </a:extLst>
          </p:cNvPr>
          <p:cNvSpPr txBox="1">
            <a:spLocks/>
          </p:cNvSpPr>
          <p:nvPr/>
        </p:nvSpPr>
        <p:spPr bwMode="auto">
          <a:xfrm>
            <a:off x="1791062" y="676274"/>
            <a:ext cx="8928992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Recap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de-DE" sz="1400" b="0" dirty="0">
                <a:solidFill>
                  <a:schemeClr val="bg1">
                    <a:lumMod val="50000"/>
                  </a:schemeClr>
                </a:solidFill>
              </a:rPr>
              <a:t>Permutation	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de-DE" sz="1400" kern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Learningrate</a:t>
            </a:r>
            <a:r>
              <a:rPr lang="de-DE" sz="1400" b="0" kern="1200" dirty="0">
                <a:solidFill>
                  <a:schemeClr val="bg1">
                    <a:lumMod val="50000"/>
                  </a:schemeClr>
                </a:solidFill>
              </a:rPr>
              <a:t>	     Model		Next </a:t>
            </a:r>
            <a:r>
              <a:rPr lang="de-DE" sz="1400" b="0" kern="1200" dirty="0" err="1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de-DE" sz="1400" b="0" kern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Eingekerbter Richtungspfeil 11">
            <a:extLst>
              <a:ext uri="{FF2B5EF4-FFF2-40B4-BE49-F238E27FC236}">
                <a16:creationId xmlns:a16="http://schemas.microsoft.com/office/drawing/2014/main" id="{BA31A4B1-D06C-3DE3-B320-1B828FB3D874}"/>
              </a:ext>
            </a:extLst>
          </p:cNvPr>
          <p:cNvSpPr/>
          <p:nvPr/>
        </p:nvSpPr>
        <p:spPr>
          <a:xfrm>
            <a:off x="3195387" y="73037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Eingekerbter Richtungspfeil 11">
            <a:extLst>
              <a:ext uri="{FF2B5EF4-FFF2-40B4-BE49-F238E27FC236}">
                <a16:creationId xmlns:a16="http://schemas.microsoft.com/office/drawing/2014/main" id="{242AC0F1-E6BB-0F92-CC72-869EC4C12B1B}"/>
              </a:ext>
            </a:extLst>
          </p:cNvPr>
          <p:cNvSpPr/>
          <p:nvPr/>
        </p:nvSpPr>
        <p:spPr>
          <a:xfrm>
            <a:off x="7204314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Eingekerbter Richtungspfeil 11">
            <a:extLst>
              <a:ext uri="{FF2B5EF4-FFF2-40B4-BE49-F238E27FC236}">
                <a16:creationId xmlns:a16="http://schemas.microsoft.com/office/drawing/2014/main" id="{7F7E6375-2569-5F30-A116-975D1C2C07A4}"/>
              </a:ext>
            </a:extLst>
          </p:cNvPr>
          <p:cNvSpPr/>
          <p:nvPr/>
        </p:nvSpPr>
        <p:spPr>
          <a:xfrm>
            <a:off x="4941496" y="74416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Eingekerbter Richtungspfeil 11">
            <a:extLst>
              <a:ext uri="{FF2B5EF4-FFF2-40B4-BE49-F238E27FC236}">
                <a16:creationId xmlns:a16="http://schemas.microsoft.com/office/drawing/2014/main" id="{E57EEDFC-F377-ED2C-A00E-7E2EBC42083E}"/>
              </a:ext>
            </a:extLst>
          </p:cNvPr>
          <p:cNvSpPr/>
          <p:nvPr/>
        </p:nvSpPr>
        <p:spPr>
          <a:xfrm>
            <a:off x="8559814" y="730706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75950"/>
      </p:ext>
    </p:extLst>
  </p:cSld>
  <p:clrMapOvr>
    <a:masterClrMapping/>
  </p:clrMapOvr>
</p:sld>
</file>

<file path=ppt/theme/theme1.xml><?xml version="1.0" encoding="utf-8"?>
<a:theme xmlns:a="http://schemas.openxmlformats.org/drawingml/2006/main" name="SE_powerpoint_17">
  <a:themeElements>
    <a:clrScheme name="LS3 Schem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63D79"/>
      </a:accent1>
      <a:accent2>
        <a:srgbClr val="B92700"/>
      </a:accent2>
      <a:accent3>
        <a:srgbClr val="008439"/>
      </a:accent3>
      <a:accent4>
        <a:srgbClr val="B97000"/>
      </a:accent4>
      <a:accent5>
        <a:srgbClr val="D8DADC"/>
      </a:accent5>
      <a:accent6>
        <a:srgbClr val="3F3F3F"/>
      </a:accent6>
      <a:hlink>
        <a:srgbClr val="063D79"/>
      </a:hlink>
      <a:folHlink>
        <a:srgbClr val="D8DADC"/>
      </a:folHlink>
    </a:clrScheme>
    <a:fontScheme name="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b="0" dirty="0" err="1" smtClean="0">
            <a:latin typeface="+mn-lt"/>
          </a:defRPr>
        </a:defPPr>
      </a:lstStyle>
    </a:txDef>
  </a:objectDefaults>
  <a:extraClrSchemeLst>
    <a:extraClrScheme>
      <a:clrScheme name="Vorl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orlage_-_Students_16.9.pptx" id="{E69349FC-9B54-4376-8D35-E83C1DA02EAB}" vid="{BA1B7DEA-2664-44F1-B1F7-7664F8C0B23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Vorlage_-_Students_16.9</Template>
  <TotalTime>0</TotalTime>
  <Words>558</Words>
  <Application>Microsoft Office PowerPoint</Application>
  <PresentationFormat>Breitbild</PresentationFormat>
  <Paragraphs>158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Arial Rounded MT Bold</vt:lpstr>
      <vt:lpstr>Roboto</vt:lpstr>
      <vt:lpstr>Times New Roman</vt:lpstr>
      <vt:lpstr>Wingdings</vt:lpstr>
      <vt:lpstr>Wingdings 3</vt:lpstr>
      <vt:lpstr>SE_powerpoint_17</vt:lpstr>
      <vt:lpstr>Praktikum NLP</vt:lpstr>
      <vt:lpstr>Recap: Dataset Mixing</vt:lpstr>
      <vt:lpstr>Recap: Model Arcitecture</vt:lpstr>
      <vt:lpstr>Permutation</vt:lpstr>
      <vt:lpstr>Learningrate 3e-6</vt:lpstr>
      <vt:lpstr>Learningrate 4e-6</vt:lpstr>
      <vt:lpstr>Learningrate 5e-6</vt:lpstr>
      <vt:lpstr>Learningrate 6e-6</vt:lpstr>
      <vt:lpstr>Learningrate 7e-6</vt:lpstr>
      <vt:lpstr>Models: more Loss</vt:lpstr>
      <vt:lpstr>Models v3</vt:lpstr>
      <vt:lpstr>Models v4</vt:lpstr>
      <vt:lpstr>Models v5</vt:lpstr>
      <vt:lpstr>Models v6</vt:lpstr>
      <vt:lpstr>Models v7</vt:lpstr>
      <vt:lpstr>Models v8</vt:lpstr>
      <vt:lpstr>Next Steps</vt:lpstr>
      <vt:lpstr>Next Steps</vt:lpstr>
    </vt:vector>
  </TitlesOfParts>
  <Company>University of Würzburg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Johannes</dc:creator>
  <cp:lastModifiedBy>Raphael Baumann</cp:lastModifiedBy>
  <cp:revision>44</cp:revision>
  <cp:lastPrinted>2016-01-25T12:52:54Z</cp:lastPrinted>
  <dcterms:created xsi:type="dcterms:W3CDTF">2021-10-28T09:49:50Z</dcterms:created>
  <dcterms:modified xsi:type="dcterms:W3CDTF">2024-01-09T15:55:11Z</dcterms:modified>
</cp:coreProperties>
</file>