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330" r:id="rId2"/>
    <p:sldId id="370" r:id="rId3"/>
    <p:sldId id="372" r:id="rId4"/>
    <p:sldId id="371" r:id="rId5"/>
    <p:sldId id="373" r:id="rId6"/>
    <p:sldId id="375" r:id="rId7"/>
    <p:sldId id="374" r:id="rId8"/>
    <p:sldId id="384" r:id="rId9"/>
    <p:sldId id="376" r:id="rId10"/>
    <p:sldId id="348" r:id="rId11"/>
    <p:sldId id="377" r:id="rId12"/>
    <p:sldId id="381" r:id="rId13"/>
    <p:sldId id="347" r:id="rId14"/>
    <p:sldId id="382" r:id="rId15"/>
    <p:sldId id="380" r:id="rId16"/>
    <p:sldId id="379" r:id="rId17"/>
    <p:sldId id="385" r:id="rId18"/>
    <p:sldId id="383" r:id="rId19"/>
    <p:sldId id="369" r:id="rId20"/>
  </p:sldIdLst>
  <p:sldSz cx="12192000" cy="6858000"/>
  <p:notesSz cx="6797675" cy="9874250"/>
  <p:defaultTextStyle>
    <a:defPPr>
      <a:defRPr lang="en-US"/>
    </a:defPPr>
    <a:lvl1pPr algn="l" rtl="0" eaLnBrk="0" fontAlgn="base" hangingPunct="0">
      <a:spcBef>
        <a:spcPct val="0"/>
      </a:spcBef>
      <a:spcAft>
        <a:spcPct val="0"/>
      </a:spcAft>
      <a:defRPr sz="1400" b="1" kern="1200">
        <a:solidFill>
          <a:schemeClr val="tx1"/>
        </a:solidFill>
        <a:latin typeface="Arial Rounded MT Bold"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Rounded MT Bold" pitchFamily="34" charset="0"/>
        <a:ea typeface="+mn-ea"/>
        <a:cs typeface="+mn-cs"/>
      </a:defRPr>
    </a:lvl5pPr>
    <a:lvl6pPr marL="2286000" algn="l" defTabSz="914400" rtl="0" eaLnBrk="1" latinLnBrk="0" hangingPunct="1">
      <a:defRPr sz="1400" b="1" kern="1200">
        <a:solidFill>
          <a:schemeClr val="tx1"/>
        </a:solidFill>
        <a:latin typeface="Arial Rounded MT Bold" pitchFamily="34" charset="0"/>
        <a:ea typeface="+mn-ea"/>
        <a:cs typeface="+mn-cs"/>
      </a:defRPr>
    </a:lvl6pPr>
    <a:lvl7pPr marL="2743200" algn="l" defTabSz="914400" rtl="0" eaLnBrk="1" latinLnBrk="0" hangingPunct="1">
      <a:defRPr sz="1400" b="1" kern="1200">
        <a:solidFill>
          <a:schemeClr val="tx1"/>
        </a:solidFill>
        <a:latin typeface="Arial Rounded MT Bold" pitchFamily="34" charset="0"/>
        <a:ea typeface="+mn-ea"/>
        <a:cs typeface="+mn-cs"/>
      </a:defRPr>
    </a:lvl7pPr>
    <a:lvl8pPr marL="3200400" algn="l" defTabSz="914400" rtl="0" eaLnBrk="1" latinLnBrk="0" hangingPunct="1">
      <a:defRPr sz="1400" b="1" kern="1200">
        <a:solidFill>
          <a:schemeClr val="tx1"/>
        </a:solidFill>
        <a:latin typeface="Arial Rounded MT Bold" pitchFamily="34" charset="0"/>
        <a:ea typeface="+mn-ea"/>
        <a:cs typeface="+mn-cs"/>
      </a:defRPr>
    </a:lvl8pPr>
    <a:lvl9pPr marL="3657600" algn="l" defTabSz="914400" rtl="0" eaLnBrk="1" latinLnBrk="0" hangingPunct="1">
      <a:defRPr sz="1400" b="1" kern="1200">
        <a:solidFill>
          <a:schemeClr val="tx1"/>
        </a:solidFill>
        <a:latin typeface="Arial Rounded MT Bold"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Iffländer" initials="LI" lastIdx="2" clrIdx="0">
    <p:extLst>
      <p:ext uri="{19B8F6BF-5375-455C-9EA6-DF929625EA0E}">
        <p15:presenceInfo xmlns:p15="http://schemas.microsoft.com/office/powerpoint/2012/main" userId="5d1ee3beb6b512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9BA68"/>
    <a:srgbClr val="FFFF00"/>
    <a:srgbClr val="306AAB"/>
    <a:srgbClr val="008439"/>
    <a:srgbClr val="8A8A8A"/>
    <a:srgbClr val="B97000"/>
    <a:srgbClr val="B92700"/>
    <a:srgbClr val="66FF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4396" autoAdjust="0"/>
  </p:normalViewPr>
  <p:slideViewPr>
    <p:cSldViewPr>
      <p:cViewPr>
        <p:scale>
          <a:sx n="66" d="100"/>
          <a:sy n="66" d="100"/>
        </p:scale>
        <p:origin x="1416" y="696"/>
      </p:cViewPr>
      <p:guideLst>
        <p:guide orient="horz" pos="2160"/>
        <p:guide pos="3840"/>
      </p:guideLst>
    </p:cSldViewPr>
  </p:slideViewPr>
  <p:outlineViewPr>
    <p:cViewPr>
      <p:scale>
        <a:sx n="33" d="100"/>
        <a:sy n="33" d="100"/>
      </p:scale>
      <p:origin x="0" y="-1848"/>
    </p:cViewPr>
  </p:outlineViewPr>
  <p:notesTextViewPr>
    <p:cViewPr>
      <p:scale>
        <a:sx n="3" d="2"/>
        <a:sy n="3" d="2"/>
      </p:scale>
      <p:origin x="0" y="0"/>
    </p:cViewPr>
  </p:notesTextViewPr>
  <p:notesViewPr>
    <p:cSldViewPr>
      <p:cViewPr varScale="1">
        <p:scale>
          <a:sx n="113" d="100"/>
          <a:sy n="113" d="100"/>
        </p:scale>
        <p:origin x="5220"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p:cNvSpPr>
            <a:spLocks noGrp="1" noChangeArrowheads="1"/>
          </p:cNvSpPr>
          <p:nvPr>
            <p:ph type="hdr" sz="quarter"/>
          </p:nvPr>
        </p:nvSpPr>
        <p:spPr bwMode="auto">
          <a:xfrm>
            <a:off x="0" y="0"/>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313347" name="Rectangle 3"/>
          <p:cNvSpPr>
            <a:spLocks noGrp="1" noChangeArrowheads="1"/>
          </p:cNvSpPr>
          <p:nvPr>
            <p:ph type="dt" sz="quarter" idx="1"/>
          </p:nvPr>
        </p:nvSpPr>
        <p:spPr bwMode="auto">
          <a:xfrm>
            <a:off x="3849688" y="0"/>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313348" name="Rectangle 4"/>
          <p:cNvSpPr>
            <a:spLocks noGrp="1" noChangeArrowheads="1"/>
          </p:cNvSpPr>
          <p:nvPr>
            <p:ph type="ftr" sz="quarter" idx="2"/>
          </p:nvPr>
        </p:nvSpPr>
        <p:spPr bwMode="auto">
          <a:xfrm>
            <a:off x="0" y="9378485"/>
            <a:ext cx="2946400" cy="494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313349" name="Rectangle 5"/>
          <p:cNvSpPr>
            <a:spLocks noGrp="1" noChangeArrowheads="1"/>
          </p:cNvSpPr>
          <p:nvPr>
            <p:ph type="sldNum" sz="quarter" idx="3"/>
          </p:nvPr>
        </p:nvSpPr>
        <p:spPr bwMode="auto">
          <a:xfrm>
            <a:off x="3849688" y="9378485"/>
            <a:ext cx="2946400" cy="494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66D17C0D-3159-464E-A332-7C83698A29E4}" type="slidenum">
              <a:rPr lang="en-US"/>
              <a:pPr/>
              <a:t>‹Nr.›</a:t>
            </a:fld>
            <a:endParaRPr lang="en-US"/>
          </a:p>
        </p:txBody>
      </p:sp>
    </p:spTree>
    <p:extLst>
      <p:ext uri="{BB962C8B-B14F-4D97-AF65-F5344CB8AC3E}">
        <p14:creationId xmlns:p14="http://schemas.microsoft.com/office/powerpoint/2010/main" val="197854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2607"/>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675" eaLnBrk="1" hangingPunct="1">
              <a:defRPr sz="1300" b="0">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3851275" y="0"/>
            <a:ext cx="2946400" cy="492607"/>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675" eaLnBrk="1" hangingPunct="1">
              <a:defRPr sz="1300" b="0">
                <a:latin typeface="Times New Roman"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109538" y="741363"/>
            <a:ext cx="6580187" cy="37020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689243"/>
            <a:ext cx="4984750" cy="444293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a:t>Klicken Sie, um die Formate des Vorlagentextes zu bearbeiten</a:t>
            </a:r>
          </a:p>
          <a:p>
            <a:pPr lvl="1"/>
            <a:r>
              <a:rPr lang="en-US"/>
              <a:t>Zweite Ebene</a:t>
            </a:r>
          </a:p>
          <a:p>
            <a:pPr lvl="2"/>
            <a:r>
              <a:rPr lang="en-US"/>
              <a:t>Dritte Ebene</a:t>
            </a:r>
          </a:p>
          <a:p>
            <a:pPr lvl="3"/>
            <a:r>
              <a:rPr lang="en-US"/>
              <a:t>Vierte Ebene</a:t>
            </a:r>
          </a:p>
          <a:p>
            <a:pPr lvl="4"/>
            <a:r>
              <a:rPr lang="en-US"/>
              <a:t>Fünfte Ebene</a:t>
            </a:r>
          </a:p>
        </p:txBody>
      </p:sp>
      <p:sp>
        <p:nvSpPr>
          <p:cNvPr id="4102" name="Rectangle 6"/>
          <p:cNvSpPr>
            <a:spLocks noGrp="1" noChangeArrowheads="1"/>
          </p:cNvSpPr>
          <p:nvPr>
            <p:ph type="ftr" sz="quarter" idx="4"/>
          </p:nvPr>
        </p:nvSpPr>
        <p:spPr bwMode="auto">
          <a:xfrm>
            <a:off x="0" y="9381643"/>
            <a:ext cx="2946400" cy="492607"/>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675" eaLnBrk="1" hangingPunct="1">
              <a:defRPr sz="1300" b="0">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3851275" y="9381643"/>
            <a:ext cx="2946400" cy="492607"/>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675" eaLnBrk="1" hangingPunct="1">
              <a:defRPr sz="1300" b="0">
                <a:latin typeface="Times New Roman" pitchFamily="18" charset="0"/>
              </a:defRPr>
            </a:lvl1pPr>
          </a:lstStyle>
          <a:p>
            <a:fld id="{412C2970-D838-4E16-9F7E-5362C8D6E639}" type="slidenum">
              <a:rPr lang="en-US"/>
              <a:pPr/>
              <a:t>‹Nr.›</a:t>
            </a:fld>
            <a:endParaRPr lang="en-US"/>
          </a:p>
        </p:txBody>
      </p:sp>
    </p:spTree>
    <p:extLst>
      <p:ext uri="{BB962C8B-B14F-4D97-AF65-F5344CB8AC3E}">
        <p14:creationId xmlns:p14="http://schemas.microsoft.com/office/powerpoint/2010/main" val="3668221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800" dirty="0"/>
              <a:t>This is a short text that makes an objectively true claim about the contents of the premise. Annotators could choose to write a statement about one, or both premises. Non-trivial statements typically involve summarization, comparison, negation, relation, inclusion, superlatives, aggregation, or rephrasing, and require understanding multiple rows of the premise. Then the annotators select a subset of facts from the premise(s) that support the claims in the statement.</a:t>
            </a:r>
          </a:p>
          <a:p>
            <a:endParaRPr lang="en-GB" sz="800" dirty="0"/>
          </a:p>
          <a:p>
            <a:r>
              <a:rPr lang="en-GB" sz="800" dirty="0"/>
              <a:t>Then a negative rewriting technique was applied, modifying the previously produced entailment statement to contain objectively false claims while retaining the original sentence structure and length. This technique is used to reduce the likelihood of stylistic or linguistic patterns pertaining to either entailment or contradictory statements. Annotators then extract a subset of facts from the premise that contradict the claims in the false statement</a:t>
            </a:r>
          </a:p>
        </p:txBody>
      </p:sp>
      <p:sp>
        <p:nvSpPr>
          <p:cNvPr id="4" name="Foliennummernplatzhalter 3"/>
          <p:cNvSpPr>
            <a:spLocks noGrp="1"/>
          </p:cNvSpPr>
          <p:nvPr>
            <p:ph type="sldNum" sz="quarter" idx="5"/>
          </p:nvPr>
        </p:nvSpPr>
        <p:spPr/>
        <p:txBody>
          <a:bodyPr/>
          <a:lstStyle/>
          <a:p>
            <a:fld id="{412C2970-D838-4E16-9F7E-5362C8D6E639}" type="slidenum">
              <a:rPr lang="en-US" smtClean="0"/>
              <a:pPr/>
              <a:t>2</a:t>
            </a:fld>
            <a:endParaRPr lang="en-US" dirty="0"/>
          </a:p>
        </p:txBody>
      </p:sp>
    </p:spTree>
    <p:extLst>
      <p:ext uri="{BB962C8B-B14F-4D97-AF65-F5344CB8AC3E}">
        <p14:creationId xmlns:p14="http://schemas.microsoft.com/office/powerpoint/2010/main" val="372593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Statement and the correlated Clinical Trial Reports </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b="0" dirty="0">
                <a:latin typeface="+mn-lt"/>
              </a:rPr>
              <a:t>60% are Single and 40% are Comparison CTRs of the hole Dataset</a:t>
            </a:r>
          </a:p>
        </p:txBody>
      </p:sp>
      <p:sp>
        <p:nvSpPr>
          <p:cNvPr id="4" name="Foliennummernplatzhalter 3"/>
          <p:cNvSpPr>
            <a:spLocks noGrp="1"/>
          </p:cNvSpPr>
          <p:nvPr>
            <p:ph type="sldNum" sz="quarter" idx="5"/>
          </p:nvPr>
        </p:nvSpPr>
        <p:spPr/>
        <p:txBody>
          <a:bodyPr/>
          <a:lstStyle/>
          <a:p>
            <a:fld id="{412C2970-D838-4E16-9F7E-5362C8D6E639}" type="slidenum">
              <a:rPr lang="en-US" smtClean="0"/>
              <a:pPr/>
              <a:t>4</a:t>
            </a:fld>
            <a:endParaRPr lang="en-US" dirty="0"/>
          </a:p>
        </p:txBody>
      </p:sp>
    </p:spTree>
    <p:extLst>
      <p:ext uri="{BB962C8B-B14F-4D97-AF65-F5344CB8AC3E}">
        <p14:creationId xmlns:p14="http://schemas.microsoft.com/office/powerpoint/2010/main" val="404235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b="0" dirty="0">
                <a:latin typeface="+mn-lt"/>
              </a:rPr>
              <a:t>30% der </a:t>
            </a:r>
            <a:r>
              <a:rPr lang="en-US" sz="1200" b="0" dirty="0">
                <a:latin typeface="+mn-lt"/>
              </a:rPr>
              <a:t>Sentences</a:t>
            </a:r>
            <a:r>
              <a:rPr lang="de-DE" sz="1200" b="0" dirty="0">
                <a:latin typeface="+mn-lt"/>
              </a:rPr>
              <a:t> </a:t>
            </a:r>
            <a:r>
              <a:rPr lang="en-US" sz="1200" b="0" dirty="0">
                <a:latin typeface="+mn-lt"/>
              </a:rPr>
              <a:t>are</a:t>
            </a:r>
            <a:r>
              <a:rPr lang="de-DE" sz="1200" b="0" dirty="0">
                <a:latin typeface="+mn-lt"/>
              </a:rPr>
              <a:t> outside </a:t>
            </a:r>
            <a:r>
              <a:rPr lang="en-US" sz="1200" b="0" dirty="0">
                <a:latin typeface="+mn-lt"/>
              </a:rPr>
              <a:t>of</a:t>
            </a:r>
            <a:r>
              <a:rPr lang="de-DE" sz="1200" b="0" dirty="0">
                <a:latin typeface="+mn-lt"/>
              </a:rPr>
              <a:t> </a:t>
            </a:r>
            <a:r>
              <a:rPr lang="en-US" sz="1200" b="0" dirty="0">
                <a:latin typeface="+mn-lt"/>
              </a:rPr>
              <a:t>the</a:t>
            </a:r>
            <a:r>
              <a:rPr lang="de-DE" sz="1200" b="0" dirty="0">
                <a:latin typeface="+mn-lt"/>
              </a:rPr>
              <a:t> 512 Token </a:t>
            </a:r>
            <a:r>
              <a:rPr lang="en-US" sz="1200" b="0" dirty="0">
                <a:latin typeface="+mn-lt"/>
              </a:rPr>
              <a:t>boundary</a:t>
            </a:r>
          </a:p>
        </p:txBody>
      </p:sp>
      <p:sp>
        <p:nvSpPr>
          <p:cNvPr id="4" name="Foliennummernplatzhalter 3"/>
          <p:cNvSpPr>
            <a:spLocks noGrp="1"/>
          </p:cNvSpPr>
          <p:nvPr>
            <p:ph type="sldNum" sz="quarter" idx="5"/>
          </p:nvPr>
        </p:nvSpPr>
        <p:spPr/>
        <p:txBody>
          <a:bodyPr/>
          <a:lstStyle/>
          <a:p>
            <a:fld id="{412C2970-D838-4E16-9F7E-5362C8D6E639}" type="slidenum">
              <a:rPr lang="en-US" smtClean="0"/>
              <a:pPr/>
              <a:t>5</a:t>
            </a:fld>
            <a:endParaRPr lang="en-US"/>
          </a:p>
        </p:txBody>
      </p:sp>
    </p:spTree>
    <p:extLst>
      <p:ext uri="{BB962C8B-B14F-4D97-AF65-F5344CB8AC3E}">
        <p14:creationId xmlns:p14="http://schemas.microsoft.com/office/powerpoint/2010/main" val="19648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learning kicks in time shifted about 2-3 epochs</a:t>
            </a:r>
          </a:p>
        </p:txBody>
      </p:sp>
      <p:sp>
        <p:nvSpPr>
          <p:cNvPr id="4" name="Foliennummernplatzhalter 3"/>
          <p:cNvSpPr>
            <a:spLocks noGrp="1"/>
          </p:cNvSpPr>
          <p:nvPr>
            <p:ph type="sldNum" sz="quarter" idx="5"/>
          </p:nvPr>
        </p:nvSpPr>
        <p:spPr/>
        <p:txBody>
          <a:bodyPr/>
          <a:lstStyle/>
          <a:p>
            <a:fld id="{412C2970-D838-4E16-9F7E-5362C8D6E639}" type="slidenum">
              <a:rPr lang="en-US" smtClean="0"/>
              <a:pPr/>
              <a:t>9</a:t>
            </a:fld>
            <a:endParaRPr lang="en-US" dirty="0"/>
          </a:p>
        </p:txBody>
      </p:sp>
    </p:spTree>
    <p:extLst>
      <p:ext uri="{BB962C8B-B14F-4D97-AF65-F5344CB8AC3E}">
        <p14:creationId xmlns:p14="http://schemas.microsoft.com/office/powerpoint/2010/main" val="2340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12C2970-D838-4E16-9F7E-5362C8D6E639}" type="slidenum">
              <a:rPr lang="en-US" smtClean="0"/>
              <a:pPr/>
              <a:t>14</a:t>
            </a:fld>
            <a:endParaRPr lang="en-US" dirty="0"/>
          </a:p>
        </p:txBody>
      </p:sp>
    </p:spTree>
    <p:extLst>
      <p:ext uri="{BB962C8B-B14F-4D97-AF65-F5344CB8AC3E}">
        <p14:creationId xmlns:p14="http://schemas.microsoft.com/office/powerpoint/2010/main" val="245622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SBERT STS benchmark dataset.</a:t>
            </a:r>
          </a:p>
          <a:p>
            <a:r>
              <a:rPr lang="en-GB" dirty="0"/>
              <a:t>(u, v) has 66 compared to (u, v, |u-v|)  80.78</a:t>
            </a:r>
          </a:p>
        </p:txBody>
      </p:sp>
      <p:sp>
        <p:nvSpPr>
          <p:cNvPr id="4" name="Foliennummernplatzhalter 3"/>
          <p:cNvSpPr>
            <a:spLocks noGrp="1"/>
          </p:cNvSpPr>
          <p:nvPr>
            <p:ph type="sldNum" sz="quarter" idx="5"/>
          </p:nvPr>
        </p:nvSpPr>
        <p:spPr/>
        <p:txBody>
          <a:bodyPr/>
          <a:lstStyle/>
          <a:p>
            <a:fld id="{412C2970-D838-4E16-9F7E-5362C8D6E639}" type="slidenum">
              <a:rPr lang="en-US" smtClean="0"/>
              <a:pPr/>
              <a:t>15</a:t>
            </a:fld>
            <a:endParaRPr lang="en-US" dirty="0"/>
          </a:p>
        </p:txBody>
      </p:sp>
    </p:spTree>
    <p:extLst>
      <p:ext uri="{BB962C8B-B14F-4D97-AF65-F5344CB8AC3E}">
        <p14:creationId xmlns:p14="http://schemas.microsoft.com/office/powerpoint/2010/main" val="73944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latin typeface="+mn-lt"/>
              </a:rPr>
              <a:t>sup-simcse-bert-base-uncased as Pretrained Model on SNLI Dataset</a:t>
            </a:r>
          </a:p>
          <a:p>
            <a:endParaRPr lang="en-GB" dirty="0"/>
          </a:p>
        </p:txBody>
      </p:sp>
      <p:sp>
        <p:nvSpPr>
          <p:cNvPr id="4" name="Foliennummernplatzhalter 3"/>
          <p:cNvSpPr>
            <a:spLocks noGrp="1"/>
          </p:cNvSpPr>
          <p:nvPr>
            <p:ph type="sldNum" sz="quarter" idx="5"/>
          </p:nvPr>
        </p:nvSpPr>
        <p:spPr/>
        <p:txBody>
          <a:bodyPr/>
          <a:lstStyle/>
          <a:p>
            <a:fld id="{412C2970-D838-4E16-9F7E-5362C8D6E639}" type="slidenum">
              <a:rPr lang="en-US" smtClean="0"/>
              <a:pPr/>
              <a:t>16</a:t>
            </a:fld>
            <a:endParaRPr lang="en-US" dirty="0"/>
          </a:p>
        </p:txBody>
      </p:sp>
    </p:spTree>
    <p:extLst>
      <p:ext uri="{BB962C8B-B14F-4D97-AF65-F5344CB8AC3E}">
        <p14:creationId xmlns:p14="http://schemas.microsoft.com/office/powerpoint/2010/main" val="117109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F224B-F710-AC84-45B5-3C7FC96F230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10F7FE-F9E5-9591-498D-DC753201793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C56A798-B96F-1023-0235-FD425B1413EA}"/>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latin typeface="+mn-lt"/>
              </a:rPr>
              <a:t>sup-simcse-bert-base-uncased as Pretrained Model on SNLI Dataset</a:t>
            </a:r>
          </a:p>
          <a:p>
            <a:endParaRPr lang="en-GB" dirty="0"/>
          </a:p>
        </p:txBody>
      </p:sp>
      <p:sp>
        <p:nvSpPr>
          <p:cNvPr id="4" name="Foliennummernplatzhalter 3">
            <a:extLst>
              <a:ext uri="{FF2B5EF4-FFF2-40B4-BE49-F238E27FC236}">
                <a16:creationId xmlns:a16="http://schemas.microsoft.com/office/drawing/2014/main" id="{01428E00-C51E-720D-56AD-75DAA248FD14}"/>
              </a:ext>
            </a:extLst>
          </p:cNvPr>
          <p:cNvSpPr>
            <a:spLocks noGrp="1"/>
          </p:cNvSpPr>
          <p:nvPr>
            <p:ph type="sldNum" sz="quarter" idx="5"/>
          </p:nvPr>
        </p:nvSpPr>
        <p:spPr/>
        <p:txBody>
          <a:bodyPr/>
          <a:lstStyle/>
          <a:p>
            <a:fld id="{412C2970-D838-4E16-9F7E-5362C8D6E639}" type="slidenum">
              <a:rPr lang="en-US" smtClean="0"/>
              <a:pPr/>
              <a:t>17</a:t>
            </a:fld>
            <a:endParaRPr lang="en-US" dirty="0"/>
          </a:p>
        </p:txBody>
      </p:sp>
    </p:spTree>
    <p:extLst>
      <p:ext uri="{BB962C8B-B14F-4D97-AF65-F5344CB8AC3E}">
        <p14:creationId xmlns:p14="http://schemas.microsoft.com/office/powerpoint/2010/main" val="337898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50 percept precision and perfect recall, and that the F1-score results in a value of about 0.667</a:t>
            </a:r>
          </a:p>
          <a:p>
            <a:endParaRPr lang="en-GB" dirty="0"/>
          </a:p>
          <a:p>
            <a:r>
              <a:rPr lang="en-GB" dirty="0"/>
              <a:t>Precision = TP/(TP+FP)</a:t>
            </a:r>
          </a:p>
          <a:p>
            <a:r>
              <a:rPr lang="en-GB" dirty="0"/>
              <a:t>Recall = TP/(TP+FN)</a:t>
            </a:r>
          </a:p>
          <a:p>
            <a:endParaRPr lang="en-GB" dirty="0"/>
          </a:p>
          <a:p>
            <a:endParaRPr lang="en-GB" dirty="0"/>
          </a:p>
          <a:p>
            <a:r>
              <a:rPr lang="en-GB" dirty="0"/>
              <a:t>DEBERTA DECODING-ENHANCED BERT WITH DISENTANGLED ATTENTION</a:t>
            </a:r>
          </a:p>
          <a:p>
            <a:r>
              <a:rPr lang="en-GB" dirty="0"/>
              <a:t>disentangled attention mechanism, where each word is represented using two vectors that encode its content and position, respectively, and the attention weights among words are computed using disentangled matrices on their contents and relative positions, respectively. Second, an enhanced mask decoder is used to incorporate absolute positions in the decoding layer to predict the masked tokens in model pre-training</a:t>
            </a:r>
          </a:p>
          <a:p>
            <a:endParaRPr lang="en-GB" dirty="0"/>
          </a:p>
          <a:p>
            <a:r>
              <a:rPr lang="en-GB" dirty="0"/>
              <a:t>F1 = harmonic mean of precision and recall</a:t>
            </a:r>
          </a:p>
          <a:p>
            <a:endParaRPr lang="en-GB" dirty="0"/>
          </a:p>
          <a:p>
            <a:endParaRPr lang="en-GB" dirty="0"/>
          </a:p>
          <a:p>
            <a:r>
              <a:rPr lang="en-GB" dirty="0"/>
              <a:t>TP, FN</a:t>
            </a:r>
          </a:p>
          <a:p>
            <a:r>
              <a:rPr lang="en-GB" dirty="0"/>
              <a:t>FP, TN</a:t>
            </a:r>
          </a:p>
        </p:txBody>
      </p:sp>
      <p:sp>
        <p:nvSpPr>
          <p:cNvPr id="4" name="Foliennummernplatzhalter 3"/>
          <p:cNvSpPr>
            <a:spLocks noGrp="1"/>
          </p:cNvSpPr>
          <p:nvPr>
            <p:ph type="sldNum" sz="quarter" idx="5"/>
          </p:nvPr>
        </p:nvSpPr>
        <p:spPr/>
        <p:txBody>
          <a:bodyPr/>
          <a:lstStyle/>
          <a:p>
            <a:fld id="{412C2970-D838-4E16-9F7E-5362C8D6E639}" type="slidenum">
              <a:rPr lang="en-US" smtClean="0"/>
              <a:pPr/>
              <a:t>18</a:t>
            </a:fld>
            <a:endParaRPr lang="en-US" dirty="0"/>
          </a:p>
        </p:txBody>
      </p:sp>
    </p:spTree>
    <p:extLst>
      <p:ext uri="{BB962C8B-B14F-4D97-AF65-F5344CB8AC3E}">
        <p14:creationId xmlns:p14="http://schemas.microsoft.com/office/powerpoint/2010/main" val="352740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181257" name="Picture 9" descr="unilogo4c"/>
          <p:cNvPicPr>
            <a:picLocks noChangeAspect="1" noChangeArrowheads="1"/>
          </p:cNvPicPr>
          <p:nvPr/>
        </p:nvPicPr>
        <p:blipFill>
          <a:blip r:embed="rId2" cstate="print"/>
          <a:stretch>
            <a:fillRect/>
          </a:stretch>
        </p:blipFill>
        <p:spPr bwMode="auto">
          <a:xfrm>
            <a:off x="0" y="279075"/>
            <a:ext cx="12192000" cy="951399"/>
          </a:xfrm>
          <a:prstGeom prst="rect">
            <a:avLst/>
          </a:prstGeom>
          <a:noFill/>
        </p:spPr>
      </p:pic>
      <p:sp>
        <p:nvSpPr>
          <p:cNvPr id="181253" name="Rectangle 5"/>
          <p:cNvSpPr>
            <a:spLocks noGrp="1" noChangeArrowheads="1"/>
          </p:cNvSpPr>
          <p:nvPr>
            <p:ph type="subTitle" sz="quarter" idx="1" hasCustomPrompt="1"/>
          </p:nvPr>
        </p:nvSpPr>
        <p:spPr>
          <a:xfrm>
            <a:off x="1805232" y="4693478"/>
            <a:ext cx="8534400" cy="1471826"/>
          </a:xfrm>
        </p:spPr>
        <p:txBody>
          <a:bodyPr lIns="91440" tIns="45720" rIns="91440" bIns="45720"/>
          <a:lstStyle>
            <a:lvl1pPr marL="0" indent="0" algn="ctr">
              <a:buFont typeface="Wingdings 3" pitchFamily="18" charset="2"/>
              <a:buNone/>
              <a:defRPr b="0" baseline="0">
                <a:solidFill>
                  <a:schemeClr val="tx1"/>
                </a:solidFill>
              </a:defRPr>
            </a:lvl1pPr>
          </a:lstStyle>
          <a:p>
            <a:r>
              <a:rPr lang="en-US" kern="0" dirty="0"/>
              <a:t>Raphael Baumann</a:t>
            </a:r>
          </a:p>
          <a:p>
            <a:r>
              <a:rPr lang="de-DE" kern="0" dirty="0" err="1"/>
              <a:t>Advisor</a:t>
            </a:r>
            <a:r>
              <a:rPr lang="de-DE" kern="0" dirty="0"/>
              <a:t>:</a:t>
            </a:r>
            <a:r>
              <a:rPr lang="de-DE" kern="0" baseline="0" dirty="0"/>
              <a:t> Benedikt Ebing</a:t>
            </a:r>
          </a:p>
          <a:p>
            <a:r>
              <a:rPr lang="de-DE" kern="0" dirty="0"/>
              <a:t>04. Februar 2023</a:t>
            </a:r>
          </a:p>
        </p:txBody>
      </p:sp>
      <p:sp>
        <p:nvSpPr>
          <p:cNvPr id="181255" name="Text Box 7"/>
          <p:cNvSpPr txBox="1">
            <a:spLocks noChangeArrowheads="1"/>
          </p:cNvSpPr>
          <p:nvPr/>
        </p:nvSpPr>
        <p:spPr bwMode="auto">
          <a:xfrm>
            <a:off x="1871532" y="6237313"/>
            <a:ext cx="8640233" cy="396875"/>
          </a:xfrm>
          <a:prstGeom prst="rect">
            <a:avLst/>
          </a:prstGeom>
          <a:noFill/>
          <a:ln w="12700">
            <a:noFill/>
            <a:miter lim="800000"/>
            <a:headEnd type="none" w="sm" len="sm"/>
            <a:tailEnd type="none" w="sm" len="sm"/>
          </a:ln>
          <a:effectLst/>
        </p:spPr>
        <p:txBody>
          <a:bodyPr>
            <a:spAutoFit/>
          </a:bodyPr>
          <a:lstStyle/>
          <a:p>
            <a:pPr algn="ctr">
              <a:spcBef>
                <a:spcPct val="50000"/>
              </a:spcBef>
            </a:pPr>
            <a:r>
              <a:rPr lang="de-DE" sz="2000" i="1" dirty="0">
                <a:solidFill>
                  <a:srgbClr val="777777"/>
                </a:solidFill>
                <a:latin typeface="Arial" charset="0"/>
              </a:rPr>
              <a:t>https://informatik.uni-wuerzburg.de</a:t>
            </a:r>
          </a:p>
        </p:txBody>
      </p:sp>
      <p:pic>
        <p:nvPicPr>
          <p:cNvPr id="9" name="Grafik 8"/>
          <p:cNvPicPr>
            <a:picLocks noChangeAspect="1"/>
          </p:cNvPicPr>
          <p:nvPr userDrawn="1"/>
        </p:nvPicPr>
        <p:blipFill>
          <a:blip r:embed="rId3"/>
          <a:stretch>
            <a:fillRect/>
          </a:stretch>
        </p:blipFill>
        <p:spPr>
          <a:xfrm>
            <a:off x="3" y="6921631"/>
            <a:ext cx="2370119" cy="313200"/>
          </a:xfrm>
          <a:prstGeom prst="rect">
            <a:avLst/>
          </a:prstGeom>
        </p:spPr>
      </p:pic>
      <p:pic>
        <p:nvPicPr>
          <p:cNvPr id="10" name="Grafik 9"/>
          <p:cNvPicPr>
            <a:picLocks noChangeAspect="1"/>
          </p:cNvPicPr>
          <p:nvPr userDrawn="1"/>
        </p:nvPicPr>
        <p:blipFill>
          <a:blip r:embed="rId4"/>
          <a:stretch>
            <a:fillRect/>
          </a:stretch>
        </p:blipFill>
        <p:spPr>
          <a:xfrm>
            <a:off x="2443691" y="6921631"/>
            <a:ext cx="2370119" cy="313200"/>
          </a:xfrm>
          <a:prstGeom prst="rect">
            <a:avLst/>
          </a:prstGeom>
        </p:spPr>
      </p:pic>
      <p:pic>
        <p:nvPicPr>
          <p:cNvPr id="11" name="Grafik 10"/>
          <p:cNvPicPr>
            <a:picLocks noChangeAspect="1"/>
          </p:cNvPicPr>
          <p:nvPr userDrawn="1"/>
        </p:nvPicPr>
        <p:blipFill>
          <a:blip r:embed="rId5"/>
          <a:stretch>
            <a:fillRect/>
          </a:stretch>
        </p:blipFill>
        <p:spPr>
          <a:xfrm>
            <a:off x="4887379" y="6921631"/>
            <a:ext cx="2370108" cy="313200"/>
          </a:xfrm>
          <a:prstGeom prst="rect">
            <a:avLst/>
          </a:prstGeom>
        </p:spPr>
      </p:pic>
      <p:pic>
        <p:nvPicPr>
          <p:cNvPr id="12" name="Grafik 11"/>
          <p:cNvPicPr>
            <a:picLocks noChangeAspect="1"/>
          </p:cNvPicPr>
          <p:nvPr userDrawn="1"/>
        </p:nvPicPr>
        <p:blipFill>
          <a:blip r:embed="rId6"/>
          <a:stretch>
            <a:fillRect/>
          </a:stretch>
        </p:blipFill>
        <p:spPr>
          <a:xfrm>
            <a:off x="7358581" y="6921631"/>
            <a:ext cx="2370119" cy="313200"/>
          </a:xfrm>
          <a:prstGeom prst="rect">
            <a:avLst/>
          </a:prstGeom>
        </p:spPr>
      </p:pic>
      <p:pic>
        <p:nvPicPr>
          <p:cNvPr id="13" name="Grafik 12"/>
          <p:cNvPicPr>
            <a:picLocks noChangeAspect="1"/>
          </p:cNvPicPr>
          <p:nvPr userDrawn="1"/>
        </p:nvPicPr>
        <p:blipFill>
          <a:blip r:embed="rId7"/>
          <a:stretch>
            <a:fillRect/>
          </a:stretch>
        </p:blipFill>
        <p:spPr>
          <a:xfrm>
            <a:off x="9837285" y="6921631"/>
            <a:ext cx="2345911" cy="313200"/>
          </a:xfrm>
          <a:prstGeom prst="rect">
            <a:avLst/>
          </a:prstGeom>
        </p:spPr>
      </p:pic>
      <p:sp>
        <p:nvSpPr>
          <p:cNvPr id="18" name="Rectangle 5"/>
          <p:cNvSpPr txBox="1">
            <a:spLocks noChangeArrowheads="1"/>
          </p:cNvSpPr>
          <p:nvPr userDrawn="1"/>
        </p:nvSpPr>
        <p:spPr bwMode="auto">
          <a:xfrm>
            <a:off x="1805232" y="3979890"/>
            <a:ext cx="8534400" cy="42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ts val="1200"/>
              </a:spcBef>
              <a:spcAft>
                <a:spcPts val="600"/>
              </a:spcAft>
              <a:buClr>
                <a:srgbClr val="063D79"/>
              </a:buClr>
              <a:buSzPct val="80000"/>
              <a:buFont typeface="Wingdings 3" pitchFamily="18" charset="2"/>
              <a:buNone/>
              <a:defRPr sz="2000" b="1">
                <a:solidFill>
                  <a:schemeClr val="tx1"/>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rgbClr val="4D4D4D"/>
                </a:solidFill>
                <a:latin typeface="+mn-lt"/>
              </a:defRPr>
            </a:lvl2pPr>
            <a:lvl3pPr marL="1143000" indent="-228600" algn="l" rtl="0" eaLnBrk="1" fontAlgn="base" hangingPunct="1">
              <a:spcBef>
                <a:spcPts val="600"/>
              </a:spcBef>
              <a:spcAft>
                <a:spcPts val="600"/>
              </a:spcAft>
              <a:buClr>
                <a:srgbClr val="063D79"/>
              </a:buClr>
              <a:buChar char="–"/>
              <a:defRPr sz="1600">
                <a:solidFill>
                  <a:srgbClr val="4D4D4D"/>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rgbClr val="4D4D4D"/>
                </a:solidFill>
                <a:latin typeface="+mn-lt"/>
              </a:defRPr>
            </a:lvl4pPr>
            <a:lvl5pPr marL="1981200" indent="-228600" algn="l" rtl="0" eaLnBrk="1" fontAlgn="base" hangingPunct="1">
              <a:spcBef>
                <a:spcPts val="600"/>
              </a:spcBef>
              <a:spcAft>
                <a:spcPts val="600"/>
              </a:spcAft>
              <a:buClr>
                <a:srgbClr val="063D79"/>
              </a:buClr>
              <a:buChar char=" "/>
              <a:defRPr sz="1600">
                <a:solidFill>
                  <a:srgbClr val="4D4D4D"/>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rtl="0"/>
            <a:r>
              <a:rPr lang="en-US" b="1" dirty="0" err="1">
                <a:effectLst/>
                <a:latin typeface="Roboto" panose="020F0502020204030204" pitchFamily="2" charset="0"/>
              </a:rPr>
              <a:t>SemEval</a:t>
            </a:r>
            <a:r>
              <a:rPr lang="en-US" b="1" dirty="0">
                <a:effectLst/>
                <a:latin typeface="Roboto" panose="020F0502020204030204" pitchFamily="2" charset="0"/>
              </a:rPr>
              <a:t> 2024 </a:t>
            </a:r>
            <a:r>
              <a:rPr lang="en-US" b="1" dirty="0">
                <a:effectLst/>
              </a:rPr>
              <a:t>Task 2: Safe Biomedical Natural Language Inference for Clinical Trials</a:t>
            </a:r>
          </a:p>
        </p:txBody>
      </p:sp>
      <p:sp>
        <p:nvSpPr>
          <p:cNvPr id="2" name="Titel 1">
            <a:extLst>
              <a:ext uri="{FF2B5EF4-FFF2-40B4-BE49-F238E27FC236}">
                <a16:creationId xmlns:a16="http://schemas.microsoft.com/office/drawing/2014/main" id="{72AF5473-FA97-4FF8-9493-647C35A7067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4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DE"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30168"/>
            <a:ext cx="2667000" cy="5989637"/>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711200" y="30168"/>
            <a:ext cx="7797800" cy="59896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de-DE"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_No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7" name="Text Placeholder 6"/>
          <p:cNvSpPr>
            <a:spLocks noGrp="1"/>
          </p:cNvSpPr>
          <p:nvPr>
            <p:ph type="body" sz="quarter" idx="10" hasCustomPrompt="1"/>
          </p:nvPr>
        </p:nvSpPr>
        <p:spPr>
          <a:xfrm>
            <a:off x="719670" y="908720"/>
            <a:ext cx="10657417" cy="5184576"/>
          </a:xfrm>
        </p:spPr>
        <p:txBody>
          <a:bodyPr/>
          <a:lstStyle>
            <a:lvl1pPr marL="342900" indent="-342900">
              <a:buFont typeface="Wingdings" panose="05000000000000000000" pitchFamily="2" charset="2"/>
              <a:buChar char="Ø"/>
              <a:defRPr/>
            </a:lvl1pPr>
            <a:lvl2pPr marL="742950" indent="-285750">
              <a:buFont typeface="Arial" panose="020B0604020202020204" pitchFamily="34" charset="0"/>
              <a:buChar char="•"/>
              <a:defRPr/>
            </a:lvl2pPr>
            <a:lvl3pPr>
              <a:defRPr/>
            </a:lvl3pPr>
            <a:lvl4pPr>
              <a:defRPr/>
            </a:lvl4pPr>
            <a:lvl5pPr>
              <a:defRPr baseline="0"/>
            </a:lvl5pPr>
          </a:lstStyle>
          <a:p>
            <a:pPr lvl="0"/>
            <a:r>
              <a:rPr lang="de-DE" dirty="0"/>
              <a:t>Textmasterformat bearbeiten</a:t>
            </a:r>
          </a:p>
          <a:p>
            <a:pPr lvl="1"/>
            <a:r>
              <a:rPr lang="en-GB" dirty="0"/>
              <a:t>Zweite </a:t>
            </a:r>
            <a:r>
              <a:rPr lang="en-GB" dirty="0" err="1"/>
              <a:t>Ebene</a:t>
            </a:r>
            <a:endParaRPr lang="en-GB"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99178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_Breadcrum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0" hasCustomPrompt="1"/>
          </p:nvPr>
        </p:nvSpPr>
        <p:spPr>
          <a:xfrm>
            <a:off x="719670" y="984052"/>
            <a:ext cx="10657417" cy="5109244"/>
          </a:xfrm>
        </p:spPr>
        <p:txBody>
          <a:bodyPr/>
          <a:lstStyle>
            <a:lvl1pPr marL="342900" indent="-342900">
              <a:buFont typeface="Wingdings" panose="05000000000000000000" pitchFamily="2" charset="2"/>
              <a:buChar char="Ø"/>
              <a:defRPr/>
            </a:lvl1pPr>
            <a:lvl2pPr marL="742950" indent="-285750">
              <a:buFont typeface="Arial" panose="020B0604020202020204" pitchFamily="34" charset="0"/>
              <a:buChar char="•"/>
              <a:defRPr/>
            </a:lvl2pPr>
            <a:lvl3pPr>
              <a:defRPr/>
            </a:lvl3pPr>
            <a:lvl4pPr>
              <a:defRPr/>
            </a:lvl4pPr>
            <a:lvl5pPr>
              <a:defRPr baseline="0"/>
            </a:lvl5pPr>
          </a:lstStyle>
          <a:p>
            <a:pPr lvl="0"/>
            <a:r>
              <a:rPr lang="de-DE" dirty="0"/>
              <a:t>Textmasterformat bearbeiten</a:t>
            </a:r>
          </a:p>
          <a:p>
            <a:pPr lvl="1"/>
            <a:r>
              <a:rPr lang="en-GB" dirty="0"/>
              <a:t>Zweite </a:t>
            </a:r>
            <a:r>
              <a:rPr lang="en-GB" dirty="0" err="1"/>
              <a:t>Ebene</a:t>
            </a:r>
            <a:endParaRPr lang="en-GB"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265788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711200" y="914400"/>
            <a:ext cx="523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Content Placeholder 3"/>
          <p:cNvSpPr>
            <a:spLocks noGrp="1"/>
          </p:cNvSpPr>
          <p:nvPr>
            <p:ph sz="half" idx="2"/>
          </p:nvPr>
        </p:nvSpPr>
        <p:spPr>
          <a:xfrm>
            <a:off x="6146800" y="914400"/>
            <a:ext cx="523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56" name="Rectangle 32"/>
          <p:cNvSpPr>
            <a:spLocks noChangeArrowheads="1"/>
          </p:cNvSpPr>
          <p:nvPr/>
        </p:nvSpPr>
        <p:spPr bwMode="auto">
          <a:xfrm>
            <a:off x="814917" y="6237288"/>
            <a:ext cx="11377083" cy="620712"/>
          </a:xfrm>
          <a:prstGeom prst="rect">
            <a:avLst/>
          </a:prstGeom>
          <a:gradFill rotWithShape="1">
            <a:gsLst>
              <a:gs pos="0">
                <a:schemeClr val="bg1"/>
              </a:gs>
              <a:gs pos="100000">
                <a:schemeClr val="bg1">
                  <a:gamma/>
                  <a:shade val="90980"/>
                  <a:invGamma/>
                </a:schemeClr>
              </a:gs>
            </a:gsLst>
            <a:lin ang="0" scaled="1"/>
          </a:gradFill>
          <a:ln w="12700">
            <a:noFill/>
            <a:miter lim="800000"/>
            <a:headEnd type="none" w="sm" len="sm"/>
            <a:tailEnd type="none" w="sm" len="sm"/>
          </a:ln>
          <a:effectLst/>
        </p:spPr>
        <p:txBody>
          <a:bodyPr wrap="none" anchor="ctr"/>
          <a:lstStyle/>
          <a:p>
            <a:pPr algn="ctr"/>
            <a:endParaRPr lang="de-DE" sz="1400" dirty="0"/>
          </a:p>
        </p:txBody>
      </p:sp>
      <p:sp>
        <p:nvSpPr>
          <p:cNvPr id="180226" name="Rectangle 2"/>
          <p:cNvSpPr>
            <a:spLocks noGrp="1" noChangeArrowheads="1"/>
          </p:cNvSpPr>
          <p:nvPr>
            <p:ph type="title"/>
          </p:nvPr>
        </p:nvSpPr>
        <p:spPr bwMode="auto">
          <a:xfrm>
            <a:off x="719670" y="30163"/>
            <a:ext cx="10657417" cy="646112"/>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GB" dirty="0" err="1"/>
              <a:t>Klicken</a:t>
            </a:r>
            <a:r>
              <a:rPr lang="en-GB" dirty="0"/>
              <a:t> um das </a:t>
            </a:r>
            <a:r>
              <a:rPr lang="en-GB" dirty="0" err="1"/>
              <a:t>Titelformat</a:t>
            </a:r>
            <a:r>
              <a:rPr lang="en-GB" dirty="0"/>
              <a:t> </a:t>
            </a:r>
            <a:r>
              <a:rPr lang="en-GB" dirty="0" err="1"/>
              <a:t>zu</a:t>
            </a:r>
            <a:r>
              <a:rPr lang="en-GB" dirty="0"/>
              <a:t> </a:t>
            </a:r>
            <a:r>
              <a:rPr lang="en-GB" dirty="0" err="1"/>
              <a:t>bearbeiten</a:t>
            </a:r>
            <a:endParaRPr lang="en-GB" dirty="0"/>
          </a:p>
        </p:txBody>
      </p:sp>
      <p:sp>
        <p:nvSpPr>
          <p:cNvPr id="180227" name="Rectangle 3"/>
          <p:cNvSpPr>
            <a:spLocks noGrp="1" noChangeArrowheads="1"/>
          </p:cNvSpPr>
          <p:nvPr>
            <p:ph type="body" idx="1"/>
          </p:nvPr>
        </p:nvSpPr>
        <p:spPr bwMode="auto">
          <a:xfrm>
            <a:off x="711200" y="914400"/>
            <a:ext cx="10668000" cy="510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GB" dirty="0"/>
              <a:t>Klicken </a:t>
            </a:r>
            <a:r>
              <a:rPr lang="en-GB" dirty="0" err="1"/>
              <a:t>Sie</a:t>
            </a:r>
            <a:r>
              <a:rPr lang="en-GB" dirty="0"/>
              <a:t>, um die </a:t>
            </a:r>
            <a:r>
              <a:rPr lang="en-GB" dirty="0" err="1"/>
              <a:t>Formate</a:t>
            </a:r>
            <a:r>
              <a:rPr lang="en-GB" dirty="0"/>
              <a:t> des </a:t>
            </a:r>
            <a:r>
              <a:rPr lang="en-GB" dirty="0" err="1"/>
              <a:t>Vorlagentextes</a:t>
            </a:r>
            <a:r>
              <a:rPr lang="en-GB" dirty="0"/>
              <a:t> </a:t>
            </a:r>
            <a:r>
              <a:rPr lang="en-GB" dirty="0" err="1"/>
              <a:t>zu</a:t>
            </a:r>
            <a:r>
              <a:rPr lang="en-GB" dirty="0"/>
              <a:t> </a:t>
            </a:r>
            <a:r>
              <a:rPr lang="en-GB" dirty="0" err="1"/>
              <a:t>bearbeiten</a:t>
            </a:r>
            <a:endParaRPr lang="en-GB" dirty="0"/>
          </a:p>
          <a:p>
            <a:pPr lvl="1"/>
            <a:r>
              <a:rPr lang="en-GB" dirty="0"/>
              <a:t>Zweite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80249" name="Rectangle 25"/>
          <p:cNvSpPr>
            <a:spLocks noChangeArrowheads="1"/>
          </p:cNvSpPr>
          <p:nvPr/>
        </p:nvSpPr>
        <p:spPr bwMode="auto">
          <a:xfrm>
            <a:off x="4442037" y="6584950"/>
            <a:ext cx="3286144" cy="228600"/>
          </a:xfrm>
          <a:prstGeom prst="rect">
            <a:avLst/>
          </a:prstGeom>
          <a:noFill/>
          <a:ln w="9525">
            <a:noFill/>
            <a:miter lim="800000"/>
            <a:headEnd/>
            <a:tailEnd/>
          </a:ln>
          <a:effectLst/>
        </p:spPr>
        <p:txBody>
          <a:bodyPr wrap="none" lIns="92075" tIns="46038" rIns="92075" bIns="46038" anchor="ctr"/>
          <a:lstStyle/>
          <a:p>
            <a:pPr algn="ctr"/>
            <a:r>
              <a:rPr lang="de-DE" sz="1200" b="0" i="1" dirty="0">
                <a:latin typeface="+mn-lt"/>
              </a:rPr>
              <a:t>Raphael Baumann</a:t>
            </a:r>
          </a:p>
        </p:txBody>
      </p:sp>
      <p:sp>
        <p:nvSpPr>
          <p:cNvPr id="180254" name="Line 30"/>
          <p:cNvSpPr>
            <a:spLocks noChangeShapeType="1"/>
          </p:cNvSpPr>
          <p:nvPr/>
        </p:nvSpPr>
        <p:spPr bwMode="auto">
          <a:xfrm flipV="1">
            <a:off x="175685" y="692150"/>
            <a:ext cx="11808883" cy="0"/>
          </a:xfrm>
          <a:prstGeom prst="line">
            <a:avLst/>
          </a:prstGeom>
          <a:noFill/>
          <a:ln w="28575">
            <a:solidFill>
              <a:schemeClr val="bg2"/>
            </a:solidFill>
            <a:round/>
            <a:headEnd type="none" w="sm" len="sm"/>
            <a:tailEnd type="none" w="sm" len="sm"/>
          </a:ln>
          <a:effectLst/>
        </p:spPr>
        <p:txBody>
          <a:bodyPr wrap="none" anchor="ctr"/>
          <a:lstStyle/>
          <a:p>
            <a:endParaRPr lang="de-DE" sz="1400" dirty="0"/>
          </a:p>
        </p:txBody>
      </p:sp>
      <p:sp>
        <p:nvSpPr>
          <p:cNvPr id="180258" name="Text Box 34"/>
          <p:cNvSpPr txBox="1">
            <a:spLocks noChangeArrowheads="1"/>
          </p:cNvSpPr>
          <p:nvPr/>
        </p:nvSpPr>
        <p:spPr bwMode="auto">
          <a:xfrm>
            <a:off x="11630247" y="6409070"/>
            <a:ext cx="381836" cy="276999"/>
          </a:xfrm>
          <a:prstGeom prst="rect">
            <a:avLst/>
          </a:prstGeom>
          <a:noFill/>
          <a:ln w="12700">
            <a:noFill/>
            <a:miter lim="800000"/>
            <a:headEnd type="none" w="sm" len="sm"/>
            <a:tailEnd type="none" w="sm" len="sm"/>
          </a:ln>
          <a:effectLst/>
        </p:spPr>
        <p:txBody>
          <a:bodyPr wrap="none">
            <a:spAutoFit/>
          </a:bodyPr>
          <a:lstStyle/>
          <a:p>
            <a:pPr algn="r"/>
            <a:fld id="{AA316C04-7673-4CAB-99E0-6C1D8F626C8B}" type="slidenum">
              <a:rPr lang="de-DE" sz="1200" b="0">
                <a:solidFill>
                  <a:schemeClr val="tx1"/>
                </a:solidFill>
              </a:rPr>
              <a:pPr algn="r"/>
              <a:t>‹Nr.›</a:t>
            </a:fld>
            <a:endParaRPr lang="de-DE" sz="1200" b="0" dirty="0">
              <a:solidFill>
                <a:schemeClr val="tx1"/>
              </a:solidFill>
            </a:endParaRPr>
          </a:p>
        </p:txBody>
      </p:sp>
      <p:sp>
        <p:nvSpPr>
          <p:cNvPr id="10" name="Rectangle 25"/>
          <p:cNvSpPr>
            <a:spLocks noChangeArrowheads="1"/>
          </p:cNvSpPr>
          <p:nvPr userDrawn="1"/>
        </p:nvSpPr>
        <p:spPr bwMode="auto">
          <a:xfrm>
            <a:off x="1709653" y="6237138"/>
            <a:ext cx="8706827" cy="347812"/>
          </a:xfrm>
          <a:prstGeom prst="rect">
            <a:avLst/>
          </a:prstGeom>
          <a:noFill/>
          <a:ln w="9525">
            <a:noFill/>
            <a:miter lim="800000"/>
            <a:headEnd/>
            <a:tailEnd/>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0" i="0" dirty="0" err="1">
                <a:effectLst/>
                <a:latin typeface="Roboto" panose="020F0502020204030204" pitchFamily="2" charset="0"/>
              </a:rPr>
              <a:t>SemEval</a:t>
            </a:r>
            <a:r>
              <a:rPr lang="en-US" b="0" i="0" dirty="0">
                <a:effectLst/>
                <a:latin typeface="Roboto" panose="020F0502020204030204" pitchFamily="2" charset="0"/>
              </a:rPr>
              <a:t> 2024 </a:t>
            </a:r>
            <a:r>
              <a:rPr lang="en-US" b="0" i="0" dirty="0">
                <a:effectLst/>
              </a:rPr>
              <a:t>Task 2: Safe Biomedical Natural Language Inference for Clinical Trials</a:t>
            </a:r>
          </a:p>
        </p:txBody>
      </p:sp>
      <p:pic>
        <p:nvPicPr>
          <p:cNvPr id="12" name="Grafik 11"/>
          <p:cNvPicPr>
            <a:picLocks noChangeAspect="1"/>
          </p:cNvPicPr>
          <p:nvPr userDrawn="1"/>
        </p:nvPicPr>
        <p:blipFill>
          <a:blip r:embed="rId14"/>
          <a:stretch>
            <a:fillRect/>
          </a:stretch>
        </p:blipFill>
        <p:spPr>
          <a:xfrm>
            <a:off x="3" y="6921631"/>
            <a:ext cx="2370119" cy="313200"/>
          </a:xfrm>
          <a:prstGeom prst="rect">
            <a:avLst/>
          </a:prstGeom>
        </p:spPr>
      </p:pic>
      <p:pic>
        <p:nvPicPr>
          <p:cNvPr id="13" name="Grafik 12"/>
          <p:cNvPicPr>
            <a:picLocks noChangeAspect="1"/>
          </p:cNvPicPr>
          <p:nvPr userDrawn="1"/>
        </p:nvPicPr>
        <p:blipFill>
          <a:blip r:embed="rId15"/>
          <a:stretch>
            <a:fillRect/>
          </a:stretch>
        </p:blipFill>
        <p:spPr>
          <a:xfrm>
            <a:off x="2443691" y="6921631"/>
            <a:ext cx="2370119" cy="313200"/>
          </a:xfrm>
          <a:prstGeom prst="rect">
            <a:avLst/>
          </a:prstGeom>
        </p:spPr>
      </p:pic>
      <p:pic>
        <p:nvPicPr>
          <p:cNvPr id="15" name="Grafik 14"/>
          <p:cNvPicPr>
            <a:picLocks noChangeAspect="1"/>
          </p:cNvPicPr>
          <p:nvPr userDrawn="1"/>
        </p:nvPicPr>
        <p:blipFill>
          <a:blip r:embed="rId16"/>
          <a:stretch>
            <a:fillRect/>
          </a:stretch>
        </p:blipFill>
        <p:spPr>
          <a:xfrm>
            <a:off x="4887379" y="6921631"/>
            <a:ext cx="2370108" cy="313200"/>
          </a:xfrm>
          <a:prstGeom prst="rect">
            <a:avLst/>
          </a:prstGeom>
        </p:spPr>
      </p:pic>
      <p:pic>
        <p:nvPicPr>
          <p:cNvPr id="16" name="Grafik 15"/>
          <p:cNvPicPr>
            <a:picLocks noChangeAspect="1"/>
          </p:cNvPicPr>
          <p:nvPr userDrawn="1"/>
        </p:nvPicPr>
        <p:blipFill>
          <a:blip r:embed="rId17"/>
          <a:stretch>
            <a:fillRect/>
          </a:stretch>
        </p:blipFill>
        <p:spPr>
          <a:xfrm>
            <a:off x="7358581" y="6921631"/>
            <a:ext cx="2370119" cy="313200"/>
          </a:xfrm>
          <a:prstGeom prst="rect">
            <a:avLst/>
          </a:prstGeom>
        </p:spPr>
      </p:pic>
      <p:pic>
        <p:nvPicPr>
          <p:cNvPr id="17" name="Grafik 16"/>
          <p:cNvPicPr>
            <a:picLocks noChangeAspect="1"/>
          </p:cNvPicPr>
          <p:nvPr userDrawn="1"/>
        </p:nvPicPr>
        <p:blipFill>
          <a:blip r:embed="rId18"/>
          <a:stretch>
            <a:fillRect/>
          </a:stretch>
        </p:blipFill>
        <p:spPr>
          <a:xfrm>
            <a:off x="9837285" y="6921631"/>
            <a:ext cx="2345911" cy="313200"/>
          </a:xfrm>
          <a:prstGeom prst="rect">
            <a:avLst/>
          </a:prstGeom>
        </p:spPr>
      </p:pic>
      <p:pic>
        <p:nvPicPr>
          <p:cNvPr id="3" name="Picture 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 y="6234611"/>
            <a:ext cx="623389" cy="623389"/>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54" r:id="rId2"/>
    <p:sldLayoutId id="2147483664" r:id="rId3"/>
    <p:sldLayoutId id="2147483667"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eaLnBrk="1" fontAlgn="base" hangingPunct="1">
        <a:spcBef>
          <a:spcPct val="0"/>
        </a:spcBef>
        <a:spcAft>
          <a:spcPct val="0"/>
        </a:spcAft>
        <a:defRPr sz="2600" b="1">
          <a:solidFill>
            <a:srgbClr val="063D79"/>
          </a:solidFill>
          <a:latin typeface="+mj-lt"/>
          <a:ea typeface="+mj-ea"/>
          <a:cs typeface="+mj-cs"/>
        </a:defRPr>
      </a:lvl1pPr>
      <a:lvl2pPr algn="ctr" rtl="0" eaLnBrk="1" fontAlgn="base" hangingPunct="1">
        <a:spcBef>
          <a:spcPct val="0"/>
        </a:spcBef>
        <a:spcAft>
          <a:spcPct val="0"/>
        </a:spcAft>
        <a:defRPr sz="2600" b="1">
          <a:solidFill>
            <a:srgbClr val="063D79"/>
          </a:solidFill>
          <a:latin typeface="Arial" charset="0"/>
        </a:defRPr>
      </a:lvl2pPr>
      <a:lvl3pPr algn="ctr" rtl="0" eaLnBrk="1" fontAlgn="base" hangingPunct="1">
        <a:spcBef>
          <a:spcPct val="0"/>
        </a:spcBef>
        <a:spcAft>
          <a:spcPct val="0"/>
        </a:spcAft>
        <a:defRPr sz="2600" b="1">
          <a:solidFill>
            <a:srgbClr val="063D79"/>
          </a:solidFill>
          <a:latin typeface="Arial" charset="0"/>
        </a:defRPr>
      </a:lvl3pPr>
      <a:lvl4pPr algn="ctr" rtl="0" eaLnBrk="1" fontAlgn="base" hangingPunct="1">
        <a:spcBef>
          <a:spcPct val="0"/>
        </a:spcBef>
        <a:spcAft>
          <a:spcPct val="0"/>
        </a:spcAft>
        <a:defRPr sz="2600" b="1">
          <a:solidFill>
            <a:srgbClr val="063D79"/>
          </a:solidFill>
          <a:latin typeface="Arial" charset="0"/>
        </a:defRPr>
      </a:lvl4pPr>
      <a:lvl5pPr algn="ctr" rtl="0" eaLnBrk="1" fontAlgn="base" hangingPunct="1">
        <a:spcBef>
          <a:spcPct val="0"/>
        </a:spcBef>
        <a:spcAft>
          <a:spcPct val="0"/>
        </a:spcAft>
        <a:defRPr sz="2600" b="1">
          <a:solidFill>
            <a:srgbClr val="063D79"/>
          </a:solidFill>
          <a:latin typeface="Arial" charset="0"/>
        </a:defRPr>
      </a:lvl5pPr>
      <a:lvl6pPr marL="457200" algn="ctr" rtl="0" eaLnBrk="1" fontAlgn="base" hangingPunct="1">
        <a:spcBef>
          <a:spcPct val="0"/>
        </a:spcBef>
        <a:spcAft>
          <a:spcPct val="0"/>
        </a:spcAft>
        <a:defRPr sz="2600" b="1">
          <a:solidFill>
            <a:srgbClr val="063D79"/>
          </a:solidFill>
          <a:latin typeface="Arial" charset="0"/>
        </a:defRPr>
      </a:lvl6pPr>
      <a:lvl7pPr marL="914400" algn="ctr" rtl="0" eaLnBrk="1" fontAlgn="base" hangingPunct="1">
        <a:spcBef>
          <a:spcPct val="0"/>
        </a:spcBef>
        <a:spcAft>
          <a:spcPct val="0"/>
        </a:spcAft>
        <a:defRPr sz="2600" b="1">
          <a:solidFill>
            <a:srgbClr val="063D79"/>
          </a:solidFill>
          <a:latin typeface="Arial" charset="0"/>
        </a:defRPr>
      </a:lvl7pPr>
      <a:lvl8pPr marL="1371600" algn="ctr" rtl="0" eaLnBrk="1" fontAlgn="base" hangingPunct="1">
        <a:spcBef>
          <a:spcPct val="0"/>
        </a:spcBef>
        <a:spcAft>
          <a:spcPct val="0"/>
        </a:spcAft>
        <a:defRPr sz="2600" b="1">
          <a:solidFill>
            <a:srgbClr val="063D79"/>
          </a:solidFill>
          <a:latin typeface="Arial" charset="0"/>
        </a:defRPr>
      </a:lvl8pPr>
      <a:lvl9pPr marL="1828800" algn="ctr" rtl="0" eaLnBrk="1" fontAlgn="base" hangingPunct="1">
        <a:spcBef>
          <a:spcPct val="0"/>
        </a:spcBef>
        <a:spcAft>
          <a:spcPct val="0"/>
        </a:spcAft>
        <a:defRPr sz="2600" b="1">
          <a:solidFill>
            <a:srgbClr val="063D79"/>
          </a:solidFill>
          <a:latin typeface="Arial" charset="0"/>
        </a:defRPr>
      </a:lvl9pPr>
    </p:titleStyle>
    <p:body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488951" y="1960563"/>
            <a:ext cx="11214100" cy="1828800"/>
          </a:xfrm>
        </p:spPr>
        <p:txBody>
          <a:bodyPr/>
          <a:lstStyle/>
          <a:p>
            <a:r>
              <a:rPr lang="de-DE" dirty="0"/>
              <a:t>Praktikum NLP</a:t>
            </a:r>
            <a:endParaRPr lang="en-US" dirty="0"/>
          </a:p>
        </p:txBody>
      </p:sp>
      <p:sp>
        <p:nvSpPr>
          <p:cNvPr id="5" name="Subtitle 4"/>
          <p:cNvSpPr>
            <a:spLocks noGrp="1"/>
          </p:cNvSpPr>
          <p:nvPr>
            <p:ph type="subTitle" sz="quarter" idx="1"/>
          </p:nvPr>
        </p:nvSpPr>
        <p:spPr/>
        <p:txBody>
          <a:bodyPr/>
          <a:lstStyle/>
          <a:p>
            <a:r>
              <a:rPr lang="de-DE" b="0" dirty="0"/>
              <a:t>Raphael Baumann</a:t>
            </a:r>
          </a:p>
          <a:p>
            <a:r>
              <a:rPr lang="en-US" b="0" dirty="0"/>
              <a:t>Advisor</a:t>
            </a:r>
            <a:r>
              <a:rPr lang="de-DE" b="0" dirty="0"/>
              <a:t>: Benedikt Ebing</a:t>
            </a:r>
          </a:p>
          <a:p>
            <a:r>
              <a:rPr lang="de-DE" b="0" dirty="0"/>
              <a:t>05.02.2024</a:t>
            </a:r>
          </a:p>
        </p:txBody>
      </p:sp>
    </p:spTree>
    <p:extLst>
      <p:ext uri="{BB962C8B-B14F-4D97-AF65-F5344CB8AC3E}">
        <p14:creationId xmlns:p14="http://schemas.microsoft.com/office/powerpoint/2010/main" val="323849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Dataset Mixing</a:t>
            </a:r>
            <a:endParaRPr lang="en-US" dirty="0"/>
          </a:p>
        </p:txBody>
      </p:sp>
      <p:sp>
        <p:nvSpPr>
          <p:cNvPr id="8" name="Text Placeholder 7"/>
          <p:cNvSpPr>
            <a:spLocks noGrp="1"/>
          </p:cNvSpPr>
          <p:nvPr>
            <p:ph type="body" sz="quarter" idx="10"/>
          </p:nvPr>
        </p:nvSpPr>
        <p:spPr>
          <a:xfrm>
            <a:off x="719671" y="984052"/>
            <a:ext cx="8368356" cy="5109244"/>
          </a:xfrm>
        </p:spPr>
        <p:txBody>
          <a:bodyPr/>
          <a:lstStyle/>
          <a:p>
            <a:pPr marL="457200" indent="-457200">
              <a:buFont typeface="+mj-lt"/>
              <a:buAutoNum type="arabicPeriod"/>
            </a:pPr>
            <a:r>
              <a:rPr lang="de-DE" dirty="0"/>
              <a:t>Pre-Training -&gt; Fine-Tune a BERT NLI Model</a:t>
            </a:r>
          </a:p>
          <a:p>
            <a:pPr marL="457200" indent="-457200">
              <a:buFont typeface="+mj-lt"/>
              <a:buAutoNum type="arabicPeriod"/>
            </a:pPr>
            <a:r>
              <a:rPr lang="en-US" dirty="0"/>
              <a:t>Equal</a:t>
            </a:r>
            <a:r>
              <a:rPr lang="de-DE" dirty="0"/>
              <a:t> Mix Batches (CombDL)</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r>
              <a:rPr lang="de-DE" dirty="0"/>
              <a:t>Random Mix Batches (CombDS)</a:t>
            </a:r>
          </a:p>
        </p:txBody>
      </p:sp>
      <p:sp>
        <p:nvSpPr>
          <p:cNvPr id="2" name="Rechteck 1">
            <a:extLst>
              <a:ext uri="{FF2B5EF4-FFF2-40B4-BE49-F238E27FC236}">
                <a16:creationId xmlns:a16="http://schemas.microsoft.com/office/drawing/2014/main" id="{A1BF57DB-2A9B-1DC1-B5E8-A7E8773D9F54}"/>
              </a:ext>
            </a:extLst>
          </p:cNvPr>
          <p:cNvSpPr/>
          <p:nvPr/>
        </p:nvSpPr>
        <p:spPr bwMode="auto">
          <a:xfrm>
            <a:off x="1415480" y="2204864"/>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 name="Rechteck 2">
            <a:extLst>
              <a:ext uri="{FF2B5EF4-FFF2-40B4-BE49-F238E27FC236}">
                <a16:creationId xmlns:a16="http://schemas.microsoft.com/office/drawing/2014/main" id="{6B894C7E-D2DC-1484-132E-6DB1A502977D}"/>
              </a:ext>
            </a:extLst>
          </p:cNvPr>
          <p:cNvSpPr/>
          <p:nvPr/>
        </p:nvSpPr>
        <p:spPr bwMode="auto">
          <a:xfrm>
            <a:off x="1466465" y="229488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 name="Rechteck 4">
            <a:extLst>
              <a:ext uri="{FF2B5EF4-FFF2-40B4-BE49-F238E27FC236}">
                <a16:creationId xmlns:a16="http://schemas.microsoft.com/office/drawing/2014/main" id="{A71B4C49-E5F1-EEBF-B90B-73B422DFF267}"/>
              </a:ext>
            </a:extLst>
          </p:cNvPr>
          <p:cNvSpPr/>
          <p:nvPr/>
        </p:nvSpPr>
        <p:spPr bwMode="auto">
          <a:xfrm>
            <a:off x="1764625" y="229488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 name="Rechteck 8">
            <a:extLst>
              <a:ext uri="{FF2B5EF4-FFF2-40B4-BE49-F238E27FC236}">
                <a16:creationId xmlns:a16="http://schemas.microsoft.com/office/drawing/2014/main" id="{8E6D1B90-83C5-70E8-F0CC-BBE9F429E7D5}"/>
              </a:ext>
            </a:extLst>
          </p:cNvPr>
          <p:cNvSpPr/>
          <p:nvPr/>
        </p:nvSpPr>
        <p:spPr bwMode="auto">
          <a:xfrm>
            <a:off x="2061530" y="2294636"/>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 name="Rechteck 9">
            <a:extLst>
              <a:ext uri="{FF2B5EF4-FFF2-40B4-BE49-F238E27FC236}">
                <a16:creationId xmlns:a16="http://schemas.microsoft.com/office/drawing/2014/main" id="{211707FC-5507-6957-4ACA-5A2C2E3C82F3}"/>
              </a:ext>
            </a:extLst>
          </p:cNvPr>
          <p:cNvSpPr/>
          <p:nvPr/>
        </p:nvSpPr>
        <p:spPr bwMode="auto">
          <a:xfrm>
            <a:off x="2358435" y="2294636"/>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7" name="Rechteck 16">
            <a:extLst>
              <a:ext uri="{FF2B5EF4-FFF2-40B4-BE49-F238E27FC236}">
                <a16:creationId xmlns:a16="http://schemas.microsoft.com/office/drawing/2014/main" id="{3C51F5F5-5AAF-7932-466E-174BFC9E1110}"/>
              </a:ext>
            </a:extLst>
          </p:cNvPr>
          <p:cNvSpPr/>
          <p:nvPr/>
        </p:nvSpPr>
        <p:spPr bwMode="auto">
          <a:xfrm>
            <a:off x="2655340" y="230545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8" name="Rechteck 17">
            <a:extLst>
              <a:ext uri="{FF2B5EF4-FFF2-40B4-BE49-F238E27FC236}">
                <a16:creationId xmlns:a16="http://schemas.microsoft.com/office/drawing/2014/main" id="{BBBA9A93-CF51-A326-0694-7A433D981832}"/>
              </a:ext>
            </a:extLst>
          </p:cNvPr>
          <p:cNvSpPr/>
          <p:nvPr/>
        </p:nvSpPr>
        <p:spPr bwMode="auto">
          <a:xfrm>
            <a:off x="2945476" y="2294636"/>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9" name="Rechteck 18">
            <a:extLst>
              <a:ext uri="{FF2B5EF4-FFF2-40B4-BE49-F238E27FC236}">
                <a16:creationId xmlns:a16="http://schemas.microsoft.com/office/drawing/2014/main" id="{AD03061B-BA18-7EB0-5833-EACD79E2784D}"/>
              </a:ext>
            </a:extLst>
          </p:cNvPr>
          <p:cNvSpPr/>
          <p:nvPr/>
        </p:nvSpPr>
        <p:spPr bwMode="auto">
          <a:xfrm>
            <a:off x="3252475" y="230545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0" name="Rechteck 19">
            <a:extLst>
              <a:ext uri="{FF2B5EF4-FFF2-40B4-BE49-F238E27FC236}">
                <a16:creationId xmlns:a16="http://schemas.microsoft.com/office/drawing/2014/main" id="{DF66E019-7BEE-BC9D-FEAC-236303BC0FB1}"/>
              </a:ext>
            </a:extLst>
          </p:cNvPr>
          <p:cNvSpPr/>
          <p:nvPr/>
        </p:nvSpPr>
        <p:spPr bwMode="auto">
          <a:xfrm>
            <a:off x="3546055" y="230545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2" name="Rechteck 21">
            <a:extLst>
              <a:ext uri="{FF2B5EF4-FFF2-40B4-BE49-F238E27FC236}">
                <a16:creationId xmlns:a16="http://schemas.microsoft.com/office/drawing/2014/main" id="{51131B0E-AF8C-C357-8229-A2AF85FB85BB}"/>
              </a:ext>
            </a:extLst>
          </p:cNvPr>
          <p:cNvSpPr/>
          <p:nvPr/>
        </p:nvSpPr>
        <p:spPr bwMode="auto">
          <a:xfrm>
            <a:off x="3836410" y="2296267"/>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3" name="Rechteck 22">
            <a:extLst>
              <a:ext uri="{FF2B5EF4-FFF2-40B4-BE49-F238E27FC236}">
                <a16:creationId xmlns:a16="http://schemas.microsoft.com/office/drawing/2014/main" id="{753F2672-0095-25C6-5543-18DD2AC15FAA}"/>
              </a:ext>
            </a:extLst>
          </p:cNvPr>
          <p:cNvSpPr/>
          <p:nvPr/>
        </p:nvSpPr>
        <p:spPr bwMode="auto">
          <a:xfrm>
            <a:off x="4134570" y="2296267"/>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4" name="Rechteck 23">
            <a:extLst>
              <a:ext uri="{FF2B5EF4-FFF2-40B4-BE49-F238E27FC236}">
                <a16:creationId xmlns:a16="http://schemas.microsoft.com/office/drawing/2014/main" id="{9A03C4EF-7F01-D1EB-A00C-13A87DD4E9E5}"/>
              </a:ext>
            </a:extLst>
          </p:cNvPr>
          <p:cNvSpPr/>
          <p:nvPr/>
        </p:nvSpPr>
        <p:spPr bwMode="auto">
          <a:xfrm>
            <a:off x="4431475" y="2296019"/>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5" name="Rechteck 24">
            <a:extLst>
              <a:ext uri="{FF2B5EF4-FFF2-40B4-BE49-F238E27FC236}">
                <a16:creationId xmlns:a16="http://schemas.microsoft.com/office/drawing/2014/main" id="{3211EFA8-1A6E-64F0-C2E1-C97CD4C96A7F}"/>
              </a:ext>
            </a:extLst>
          </p:cNvPr>
          <p:cNvSpPr/>
          <p:nvPr/>
        </p:nvSpPr>
        <p:spPr bwMode="auto">
          <a:xfrm>
            <a:off x="4728380" y="2296019"/>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6" name="Rechteck 25">
            <a:extLst>
              <a:ext uri="{FF2B5EF4-FFF2-40B4-BE49-F238E27FC236}">
                <a16:creationId xmlns:a16="http://schemas.microsoft.com/office/drawing/2014/main" id="{9D9C8CF2-2D1C-D4A1-7DB4-115EE33478C1}"/>
              </a:ext>
            </a:extLst>
          </p:cNvPr>
          <p:cNvSpPr/>
          <p:nvPr/>
        </p:nvSpPr>
        <p:spPr bwMode="auto">
          <a:xfrm>
            <a:off x="5025285" y="2306840"/>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7" name="Rechteck 26">
            <a:extLst>
              <a:ext uri="{FF2B5EF4-FFF2-40B4-BE49-F238E27FC236}">
                <a16:creationId xmlns:a16="http://schemas.microsoft.com/office/drawing/2014/main" id="{FE31B44E-AEFA-6675-E6F3-8DB3BCD8C024}"/>
              </a:ext>
            </a:extLst>
          </p:cNvPr>
          <p:cNvSpPr/>
          <p:nvPr/>
        </p:nvSpPr>
        <p:spPr bwMode="auto">
          <a:xfrm>
            <a:off x="5315421" y="2296019"/>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8" name="Rechteck 27">
            <a:extLst>
              <a:ext uri="{FF2B5EF4-FFF2-40B4-BE49-F238E27FC236}">
                <a16:creationId xmlns:a16="http://schemas.microsoft.com/office/drawing/2014/main" id="{DA8D5377-88E2-828B-C5AB-0BD04D5181CF}"/>
              </a:ext>
            </a:extLst>
          </p:cNvPr>
          <p:cNvSpPr/>
          <p:nvPr/>
        </p:nvSpPr>
        <p:spPr bwMode="auto">
          <a:xfrm>
            <a:off x="5622420" y="2306840"/>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29" name="Rechteck 28">
            <a:extLst>
              <a:ext uri="{FF2B5EF4-FFF2-40B4-BE49-F238E27FC236}">
                <a16:creationId xmlns:a16="http://schemas.microsoft.com/office/drawing/2014/main" id="{257B2E20-91C5-B57F-3D48-2AEC3B51F13F}"/>
              </a:ext>
            </a:extLst>
          </p:cNvPr>
          <p:cNvSpPr/>
          <p:nvPr/>
        </p:nvSpPr>
        <p:spPr bwMode="auto">
          <a:xfrm>
            <a:off x="5916000" y="2306840"/>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1" name="Rechteck 30">
            <a:extLst>
              <a:ext uri="{FF2B5EF4-FFF2-40B4-BE49-F238E27FC236}">
                <a16:creationId xmlns:a16="http://schemas.microsoft.com/office/drawing/2014/main" id="{665CE361-4A23-59AC-51F7-A3C08C9405F4}"/>
              </a:ext>
            </a:extLst>
          </p:cNvPr>
          <p:cNvSpPr/>
          <p:nvPr/>
        </p:nvSpPr>
        <p:spPr bwMode="auto">
          <a:xfrm>
            <a:off x="1415480" y="2692661"/>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2" name="Rechteck 31">
            <a:extLst>
              <a:ext uri="{FF2B5EF4-FFF2-40B4-BE49-F238E27FC236}">
                <a16:creationId xmlns:a16="http://schemas.microsoft.com/office/drawing/2014/main" id="{0BB5F8A6-8DE0-3175-1E23-B68D33CC47CD}"/>
              </a:ext>
            </a:extLst>
          </p:cNvPr>
          <p:cNvSpPr/>
          <p:nvPr/>
        </p:nvSpPr>
        <p:spPr bwMode="auto">
          <a:xfrm>
            <a:off x="1466465" y="2782681"/>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3" name="Rechteck 32">
            <a:extLst>
              <a:ext uri="{FF2B5EF4-FFF2-40B4-BE49-F238E27FC236}">
                <a16:creationId xmlns:a16="http://schemas.microsoft.com/office/drawing/2014/main" id="{520A4364-1E43-2441-D775-B48D2B5CE871}"/>
              </a:ext>
            </a:extLst>
          </p:cNvPr>
          <p:cNvSpPr/>
          <p:nvPr/>
        </p:nvSpPr>
        <p:spPr bwMode="auto">
          <a:xfrm>
            <a:off x="1764625" y="2782681"/>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4" name="Rechteck 33">
            <a:extLst>
              <a:ext uri="{FF2B5EF4-FFF2-40B4-BE49-F238E27FC236}">
                <a16:creationId xmlns:a16="http://schemas.microsoft.com/office/drawing/2014/main" id="{CC2885A3-75C7-DD7D-E848-AE4F7A7C9377}"/>
              </a:ext>
            </a:extLst>
          </p:cNvPr>
          <p:cNvSpPr/>
          <p:nvPr/>
        </p:nvSpPr>
        <p:spPr bwMode="auto">
          <a:xfrm>
            <a:off x="2061530" y="2782433"/>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5" name="Rechteck 34">
            <a:extLst>
              <a:ext uri="{FF2B5EF4-FFF2-40B4-BE49-F238E27FC236}">
                <a16:creationId xmlns:a16="http://schemas.microsoft.com/office/drawing/2014/main" id="{37EC7D73-8984-6769-CFF3-F20014064162}"/>
              </a:ext>
            </a:extLst>
          </p:cNvPr>
          <p:cNvSpPr/>
          <p:nvPr/>
        </p:nvSpPr>
        <p:spPr bwMode="auto">
          <a:xfrm>
            <a:off x="2358435" y="2782433"/>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6" name="Rechteck 35">
            <a:extLst>
              <a:ext uri="{FF2B5EF4-FFF2-40B4-BE49-F238E27FC236}">
                <a16:creationId xmlns:a16="http://schemas.microsoft.com/office/drawing/2014/main" id="{3359D2E6-8365-29C7-CF72-5619B7067681}"/>
              </a:ext>
            </a:extLst>
          </p:cNvPr>
          <p:cNvSpPr/>
          <p:nvPr/>
        </p:nvSpPr>
        <p:spPr bwMode="auto">
          <a:xfrm>
            <a:off x="2655340" y="279325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7" name="Rechteck 36">
            <a:extLst>
              <a:ext uri="{FF2B5EF4-FFF2-40B4-BE49-F238E27FC236}">
                <a16:creationId xmlns:a16="http://schemas.microsoft.com/office/drawing/2014/main" id="{E59FC7FE-3E64-05FD-C7FB-427184389283}"/>
              </a:ext>
            </a:extLst>
          </p:cNvPr>
          <p:cNvSpPr/>
          <p:nvPr/>
        </p:nvSpPr>
        <p:spPr bwMode="auto">
          <a:xfrm>
            <a:off x="2945476" y="2782433"/>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8" name="Rechteck 37">
            <a:extLst>
              <a:ext uri="{FF2B5EF4-FFF2-40B4-BE49-F238E27FC236}">
                <a16:creationId xmlns:a16="http://schemas.microsoft.com/office/drawing/2014/main" id="{2070EC56-F2C0-0B72-88F3-D919335CCB1A}"/>
              </a:ext>
            </a:extLst>
          </p:cNvPr>
          <p:cNvSpPr/>
          <p:nvPr/>
        </p:nvSpPr>
        <p:spPr bwMode="auto">
          <a:xfrm>
            <a:off x="3252475" y="279325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39" name="Rechteck 38">
            <a:extLst>
              <a:ext uri="{FF2B5EF4-FFF2-40B4-BE49-F238E27FC236}">
                <a16:creationId xmlns:a16="http://schemas.microsoft.com/office/drawing/2014/main" id="{07B116D0-A454-986B-B54E-0FE9C7C551D7}"/>
              </a:ext>
            </a:extLst>
          </p:cNvPr>
          <p:cNvSpPr/>
          <p:nvPr/>
        </p:nvSpPr>
        <p:spPr bwMode="auto">
          <a:xfrm>
            <a:off x="3546055" y="279325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0" name="Rechteck 39">
            <a:extLst>
              <a:ext uri="{FF2B5EF4-FFF2-40B4-BE49-F238E27FC236}">
                <a16:creationId xmlns:a16="http://schemas.microsoft.com/office/drawing/2014/main" id="{1B270131-23B0-2E26-B9C7-FD0EA3FA85C2}"/>
              </a:ext>
            </a:extLst>
          </p:cNvPr>
          <p:cNvSpPr/>
          <p:nvPr/>
        </p:nvSpPr>
        <p:spPr bwMode="auto">
          <a:xfrm>
            <a:off x="3836410" y="2784064"/>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1" name="Rechteck 40">
            <a:extLst>
              <a:ext uri="{FF2B5EF4-FFF2-40B4-BE49-F238E27FC236}">
                <a16:creationId xmlns:a16="http://schemas.microsoft.com/office/drawing/2014/main" id="{B9A6CFF3-449E-9721-082A-6A1B10AD1829}"/>
              </a:ext>
            </a:extLst>
          </p:cNvPr>
          <p:cNvSpPr/>
          <p:nvPr/>
        </p:nvSpPr>
        <p:spPr bwMode="auto">
          <a:xfrm>
            <a:off x="4134570" y="2784064"/>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2" name="Rechteck 41">
            <a:extLst>
              <a:ext uri="{FF2B5EF4-FFF2-40B4-BE49-F238E27FC236}">
                <a16:creationId xmlns:a16="http://schemas.microsoft.com/office/drawing/2014/main" id="{293E3140-6A72-AB6C-CC2B-D2BF31236060}"/>
              </a:ext>
            </a:extLst>
          </p:cNvPr>
          <p:cNvSpPr/>
          <p:nvPr/>
        </p:nvSpPr>
        <p:spPr bwMode="auto">
          <a:xfrm>
            <a:off x="4431475" y="2783816"/>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3" name="Rechteck 42">
            <a:extLst>
              <a:ext uri="{FF2B5EF4-FFF2-40B4-BE49-F238E27FC236}">
                <a16:creationId xmlns:a16="http://schemas.microsoft.com/office/drawing/2014/main" id="{BE0FE01A-48F3-8AC8-100E-9DFDFD579F3E}"/>
              </a:ext>
            </a:extLst>
          </p:cNvPr>
          <p:cNvSpPr/>
          <p:nvPr/>
        </p:nvSpPr>
        <p:spPr bwMode="auto">
          <a:xfrm>
            <a:off x="4728380" y="2783816"/>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4" name="Rechteck 43">
            <a:extLst>
              <a:ext uri="{FF2B5EF4-FFF2-40B4-BE49-F238E27FC236}">
                <a16:creationId xmlns:a16="http://schemas.microsoft.com/office/drawing/2014/main" id="{FB8324C4-A771-C507-0F84-9CF7C0A06FEF}"/>
              </a:ext>
            </a:extLst>
          </p:cNvPr>
          <p:cNvSpPr/>
          <p:nvPr/>
        </p:nvSpPr>
        <p:spPr bwMode="auto">
          <a:xfrm>
            <a:off x="5025285" y="2794637"/>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5" name="Rechteck 44">
            <a:extLst>
              <a:ext uri="{FF2B5EF4-FFF2-40B4-BE49-F238E27FC236}">
                <a16:creationId xmlns:a16="http://schemas.microsoft.com/office/drawing/2014/main" id="{CAA39296-65BE-404F-F0C6-E332DC53062E}"/>
              </a:ext>
            </a:extLst>
          </p:cNvPr>
          <p:cNvSpPr/>
          <p:nvPr/>
        </p:nvSpPr>
        <p:spPr bwMode="auto">
          <a:xfrm>
            <a:off x="5315421" y="2783816"/>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6" name="Rechteck 45">
            <a:extLst>
              <a:ext uri="{FF2B5EF4-FFF2-40B4-BE49-F238E27FC236}">
                <a16:creationId xmlns:a16="http://schemas.microsoft.com/office/drawing/2014/main" id="{AC1A1E3A-115C-743A-D82E-EA136691BA36}"/>
              </a:ext>
            </a:extLst>
          </p:cNvPr>
          <p:cNvSpPr/>
          <p:nvPr/>
        </p:nvSpPr>
        <p:spPr bwMode="auto">
          <a:xfrm>
            <a:off x="5622420" y="2794637"/>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7" name="Rechteck 46">
            <a:extLst>
              <a:ext uri="{FF2B5EF4-FFF2-40B4-BE49-F238E27FC236}">
                <a16:creationId xmlns:a16="http://schemas.microsoft.com/office/drawing/2014/main" id="{DE280C25-C43A-E322-48A6-83FDE1B0C362}"/>
              </a:ext>
            </a:extLst>
          </p:cNvPr>
          <p:cNvSpPr/>
          <p:nvPr/>
        </p:nvSpPr>
        <p:spPr bwMode="auto">
          <a:xfrm>
            <a:off x="5916000" y="2794637"/>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8" name="Rechteck 47">
            <a:extLst>
              <a:ext uri="{FF2B5EF4-FFF2-40B4-BE49-F238E27FC236}">
                <a16:creationId xmlns:a16="http://schemas.microsoft.com/office/drawing/2014/main" id="{91456A64-FA37-487D-3056-1FAAED2363B2}"/>
              </a:ext>
            </a:extLst>
          </p:cNvPr>
          <p:cNvSpPr/>
          <p:nvPr/>
        </p:nvSpPr>
        <p:spPr bwMode="auto">
          <a:xfrm>
            <a:off x="1415480" y="3180458"/>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49" name="Rechteck 48">
            <a:extLst>
              <a:ext uri="{FF2B5EF4-FFF2-40B4-BE49-F238E27FC236}">
                <a16:creationId xmlns:a16="http://schemas.microsoft.com/office/drawing/2014/main" id="{CF3C8730-C62E-EC19-E165-3F10EEA63FDB}"/>
              </a:ext>
            </a:extLst>
          </p:cNvPr>
          <p:cNvSpPr/>
          <p:nvPr/>
        </p:nvSpPr>
        <p:spPr bwMode="auto">
          <a:xfrm>
            <a:off x="1466465" y="3270478"/>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0" name="Rechteck 49">
            <a:extLst>
              <a:ext uri="{FF2B5EF4-FFF2-40B4-BE49-F238E27FC236}">
                <a16:creationId xmlns:a16="http://schemas.microsoft.com/office/drawing/2014/main" id="{2A0A7C60-9930-F6BA-CF2F-DCD61E364594}"/>
              </a:ext>
            </a:extLst>
          </p:cNvPr>
          <p:cNvSpPr/>
          <p:nvPr/>
        </p:nvSpPr>
        <p:spPr bwMode="auto">
          <a:xfrm>
            <a:off x="1764625" y="3270478"/>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1" name="Rechteck 50">
            <a:extLst>
              <a:ext uri="{FF2B5EF4-FFF2-40B4-BE49-F238E27FC236}">
                <a16:creationId xmlns:a16="http://schemas.microsoft.com/office/drawing/2014/main" id="{46520DCE-0782-198B-713B-436A41A23C50}"/>
              </a:ext>
            </a:extLst>
          </p:cNvPr>
          <p:cNvSpPr/>
          <p:nvPr/>
        </p:nvSpPr>
        <p:spPr bwMode="auto">
          <a:xfrm>
            <a:off x="2061530" y="32702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2" name="Rechteck 51">
            <a:extLst>
              <a:ext uri="{FF2B5EF4-FFF2-40B4-BE49-F238E27FC236}">
                <a16:creationId xmlns:a16="http://schemas.microsoft.com/office/drawing/2014/main" id="{3DCAB841-AF49-8C9B-370E-82305530D72C}"/>
              </a:ext>
            </a:extLst>
          </p:cNvPr>
          <p:cNvSpPr/>
          <p:nvPr/>
        </p:nvSpPr>
        <p:spPr bwMode="auto">
          <a:xfrm>
            <a:off x="2358435" y="32702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3" name="Rechteck 52">
            <a:extLst>
              <a:ext uri="{FF2B5EF4-FFF2-40B4-BE49-F238E27FC236}">
                <a16:creationId xmlns:a16="http://schemas.microsoft.com/office/drawing/2014/main" id="{CCE6D07C-3B86-6536-8CF8-0E4FD2F97992}"/>
              </a:ext>
            </a:extLst>
          </p:cNvPr>
          <p:cNvSpPr/>
          <p:nvPr/>
        </p:nvSpPr>
        <p:spPr bwMode="auto">
          <a:xfrm>
            <a:off x="2655340" y="3281051"/>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4" name="Rechteck 53">
            <a:extLst>
              <a:ext uri="{FF2B5EF4-FFF2-40B4-BE49-F238E27FC236}">
                <a16:creationId xmlns:a16="http://schemas.microsoft.com/office/drawing/2014/main" id="{D468402F-7599-062E-738F-4D405A941932}"/>
              </a:ext>
            </a:extLst>
          </p:cNvPr>
          <p:cNvSpPr/>
          <p:nvPr/>
        </p:nvSpPr>
        <p:spPr bwMode="auto">
          <a:xfrm>
            <a:off x="2945476" y="32702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5" name="Rechteck 54">
            <a:extLst>
              <a:ext uri="{FF2B5EF4-FFF2-40B4-BE49-F238E27FC236}">
                <a16:creationId xmlns:a16="http://schemas.microsoft.com/office/drawing/2014/main" id="{DBA054D9-482D-C6D5-630F-8E0C2B9A4B13}"/>
              </a:ext>
            </a:extLst>
          </p:cNvPr>
          <p:cNvSpPr/>
          <p:nvPr/>
        </p:nvSpPr>
        <p:spPr bwMode="auto">
          <a:xfrm>
            <a:off x="3252475" y="3281051"/>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6" name="Rechteck 55">
            <a:extLst>
              <a:ext uri="{FF2B5EF4-FFF2-40B4-BE49-F238E27FC236}">
                <a16:creationId xmlns:a16="http://schemas.microsoft.com/office/drawing/2014/main" id="{E6A593FE-C118-63EF-5990-7D28B9901BE9}"/>
              </a:ext>
            </a:extLst>
          </p:cNvPr>
          <p:cNvSpPr/>
          <p:nvPr/>
        </p:nvSpPr>
        <p:spPr bwMode="auto">
          <a:xfrm>
            <a:off x="3546055" y="3281051"/>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7" name="Rechteck 56">
            <a:extLst>
              <a:ext uri="{FF2B5EF4-FFF2-40B4-BE49-F238E27FC236}">
                <a16:creationId xmlns:a16="http://schemas.microsoft.com/office/drawing/2014/main" id="{3B549C6F-9D64-32F9-BFEE-698D49142802}"/>
              </a:ext>
            </a:extLst>
          </p:cNvPr>
          <p:cNvSpPr/>
          <p:nvPr/>
        </p:nvSpPr>
        <p:spPr bwMode="auto">
          <a:xfrm>
            <a:off x="3836410" y="3271861"/>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8" name="Rechteck 57">
            <a:extLst>
              <a:ext uri="{FF2B5EF4-FFF2-40B4-BE49-F238E27FC236}">
                <a16:creationId xmlns:a16="http://schemas.microsoft.com/office/drawing/2014/main" id="{289FC7CE-8ECD-ADE3-6CA0-D6B8F1EA1038}"/>
              </a:ext>
            </a:extLst>
          </p:cNvPr>
          <p:cNvSpPr/>
          <p:nvPr/>
        </p:nvSpPr>
        <p:spPr bwMode="auto">
          <a:xfrm>
            <a:off x="4134570" y="3271861"/>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59" name="Rechteck 58">
            <a:extLst>
              <a:ext uri="{FF2B5EF4-FFF2-40B4-BE49-F238E27FC236}">
                <a16:creationId xmlns:a16="http://schemas.microsoft.com/office/drawing/2014/main" id="{B60D209E-0866-D5E9-F3E1-C759076EFAFE}"/>
              </a:ext>
            </a:extLst>
          </p:cNvPr>
          <p:cNvSpPr/>
          <p:nvPr/>
        </p:nvSpPr>
        <p:spPr bwMode="auto">
          <a:xfrm>
            <a:off x="4431475" y="3271613"/>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0" name="Rechteck 59">
            <a:extLst>
              <a:ext uri="{FF2B5EF4-FFF2-40B4-BE49-F238E27FC236}">
                <a16:creationId xmlns:a16="http://schemas.microsoft.com/office/drawing/2014/main" id="{9A9D82A6-760E-C0C5-6873-23D5DA50EF98}"/>
              </a:ext>
            </a:extLst>
          </p:cNvPr>
          <p:cNvSpPr/>
          <p:nvPr/>
        </p:nvSpPr>
        <p:spPr bwMode="auto">
          <a:xfrm>
            <a:off x="4728380" y="3271613"/>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1" name="Rechteck 60">
            <a:extLst>
              <a:ext uri="{FF2B5EF4-FFF2-40B4-BE49-F238E27FC236}">
                <a16:creationId xmlns:a16="http://schemas.microsoft.com/office/drawing/2014/main" id="{54F1BF6F-0EB7-D156-7155-B676709D5BE2}"/>
              </a:ext>
            </a:extLst>
          </p:cNvPr>
          <p:cNvSpPr/>
          <p:nvPr/>
        </p:nvSpPr>
        <p:spPr bwMode="auto">
          <a:xfrm>
            <a:off x="5025285" y="3282434"/>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2" name="Rechteck 61">
            <a:extLst>
              <a:ext uri="{FF2B5EF4-FFF2-40B4-BE49-F238E27FC236}">
                <a16:creationId xmlns:a16="http://schemas.microsoft.com/office/drawing/2014/main" id="{6501AF5A-061C-4B5B-0FE0-94D4FD9CB13E}"/>
              </a:ext>
            </a:extLst>
          </p:cNvPr>
          <p:cNvSpPr/>
          <p:nvPr/>
        </p:nvSpPr>
        <p:spPr bwMode="auto">
          <a:xfrm>
            <a:off x="5315421" y="3271613"/>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3" name="Rechteck 62">
            <a:extLst>
              <a:ext uri="{FF2B5EF4-FFF2-40B4-BE49-F238E27FC236}">
                <a16:creationId xmlns:a16="http://schemas.microsoft.com/office/drawing/2014/main" id="{411E98D4-4EB8-E2A1-DD0F-CE21403E258F}"/>
              </a:ext>
            </a:extLst>
          </p:cNvPr>
          <p:cNvSpPr/>
          <p:nvPr/>
        </p:nvSpPr>
        <p:spPr bwMode="auto">
          <a:xfrm>
            <a:off x="5622420" y="3282434"/>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4" name="Rechteck 63">
            <a:extLst>
              <a:ext uri="{FF2B5EF4-FFF2-40B4-BE49-F238E27FC236}">
                <a16:creationId xmlns:a16="http://schemas.microsoft.com/office/drawing/2014/main" id="{BFF4B9B7-71FB-DCED-1A65-7B3E0E13F41A}"/>
              </a:ext>
            </a:extLst>
          </p:cNvPr>
          <p:cNvSpPr/>
          <p:nvPr/>
        </p:nvSpPr>
        <p:spPr bwMode="auto">
          <a:xfrm>
            <a:off x="5916000" y="3282434"/>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5" name="Rechteck 64">
            <a:extLst>
              <a:ext uri="{FF2B5EF4-FFF2-40B4-BE49-F238E27FC236}">
                <a16:creationId xmlns:a16="http://schemas.microsoft.com/office/drawing/2014/main" id="{BE44577F-5A67-382C-72FA-4CE432B0B16C}"/>
              </a:ext>
            </a:extLst>
          </p:cNvPr>
          <p:cNvSpPr/>
          <p:nvPr/>
        </p:nvSpPr>
        <p:spPr bwMode="auto">
          <a:xfrm>
            <a:off x="1400016" y="4359002"/>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6" name="Rechteck 65">
            <a:extLst>
              <a:ext uri="{FF2B5EF4-FFF2-40B4-BE49-F238E27FC236}">
                <a16:creationId xmlns:a16="http://schemas.microsoft.com/office/drawing/2014/main" id="{EAF60CFF-0822-4F7B-90A8-9DD8956E4317}"/>
              </a:ext>
            </a:extLst>
          </p:cNvPr>
          <p:cNvSpPr/>
          <p:nvPr/>
        </p:nvSpPr>
        <p:spPr bwMode="auto">
          <a:xfrm>
            <a:off x="1451001" y="4449022"/>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7" name="Rechteck 66">
            <a:extLst>
              <a:ext uri="{FF2B5EF4-FFF2-40B4-BE49-F238E27FC236}">
                <a16:creationId xmlns:a16="http://schemas.microsoft.com/office/drawing/2014/main" id="{89491821-ACE9-91A3-8067-19F44616BEC9}"/>
              </a:ext>
            </a:extLst>
          </p:cNvPr>
          <p:cNvSpPr/>
          <p:nvPr/>
        </p:nvSpPr>
        <p:spPr bwMode="auto">
          <a:xfrm>
            <a:off x="1749161" y="4449022"/>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8" name="Rechteck 67">
            <a:extLst>
              <a:ext uri="{FF2B5EF4-FFF2-40B4-BE49-F238E27FC236}">
                <a16:creationId xmlns:a16="http://schemas.microsoft.com/office/drawing/2014/main" id="{1ADBC3B8-9C44-4737-1525-1F55BED5CAE7}"/>
              </a:ext>
            </a:extLst>
          </p:cNvPr>
          <p:cNvSpPr/>
          <p:nvPr/>
        </p:nvSpPr>
        <p:spPr bwMode="auto">
          <a:xfrm>
            <a:off x="2046066" y="444877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69" name="Rechteck 68">
            <a:extLst>
              <a:ext uri="{FF2B5EF4-FFF2-40B4-BE49-F238E27FC236}">
                <a16:creationId xmlns:a16="http://schemas.microsoft.com/office/drawing/2014/main" id="{9A40F127-276D-DDE2-7493-2CFA84D64B94}"/>
              </a:ext>
            </a:extLst>
          </p:cNvPr>
          <p:cNvSpPr/>
          <p:nvPr/>
        </p:nvSpPr>
        <p:spPr bwMode="auto">
          <a:xfrm>
            <a:off x="2342971" y="444877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0" name="Rechteck 69">
            <a:extLst>
              <a:ext uri="{FF2B5EF4-FFF2-40B4-BE49-F238E27FC236}">
                <a16:creationId xmlns:a16="http://schemas.microsoft.com/office/drawing/2014/main" id="{4A160DCE-9978-D2E9-3931-777DBE4EEC75}"/>
              </a:ext>
            </a:extLst>
          </p:cNvPr>
          <p:cNvSpPr/>
          <p:nvPr/>
        </p:nvSpPr>
        <p:spPr bwMode="auto">
          <a:xfrm>
            <a:off x="2639876" y="4459595"/>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1" name="Rechteck 70">
            <a:extLst>
              <a:ext uri="{FF2B5EF4-FFF2-40B4-BE49-F238E27FC236}">
                <a16:creationId xmlns:a16="http://schemas.microsoft.com/office/drawing/2014/main" id="{1D077DB5-AC6B-A545-ADDC-66F0CEC25287}"/>
              </a:ext>
            </a:extLst>
          </p:cNvPr>
          <p:cNvSpPr/>
          <p:nvPr/>
        </p:nvSpPr>
        <p:spPr bwMode="auto">
          <a:xfrm>
            <a:off x="2930012" y="444877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2" name="Rechteck 71">
            <a:extLst>
              <a:ext uri="{FF2B5EF4-FFF2-40B4-BE49-F238E27FC236}">
                <a16:creationId xmlns:a16="http://schemas.microsoft.com/office/drawing/2014/main" id="{FB8D9A16-67E2-FD0F-6158-911D78F01336}"/>
              </a:ext>
            </a:extLst>
          </p:cNvPr>
          <p:cNvSpPr/>
          <p:nvPr/>
        </p:nvSpPr>
        <p:spPr bwMode="auto">
          <a:xfrm>
            <a:off x="3237011" y="4459595"/>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3" name="Rechteck 72">
            <a:extLst>
              <a:ext uri="{FF2B5EF4-FFF2-40B4-BE49-F238E27FC236}">
                <a16:creationId xmlns:a16="http://schemas.microsoft.com/office/drawing/2014/main" id="{CECC1D47-99AB-2C5B-1DCB-A68A2BC13339}"/>
              </a:ext>
            </a:extLst>
          </p:cNvPr>
          <p:cNvSpPr/>
          <p:nvPr/>
        </p:nvSpPr>
        <p:spPr bwMode="auto">
          <a:xfrm>
            <a:off x="3530591" y="4459595"/>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4" name="Rechteck 73">
            <a:extLst>
              <a:ext uri="{FF2B5EF4-FFF2-40B4-BE49-F238E27FC236}">
                <a16:creationId xmlns:a16="http://schemas.microsoft.com/office/drawing/2014/main" id="{99125261-E696-9B22-710D-1C4003A6CDC3}"/>
              </a:ext>
            </a:extLst>
          </p:cNvPr>
          <p:cNvSpPr/>
          <p:nvPr/>
        </p:nvSpPr>
        <p:spPr bwMode="auto">
          <a:xfrm>
            <a:off x="3820946" y="4450405"/>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5" name="Rechteck 74">
            <a:extLst>
              <a:ext uri="{FF2B5EF4-FFF2-40B4-BE49-F238E27FC236}">
                <a16:creationId xmlns:a16="http://schemas.microsoft.com/office/drawing/2014/main" id="{7847550F-B946-7BA0-5236-E598D7DED076}"/>
              </a:ext>
            </a:extLst>
          </p:cNvPr>
          <p:cNvSpPr/>
          <p:nvPr/>
        </p:nvSpPr>
        <p:spPr bwMode="auto">
          <a:xfrm>
            <a:off x="4119106" y="4450405"/>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6" name="Rechteck 75">
            <a:extLst>
              <a:ext uri="{FF2B5EF4-FFF2-40B4-BE49-F238E27FC236}">
                <a16:creationId xmlns:a16="http://schemas.microsoft.com/office/drawing/2014/main" id="{BBF6E522-D43D-8337-20B8-2D8751BDE3E2}"/>
              </a:ext>
            </a:extLst>
          </p:cNvPr>
          <p:cNvSpPr/>
          <p:nvPr/>
        </p:nvSpPr>
        <p:spPr bwMode="auto">
          <a:xfrm>
            <a:off x="4416011" y="445015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7" name="Rechteck 76">
            <a:extLst>
              <a:ext uri="{FF2B5EF4-FFF2-40B4-BE49-F238E27FC236}">
                <a16:creationId xmlns:a16="http://schemas.microsoft.com/office/drawing/2014/main" id="{7033A351-DCC2-8A73-A924-1A6F57E0C962}"/>
              </a:ext>
            </a:extLst>
          </p:cNvPr>
          <p:cNvSpPr/>
          <p:nvPr/>
        </p:nvSpPr>
        <p:spPr bwMode="auto">
          <a:xfrm>
            <a:off x="4712916" y="445015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8" name="Rechteck 77">
            <a:extLst>
              <a:ext uri="{FF2B5EF4-FFF2-40B4-BE49-F238E27FC236}">
                <a16:creationId xmlns:a16="http://schemas.microsoft.com/office/drawing/2014/main" id="{1949A1D8-B12B-4E13-D546-EBBEBBFCDDEE}"/>
              </a:ext>
            </a:extLst>
          </p:cNvPr>
          <p:cNvSpPr/>
          <p:nvPr/>
        </p:nvSpPr>
        <p:spPr bwMode="auto">
          <a:xfrm>
            <a:off x="5009821" y="4460978"/>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79" name="Rechteck 78">
            <a:extLst>
              <a:ext uri="{FF2B5EF4-FFF2-40B4-BE49-F238E27FC236}">
                <a16:creationId xmlns:a16="http://schemas.microsoft.com/office/drawing/2014/main" id="{39772762-2F3A-2720-3203-D03C6A9EE7D5}"/>
              </a:ext>
            </a:extLst>
          </p:cNvPr>
          <p:cNvSpPr/>
          <p:nvPr/>
        </p:nvSpPr>
        <p:spPr bwMode="auto">
          <a:xfrm>
            <a:off x="5299957" y="445015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0" name="Rechteck 79">
            <a:extLst>
              <a:ext uri="{FF2B5EF4-FFF2-40B4-BE49-F238E27FC236}">
                <a16:creationId xmlns:a16="http://schemas.microsoft.com/office/drawing/2014/main" id="{3EC1BF4C-CF56-814E-5613-817F2BBDBCE6}"/>
              </a:ext>
            </a:extLst>
          </p:cNvPr>
          <p:cNvSpPr/>
          <p:nvPr/>
        </p:nvSpPr>
        <p:spPr bwMode="auto">
          <a:xfrm>
            <a:off x="5606956" y="4460978"/>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1" name="Rechteck 80">
            <a:extLst>
              <a:ext uri="{FF2B5EF4-FFF2-40B4-BE49-F238E27FC236}">
                <a16:creationId xmlns:a16="http://schemas.microsoft.com/office/drawing/2014/main" id="{7C222FA4-8DBD-75DE-0897-59CEB5F8132A}"/>
              </a:ext>
            </a:extLst>
          </p:cNvPr>
          <p:cNvSpPr/>
          <p:nvPr/>
        </p:nvSpPr>
        <p:spPr bwMode="auto">
          <a:xfrm>
            <a:off x="5900536" y="4460978"/>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2" name="Rechteck 81">
            <a:extLst>
              <a:ext uri="{FF2B5EF4-FFF2-40B4-BE49-F238E27FC236}">
                <a16:creationId xmlns:a16="http://schemas.microsoft.com/office/drawing/2014/main" id="{85D0CA64-B2D3-ED70-E8AE-F010DC7C58E9}"/>
              </a:ext>
            </a:extLst>
          </p:cNvPr>
          <p:cNvSpPr/>
          <p:nvPr/>
        </p:nvSpPr>
        <p:spPr bwMode="auto">
          <a:xfrm>
            <a:off x="1400016" y="4888137"/>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3" name="Rechteck 82">
            <a:extLst>
              <a:ext uri="{FF2B5EF4-FFF2-40B4-BE49-F238E27FC236}">
                <a16:creationId xmlns:a16="http://schemas.microsoft.com/office/drawing/2014/main" id="{A9500B94-CEEB-064C-5D65-70EA0C6B2CAF}"/>
              </a:ext>
            </a:extLst>
          </p:cNvPr>
          <p:cNvSpPr/>
          <p:nvPr/>
        </p:nvSpPr>
        <p:spPr bwMode="auto">
          <a:xfrm>
            <a:off x="1451001" y="497815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4" name="Rechteck 83">
            <a:extLst>
              <a:ext uri="{FF2B5EF4-FFF2-40B4-BE49-F238E27FC236}">
                <a16:creationId xmlns:a16="http://schemas.microsoft.com/office/drawing/2014/main" id="{AAF706BE-CD8A-99FE-96D3-536465CBEFC1}"/>
              </a:ext>
            </a:extLst>
          </p:cNvPr>
          <p:cNvSpPr/>
          <p:nvPr/>
        </p:nvSpPr>
        <p:spPr bwMode="auto">
          <a:xfrm>
            <a:off x="1749161" y="497815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5" name="Rechteck 84">
            <a:extLst>
              <a:ext uri="{FF2B5EF4-FFF2-40B4-BE49-F238E27FC236}">
                <a16:creationId xmlns:a16="http://schemas.microsoft.com/office/drawing/2014/main" id="{EE90A7FA-BE13-FD5B-ACD5-DF78F9A56D31}"/>
              </a:ext>
            </a:extLst>
          </p:cNvPr>
          <p:cNvSpPr/>
          <p:nvPr/>
        </p:nvSpPr>
        <p:spPr bwMode="auto">
          <a:xfrm>
            <a:off x="2046066" y="4977909"/>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6" name="Rechteck 85">
            <a:extLst>
              <a:ext uri="{FF2B5EF4-FFF2-40B4-BE49-F238E27FC236}">
                <a16:creationId xmlns:a16="http://schemas.microsoft.com/office/drawing/2014/main" id="{AD74F634-F52E-D147-2946-1EB5AEF9C178}"/>
              </a:ext>
            </a:extLst>
          </p:cNvPr>
          <p:cNvSpPr/>
          <p:nvPr/>
        </p:nvSpPr>
        <p:spPr bwMode="auto">
          <a:xfrm>
            <a:off x="2342971" y="4977909"/>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7" name="Rechteck 86">
            <a:extLst>
              <a:ext uri="{FF2B5EF4-FFF2-40B4-BE49-F238E27FC236}">
                <a16:creationId xmlns:a16="http://schemas.microsoft.com/office/drawing/2014/main" id="{68E7B19E-D99C-5336-FA19-B41E44BE48C1}"/>
              </a:ext>
            </a:extLst>
          </p:cNvPr>
          <p:cNvSpPr/>
          <p:nvPr/>
        </p:nvSpPr>
        <p:spPr bwMode="auto">
          <a:xfrm>
            <a:off x="2639876" y="49887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8" name="Rechteck 87">
            <a:extLst>
              <a:ext uri="{FF2B5EF4-FFF2-40B4-BE49-F238E27FC236}">
                <a16:creationId xmlns:a16="http://schemas.microsoft.com/office/drawing/2014/main" id="{8CFC6B7F-A009-957E-6D52-032520AA959A}"/>
              </a:ext>
            </a:extLst>
          </p:cNvPr>
          <p:cNvSpPr/>
          <p:nvPr/>
        </p:nvSpPr>
        <p:spPr bwMode="auto">
          <a:xfrm>
            <a:off x="2930012" y="4977909"/>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89" name="Rechteck 88">
            <a:extLst>
              <a:ext uri="{FF2B5EF4-FFF2-40B4-BE49-F238E27FC236}">
                <a16:creationId xmlns:a16="http://schemas.microsoft.com/office/drawing/2014/main" id="{A45DFA09-7726-6DA3-2A58-8B7156966D5C}"/>
              </a:ext>
            </a:extLst>
          </p:cNvPr>
          <p:cNvSpPr/>
          <p:nvPr/>
        </p:nvSpPr>
        <p:spPr bwMode="auto">
          <a:xfrm>
            <a:off x="3237011" y="49887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0" name="Rechteck 89">
            <a:extLst>
              <a:ext uri="{FF2B5EF4-FFF2-40B4-BE49-F238E27FC236}">
                <a16:creationId xmlns:a16="http://schemas.microsoft.com/office/drawing/2014/main" id="{0DEB257F-9582-74FC-F50A-B715CDFF3C92}"/>
              </a:ext>
            </a:extLst>
          </p:cNvPr>
          <p:cNvSpPr/>
          <p:nvPr/>
        </p:nvSpPr>
        <p:spPr bwMode="auto">
          <a:xfrm>
            <a:off x="3530591" y="4988730"/>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1" name="Rechteck 90">
            <a:extLst>
              <a:ext uri="{FF2B5EF4-FFF2-40B4-BE49-F238E27FC236}">
                <a16:creationId xmlns:a16="http://schemas.microsoft.com/office/drawing/2014/main" id="{9C04025F-CA7B-035F-CD51-297117E3A4A9}"/>
              </a:ext>
            </a:extLst>
          </p:cNvPr>
          <p:cNvSpPr/>
          <p:nvPr/>
        </p:nvSpPr>
        <p:spPr bwMode="auto">
          <a:xfrm>
            <a:off x="3820946" y="4979540"/>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2" name="Rechteck 91">
            <a:extLst>
              <a:ext uri="{FF2B5EF4-FFF2-40B4-BE49-F238E27FC236}">
                <a16:creationId xmlns:a16="http://schemas.microsoft.com/office/drawing/2014/main" id="{7F3E48D0-8D07-E91B-71A5-5335C75D6C87}"/>
              </a:ext>
            </a:extLst>
          </p:cNvPr>
          <p:cNvSpPr/>
          <p:nvPr/>
        </p:nvSpPr>
        <p:spPr bwMode="auto">
          <a:xfrm>
            <a:off x="4119106" y="4979540"/>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3" name="Rechteck 92">
            <a:extLst>
              <a:ext uri="{FF2B5EF4-FFF2-40B4-BE49-F238E27FC236}">
                <a16:creationId xmlns:a16="http://schemas.microsoft.com/office/drawing/2014/main" id="{B13AAEA0-4100-C6C1-0100-888CFFC61221}"/>
              </a:ext>
            </a:extLst>
          </p:cNvPr>
          <p:cNvSpPr/>
          <p:nvPr/>
        </p:nvSpPr>
        <p:spPr bwMode="auto">
          <a:xfrm>
            <a:off x="4416011" y="4979292"/>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4" name="Rechteck 93">
            <a:extLst>
              <a:ext uri="{FF2B5EF4-FFF2-40B4-BE49-F238E27FC236}">
                <a16:creationId xmlns:a16="http://schemas.microsoft.com/office/drawing/2014/main" id="{B36B80CA-F89C-C794-8C63-0F01BB2A19F6}"/>
              </a:ext>
            </a:extLst>
          </p:cNvPr>
          <p:cNvSpPr/>
          <p:nvPr/>
        </p:nvSpPr>
        <p:spPr bwMode="auto">
          <a:xfrm>
            <a:off x="4712916" y="4979292"/>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5" name="Rechteck 94">
            <a:extLst>
              <a:ext uri="{FF2B5EF4-FFF2-40B4-BE49-F238E27FC236}">
                <a16:creationId xmlns:a16="http://schemas.microsoft.com/office/drawing/2014/main" id="{A29BD799-6FC6-AA63-FE01-13D64D5CB653}"/>
              </a:ext>
            </a:extLst>
          </p:cNvPr>
          <p:cNvSpPr/>
          <p:nvPr/>
        </p:nvSpPr>
        <p:spPr bwMode="auto">
          <a:xfrm>
            <a:off x="5009821" y="4990113"/>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6" name="Rechteck 95">
            <a:extLst>
              <a:ext uri="{FF2B5EF4-FFF2-40B4-BE49-F238E27FC236}">
                <a16:creationId xmlns:a16="http://schemas.microsoft.com/office/drawing/2014/main" id="{80DF371C-CF51-B05E-56B8-D02B36575187}"/>
              </a:ext>
            </a:extLst>
          </p:cNvPr>
          <p:cNvSpPr/>
          <p:nvPr/>
        </p:nvSpPr>
        <p:spPr bwMode="auto">
          <a:xfrm>
            <a:off x="5299957" y="4979292"/>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7" name="Rechteck 96">
            <a:extLst>
              <a:ext uri="{FF2B5EF4-FFF2-40B4-BE49-F238E27FC236}">
                <a16:creationId xmlns:a16="http://schemas.microsoft.com/office/drawing/2014/main" id="{B75A5297-686A-DFB1-945F-5C50510CF90D}"/>
              </a:ext>
            </a:extLst>
          </p:cNvPr>
          <p:cNvSpPr/>
          <p:nvPr/>
        </p:nvSpPr>
        <p:spPr bwMode="auto">
          <a:xfrm>
            <a:off x="5606956" y="4990113"/>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8" name="Rechteck 97">
            <a:extLst>
              <a:ext uri="{FF2B5EF4-FFF2-40B4-BE49-F238E27FC236}">
                <a16:creationId xmlns:a16="http://schemas.microsoft.com/office/drawing/2014/main" id="{A7A1B3B0-1677-7E9F-72C2-38A554B0F4A1}"/>
              </a:ext>
            </a:extLst>
          </p:cNvPr>
          <p:cNvSpPr/>
          <p:nvPr/>
        </p:nvSpPr>
        <p:spPr bwMode="auto">
          <a:xfrm>
            <a:off x="5900536" y="4990113"/>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99" name="Rechteck 98">
            <a:extLst>
              <a:ext uri="{FF2B5EF4-FFF2-40B4-BE49-F238E27FC236}">
                <a16:creationId xmlns:a16="http://schemas.microsoft.com/office/drawing/2014/main" id="{5C335DC4-14DC-2A08-2D93-52C2B4CB6E43}"/>
              </a:ext>
            </a:extLst>
          </p:cNvPr>
          <p:cNvSpPr/>
          <p:nvPr/>
        </p:nvSpPr>
        <p:spPr bwMode="auto">
          <a:xfrm>
            <a:off x="1400016" y="5375934"/>
            <a:ext cx="4752528" cy="36004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0" name="Rechteck 99">
            <a:extLst>
              <a:ext uri="{FF2B5EF4-FFF2-40B4-BE49-F238E27FC236}">
                <a16:creationId xmlns:a16="http://schemas.microsoft.com/office/drawing/2014/main" id="{4926A499-FE48-5CF6-4548-7CC504754543}"/>
              </a:ext>
            </a:extLst>
          </p:cNvPr>
          <p:cNvSpPr/>
          <p:nvPr/>
        </p:nvSpPr>
        <p:spPr bwMode="auto">
          <a:xfrm>
            <a:off x="1451001" y="546595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1" name="Rechteck 100">
            <a:extLst>
              <a:ext uri="{FF2B5EF4-FFF2-40B4-BE49-F238E27FC236}">
                <a16:creationId xmlns:a16="http://schemas.microsoft.com/office/drawing/2014/main" id="{24D26428-9785-69E3-7D50-A3CC706891C3}"/>
              </a:ext>
            </a:extLst>
          </p:cNvPr>
          <p:cNvSpPr/>
          <p:nvPr/>
        </p:nvSpPr>
        <p:spPr bwMode="auto">
          <a:xfrm>
            <a:off x="1749161" y="5465954"/>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2" name="Rechteck 101">
            <a:extLst>
              <a:ext uri="{FF2B5EF4-FFF2-40B4-BE49-F238E27FC236}">
                <a16:creationId xmlns:a16="http://schemas.microsoft.com/office/drawing/2014/main" id="{DC559442-026F-AF6B-35F3-29CD90F0F3B6}"/>
              </a:ext>
            </a:extLst>
          </p:cNvPr>
          <p:cNvSpPr/>
          <p:nvPr/>
        </p:nvSpPr>
        <p:spPr bwMode="auto">
          <a:xfrm>
            <a:off x="2046066" y="5465706"/>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3" name="Rechteck 102">
            <a:extLst>
              <a:ext uri="{FF2B5EF4-FFF2-40B4-BE49-F238E27FC236}">
                <a16:creationId xmlns:a16="http://schemas.microsoft.com/office/drawing/2014/main" id="{3F03CC0B-1E5D-43B2-5306-0DD67247E64B}"/>
              </a:ext>
            </a:extLst>
          </p:cNvPr>
          <p:cNvSpPr/>
          <p:nvPr/>
        </p:nvSpPr>
        <p:spPr bwMode="auto">
          <a:xfrm>
            <a:off x="2342971" y="5465706"/>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4" name="Rechteck 103">
            <a:extLst>
              <a:ext uri="{FF2B5EF4-FFF2-40B4-BE49-F238E27FC236}">
                <a16:creationId xmlns:a16="http://schemas.microsoft.com/office/drawing/2014/main" id="{4AB6941B-23C1-70D5-D3AB-FEC0A1991BEA}"/>
              </a:ext>
            </a:extLst>
          </p:cNvPr>
          <p:cNvSpPr/>
          <p:nvPr/>
        </p:nvSpPr>
        <p:spPr bwMode="auto">
          <a:xfrm>
            <a:off x="2639876" y="547652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5" name="Rechteck 104">
            <a:extLst>
              <a:ext uri="{FF2B5EF4-FFF2-40B4-BE49-F238E27FC236}">
                <a16:creationId xmlns:a16="http://schemas.microsoft.com/office/drawing/2014/main" id="{9C63B8A2-DB38-82AE-24F3-6682F65A69EA}"/>
              </a:ext>
            </a:extLst>
          </p:cNvPr>
          <p:cNvSpPr/>
          <p:nvPr/>
        </p:nvSpPr>
        <p:spPr bwMode="auto">
          <a:xfrm>
            <a:off x="2930012" y="5465706"/>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6" name="Rechteck 105">
            <a:extLst>
              <a:ext uri="{FF2B5EF4-FFF2-40B4-BE49-F238E27FC236}">
                <a16:creationId xmlns:a16="http://schemas.microsoft.com/office/drawing/2014/main" id="{6A7399F3-A5EA-724A-C9F0-6871FA352D3D}"/>
              </a:ext>
            </a:extLst>
          </p:cNvPr>
          <p:cNvSpPr/>
          <p:nvPr/>
        </p:nvSpPr>
        <p:spPr bwMode="auto">
          <a:xfrm>
            <a:off x="3237011" y="547652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7" name="Rechteck 106">
            <a:extLst>
              <a:ext uri="{FF2B5EF4-FFF2-40B4-BE49-F238E27FC236}">
                <a16:creationId xmlns:a16="http://schemas.microsoft.com/office/drawing/2014/main" id="{5E787B3D-2802-D82F-1E8C-F30239D4DC94}"/>
              </a:ext>
            </a:extLst>
          </p:cNvPr>
          <p:cNvSpPr/>
          <p:nvPr/>
        </p:nvSpPr>
        <p:spPr bwMode="auto">
          <a:xfrm>
            <a:off x="3530591" y="5476527"/>
            <a:ext cx="180000" cy="180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8" name="Rechteck 107">
            <a:extLst>
              <a:ext uri="{FF2B5EF4-FFF2-40B4-BE49-F238E27FC236}">
                <a16:creationId xmlns:a16="http://schemas.microsoft.com/office/drawing/2014/main" id="{D296A28C-6D51-F65C-6FF8-05A3488A729F}"/>
              </a:ext>
            </a:extLst>
          </p:cNvPr>
          <p:cNvSpPr/>
          <p:nvPr/>
        </p:nvSpPr>
        <p:spPr bwMode="auto">
          <a:xfrm>
            <a:off x="3820946" y="546733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09" name="Rechteck 108">
            <a:extLst>
              <a:ext uri="{FF2B5EF4-FFF2-40B4-BE49-F238E27FC236}">
                <a16:creationId xmlns:a16="http://schemas.microsoft.com/office/drawing/2014/main" id="{744E07E9-4918-82D0-3C06-B911D9CC7613}"/>
              </a:ext>
            </a:extLst>
          </p:cNvPr>
          <p:cNvSpPr/>
          <p:nvPr/>
        </p:nvSpPr>
        <p:spPr bwMode="auto">
          <a:xfrm>
            <a:off x="4119106" y="5467337"/>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0" name="Rechteck 109">
            <a:extLst>
              <a:ext uri="{FF2B5EF4-FFF2-40B4-BE49-F238E27FC236}">
                <a16:creationId xmlns:a16="http://schemas.microsoft.com/office/drawing/2014/main" id="{82D24FC5-35C1-361D-BD73-7230499643FA}"/>
              </a:ext>
            </a:extLst>
          </p:cNvPr>
          <p:cNvSpPr/>
          <p:nvPr/>
        </p:nvSpPr>
        <p:spPr bwMode="auto">
          <a:xfrm>
            <a:off x="4416011" y="5467089"/>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1" name="Rechteck 110">
            <a:extLst>
              <a:ext uri="{FF2B5EF4-FFF2-40B4-BE49-F238E27FC236}">
                <a16:creationId xmlns:a16="http://schemas.microsoft.com/office/drawing/2014/main" id="{7896C11C-F606-F4CB-16D1-11886E8C88F8}"/>
              </a:ext>
            </a:extLst>
          </p:cNvPr>
          <p:cNvSpPr/>
          <p:nvPr/>
        </p:nvSpPr>
        <p:spPr bwMode="auto">
          <a:xfrm>
            <a:off x="4712916" y="5467089"/>
            <a:ext cx="180000" cy="180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2" name="Rechteck 111">
            <a:extLst>
              <a:ext uri="{FF2B5EF4-FFF2-40B4-BE49-F238E27FC236}">
                <a16:creationId xmlns:a16="http://schemas.microsoft.com/office/drawing/2014/main" id="{481CC1FD-DACE-BC82-A0F7-824CD3319CE1}"/>
              </a:ext>
            </a:extLst>
          </p:cNvPr>
          <p:cNvSpPr/>
          <p:nvPr/>
        </p:nvSpPr>
        <p:spPr bwMode="auto">
          <a:xfrm>
            <a:off x="5009821" y="5477910"/>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3" name="Rechteck 112">
            <a:extLst>
              <a:ext uri="{FF2B5EF4-FFF2-40B4-BE49-F238E27FC236}">
                <a16:creationId xmlns:a16="http://schemas.microsoft.com/office/drawing/2014/main" id="{24A20805-2EF3-51C1-69F3-B2D108D60A30}"/>
              </a:ext>
            </a:extLst>
          </p:cNvPr>
          <p:cNvSpPr/>
          <p:nvPr/>
        </p:nvSpPr>
        <p:spPr bwMode="auto">
          <a:xfrm>
            <a:off x="5299957" y="5467089"/>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4" name="Rechteck 113">
            <a:extLst>
              <a:ext uri="{FF2B5EF4-FFF2-40B4-BE49-F238E27FC236}">
                <a16:creationId xmlns:a16="http://schemas.microsoft.com/office/drawing/2014/main" id="{46176A72-ECD2-0962-EE65-508771CC75C9}"/>
              </a:ext>
            </a:extLst>
          </p:cNvPr>
          <p:cNvSpPr/>
          <p:nvPr/>
        </p:nvSpPr>
        <p:spPr bwMode="auto">
          <a:xfrm>
            <a:off x="5606956" y="5477910"/>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5" name="Rechteck 114">
            <a:extLst>
              <a:ext uri="{FF2B5EF4-FFF2-40B4-BE49-F238E27FC236}">
                <a16:creationId xmlns:a16="http://schemas.microsoft.com/office/drawing/2014/main" id="{EFD515B6-84BD-D5AF-4B80-60D43488D3AE}"/>
              </a:ext>
            </a:extLst>
          </p:cNvPr>
          <p:cNvSpPr/>
          <p:nvPr/>
        </p:nvSpPr>
        <p:spPr bwMode="auto">
          <a:xfrm>
            <a:off x="5900536" y="5477910"/>
            <a:ext cx="180000" cy="180000"/>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mn-lt"/>
            </a:endParaRPr>
          </a:p>
        </p:txBody>
      </p:sp>
      <p:sp>
        <p:nvSpPr>
          <p:cNvPr id="119" name="Geschweifte Klammer rechts 118">
            <a:extLst>
              <a:ext uri="{FF2B5EF4-FFF2-40B4-BE49-F238E27FC236}">
                <a16:creationId xmlns:a16="http://schemas.microsoft.com/office/drawing/2014/main" id="{5A653A56-4FEF-54D9-E29A-909A8A39C8F2}"/>
              </a:ext>
            </a:extLst>
          </p:cNvPr>
          <p:cNvSpPr/>
          <p:nvPr/>
        </p:nvSpPr>
        <p:spPr bwMode="auto">
          <a:xfrm>
            <a:off x="6445145" y="2132856"/>
            <a:ext cx="154912" cy="1512168"/>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1" i="0" u="none" strike="noStrike" cap="none" normalizeH="0" baseline="0" dirty="0">
              <a:ln>
                <a:noFill/>
              </a:ln>
              <a:solidFill>
                <a:schemeClr val="tx1"/>
              </a:solidFill>
              <a:effectLst/>
              <a:latin typeface="Arial Rounded MT Bold" pitchFamily="34" charset="0"/>
            </a:endParaRPr>
          </a:p>
        </p:txBody>
      </p:sp>
      <p:sp>
        <p:nvSpPr>
          <p:cNvPr id="120" name="Geschweifte Klammer rechts 119">
            <a:extLst>
              <a:ext uri="{FF2B5EF4-FFF2-40B4-BE49-F238E27FC236}">
                <a16:creationId xmlns:a16="http://schemas.microsoft.com/office/drawing/2014/main" id="{EF5B851E-3517-2F51-2EFD-ED87F66678A4}"/>
              </a:ext>
            </a:extLst>
          </p:cNvPr>
          <p:cNvSpPr/>
          <p:nvPr/>
        </p:nvSpPr>
        <p:spPr bwMode="auto">
          <a:xfrm>
            <a:off x="6415725" y="4359002"/>
            <a:ext cx="154912" cy="1512168"/>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1" i="0" u="none" strike="noStrike" cap="none" normalizeH="0" baseline="0" dirty="0">
              <a:ln>
                <a:noFill/>
              </a:ln>
              <a:solidFill>
                <a:schemeClr val="tx1"/>
              </a:solidFill>
              <a:effectLst/>
              <a:latin typeface="Arial Rounded MT Bold" pitchFamily="34" charset="0"/>
            </a:endParaRPr>
          </a:p>
        </p:txBody>
      </p:sp>
      <p:sp>
        <p:nvSpPr>
          <p:cNvPr id="121" name="Textfeld 120">
            <a:extLst>
              <a:ext uri="{FF2B5EF4-FFF2-40B4-BE49-F238E27FC236}">
                <a16:creationId xmlns:a16="http://schemas.microsoft.com/office/drawing/2014/main" id="{AA8E1A4B-B58D-6B94-703B-84F60981779B}"/>
              </a:ext>
            </a:extLst>
          </p:cNvPr>
          <p:cNvSpPr txBox="1"/>
          <p:nvPr/>
        </p:nvSpPr>
        <p:spPr>
          <a:xfrm>
            <a:off x="6727056" y="2654747"/>
            <a:ext cx="2311694" cy="584775"/>
          </a:xfrm>
          <a:prstGeom prst="rect">
            <a:avLst/>
          </a:prstGeom>
          <a:noFill/>
        </p:spPr>
        <p:txBody>
          <a:bodyPr wrap="square" rtlCol="0">
            <a:spAutoFit/>
          </a:bodyPr>
          <a:lstStyle/>
          <a:p>
            <a:r>
              <a:rPr lang="de-DE" sz="1600" b="0" dirty="0" err="1">
                <a:latin typeface="+mn-lt"/>
              </a:rPr>
              <a:t>doubles</a:t>
            </a:r>
            <a:r>
              <a:rPr lang="de-DE" sz="1600" b="0" dirty="0">
                <a:latin typeface="+mn-lt"/>
              </a:rPr>
              <a:t> the number </a:t>
            </a:r>
            <a:r>
              <a:rPr lang="de-DE" sz="1600" b="0" dirty="0" err="1">
                <a:latin typeface="+mn-lt"/>
              </a:rPr>
              <a:t>of</a:t>
            </a:r>
            <a:r>
              <a:rPr lang="de-DE" sz="1600" b="0" dirty="0">
                <a:latin typeface="+mn-lt"/>
              </a:rPr>
              <a:t> batches</a:t>
            </a:r>
          </a:p>
        </p:txBody>
      </p:sp>
      <p:sp>
        <p:nvSpPr>
          <p:cNvPr id="122" name="Textfeld 121">
            <a:extLst>
              <a:ext uri="{FF2B5EF4-FFF2-40B4-BE49-F238E27FC236}">
                <a16:creationId xmlns:a16="http://schemas.microsoft.com/office/drawing/2014/main" id="{0C7CD01B-40C6-770F-AC80-5D6A3702776A}"/>
              </a:ext>
            </a:extLst>
          </p:cNvPr>
          <p:cNvSpPr txBox="1"/>
          <p:nvPr/>
        </p:nvSpPr>
        <p:spPr>
          <a:xfrm>
            <a:off x="6651042" y="4945809"/>
            <a:ext cx="3929592" cy="338554"/>
          </a:xfrm>
          <a:prstGeom prst="rect">
            <a:avLst/>
          </a:prstGeom>
          <a:noFill/>
        </p:spPr>
        <p:txBody>
          <a:bodyPr wrap="square" rtlCol="0">
            <a:spAutoFit/>
          </a:bodyPr>
          <a:lstStyle/>
          <a:p>
            <a:r>
              <a:rPr lang="de-DE" sz="1600" b="0" dirty="0">
                <a:latin typeface="+mn-lt"/>
              </a:rPr>
              <a:t>len(a) + len(b)</a:t>
            </a:r>
          </a:p>
        </p:txBody>
      </p:sp>
      <p:sp>
        <p:nvSpPr>
          <p:cNvPr id="123" name="Geschweifte Klammer rechts 122">
            <a:extLst>
              <a:ext uri="{FF2B5EF4-FFF2-40B4-BE49-F238E27FC236}">
                <a16:creationId xmlns:a16="http://schemas.microsoft.com/office/drawing/2014/main" id="{E85028A6-AB34-D5A7-C590-5B79DC1D1D69}"/>
              </a:ext>
            </a:extLst>
          </p:cNvPr>
          <p:cNvSpPr/>
          <p:nvPr/>
        </p:nvSpPr>
        <p:spPr bwMode="auto">
          <a:xfrm>
            <a:off x="8950037" y="1628800"/>
            <a:ext cx="586623" cy="4104456"/>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400" b="1" i="0" u="none" strike="noStrike" cap="none" normalizeH="0" baseline="0" dirty="0">
              <a:ln>
                <a:noFill/>
              </a:ln>
              <a:solidFill>
                <a:schemeClr val="tx1"/>
              </a:solidFill>
              <a:effectLst/>
              <a:latin typeface="Arial Rounded MT Bold" pitchFamily="34" charset="0"/>
            </a:endParaRPr>
          </a:p>
        </p:txBody>
      </p:sp>
      <p:sp>
        <p:nvSpPr>
          <p:cNvPr id="124" name="Textfeld 123">
            <a:extLst>
              <a:ext uri="{FF2B5EF4-FFF2-40B4-BE49-F238E27FC236}">
                <a16:creationId xmlns:a16="http://schemas.microsoft.com/office/drawing/2014/main" id="{9279AA28-A9D1-E9BA-CA01-21FFBF800064}"/>
              </a:ext>
            </a:extLst>
          </p:cNvPr>
          <p:cNvSpPr txBox="1"/>
          <p:nvPr/>
        </p:nvSpPr>
        <p:spPr>
          <a:xfrm>
            <a:off x="9602500" y="3260705"/>
            <a:ext cx="2115669" cy="830997"/>
          </a:xfrm>
          <a:prstGeom prst="rect">
            <a:avLst/>
          </a:prstGeom>
          <a:noFill/>
        </p:spPr>
        <p:txBody>
          <a:bodyPr wrap="square" rtlCol="0">
            <a:spAutoFit/>
          </a:bodyPr>
          <a:lstStyle/>
          <a:p>
            <a:r>
              <a:rPr lang="de-DE" sz="1600" b="0" dirty="0">
                <a:latin typeface="+mn-lt"/>
              </a:rPr>
              <a:t>Mixing only appers on Train not on Validation</a:t>
            </a:r>
          </a:p>
        </p:txBody>
      </p:sp>
      <p:sp>
        <p:nvSpPr>
          <p:cNvPr id="4" name="Text Placeholder 1">
            <a:extLst>
              <a:ext uri="{FF2B5EF4-FFF2-40B4-BE49-F238E27FC236}">
                <a16:creationId xmlns:a16="http://schemas.microsoft.com/office/drawing/2014/main" id="{CEB3E1A2-D26A-746B-862A-B30392D611A1}"/>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a:t>
            </a:r>
            <a:r>
              <a:rPr lang="de-DE" sz="1400" kern="1200" dirty="0">
                <a:solidFill>
                  <a:schemeClr val="tx1"/>
                </a:solidFill>
              </a:rPr>
              <a:t>Dataset Mixing</a:t>
            </a:r>
            <a:r>
              <a:rPr lang="de-DE" sz="1400" b="0" kern="1200" dirty="0">
                <a:solidFill>
                  <a:schemeClr val="bg1">
                    <a:lumMod val="50000"/>
                  </a:schemeClr>
                </a:solidFill>
              </a:rPr>
              <a:t>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6" name="Eingekerbter Richtungspfeil 11">
            <a:extLst>
              <a:ext uri="{FF2B5EF4-FFF2-40B4-BE49-F238E27FC236}">
                <a16:creationId xmlns:a16="http://schemas.microsoft.com/office/drawing/2014/main" id="{3920814B-07B4-D5F7-E17B-6E40757AFD33}"/>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1" name="Eingekerbter Richtungspfeil 11">
            <a:extLst>
              <a:ext uri="{FF2B5EF4-FFF2-40B4-BE49-F238E27FC236}">
                <a16:creationId xmlns:a16="http://schemas.microsoft.com/office/drawing/2014/main" id="{866AECD0-710A-FA16-4158-2B50B56E67F9}"/>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0F4E1F49-74C6-D370-E595-787BD192851A}"/>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F063F43D-EDB6-F3D1-F948-AAC8A430B19D}"/>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D2525370-D748-F279-0AEA-C8F5FEA38E6B}"/>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9E33E46D-982C-ABE0-8911-7787D9556CC2}"/>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31DC5B80-0BF2-3A5F-3FD5-5330C88CDFFC}"/>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1" name="Eingekerbter Richtungspfeil 11">
            <a:extLst>
              <a:ext uri="{FF2B5EF4-FFF2-40B4-BE49-F238E27FC236}">
                <a16:creationId xmlns:a16="http://schemas.microsoft.com/office/drawing/2014/main" id="{50E433E7-747E-E5F4-2700-37C7C5045DCA}"/>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377141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Dataset Mixing</a:t>
            </a:r>
            <a:endParaRPr lang="en-US" dirty="0"/>
          </a:p>
        </p:txBody>
      </p:sp>
      <p:sp>
        <p:nvSpPr>
          <p:cNvPr id="2" name="Textfeld 1">
            <a:extLst>
              <a:ext uri="{FF2B5EF4-FFF2-40B4-BE49-F238E27FC236}">
                <a16:creationId xmlns:a16="http://schemas.microsoft.com/office/drawing/2014/main" id="{276694FD-9DB8-28AF-0378-C12766809178}"/>
              </a:ext>
            </a:extLst>
          </p:cNvPr>
          <p:cNvSpPr txBox="1"/>
          <p:nvPr/>
        </p:nvSpPr>
        <p:spPr>
          <a:xfrm>
            <a:off x="551383" y="1046733"/>
            <a:ext cx="10657417"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latin typeface="+mn-lt"/>
              </a:rPr>
              <a:t>Objective: How Mixing of Datasets influences the Validation of SemEval in case of a multi-purpose Model </a:t>
            </a:r>
          </a:p>
          <a:p>
            <a:pPr marL="285750" indent="-285750">
              <a:buFont typeface="Wingdings" panose="05000000000000000000" pitchFamily="2" charset="2"/>
              <a:buChar char="Ø"/>
            </a:pPr>
            <a:r>
              <a:rPr lang="en-GB" sz="1600" b="0" dirty="0">
                <a:latin typeface="+mn-lt"/>
              </a:rPr>
              <a:t>w/o netural class </a:t>
            </a:r>
            <a:r>
              <a:rPr lang="en-GB" sz="1600" b="0" dirty="0">
                <a:latin typeface="+mn-lt"/>
                <a:sym typeface="Wingdings" panose="05000000000000000000" pitchFamily="2" charset="2"/>
              </a:rPr>
              <a:t></a:t>
            </a:r>
            <a:r>
              <a:rPr lang="en-GB" sz="1600" b="0" dirty="0">
                <a:latin typeface="+mn-lt"/>
              </a:rPr>
              <a:t>only contradiction vs entailment</a:t>
            </a:r>
            <a:endParaRPr lang="en-US" sz="1600" b="0" dirty="0">
              <a:latin typeface="+mn-lt"/>
            </a:endParaRPr>
          </a:p>
        </p:txBody>
      </p:sp>
      <p:sp>
        <p:nvSpPr>
          <p:cNvPr id="11" name="Text Placeholder 1">
            <a:extLst>
              <a:ext uri="{FF2B5EF4-FFF2-40B4-BE49-F238E27FC236}">
                <a16:creationId xmlns:a16="http://schemas.microsoft.com/office/drawing/2014/main" id="{DA96B2C3-2112-6B53-A870-4671DE314765}"/>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a:t>
            </a:r>
            <a:r>
              <a:rPr lang="de-DE" sz="1400" kern="1200" dirty="0">
                <a:solidFill>
                  <a:schemeClr val="tx1"/>
                </a:solidFill>
              </a:rPr>
              <a:t>Dataset Mixing          </a:t>
            </a:r>
            <a:r>
              <a:rPr lang="de-DE" sz="1400" b="0" kern="1200" dirty="0">
                <a:solidFill>
                  <a:schemeClr val="bg1">
                    <a:lumMod val="50000"/>
                  </a:schemeClr>
                </a:solidFill>
              </a:rPr>
              <a:t>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12" name="Eingekerbter Richtungspfeil 11">
            <a:extLst>
              <a:ext uri="{FF2B5EF4-FFF2-40B4-BE49-F238E27FC236}">
                <a16:creationId xmlns:a16="http://schemas.microsoft.com/office/drawing/2014/main" id="{44C22F5A-ADDD-030E-5135-6E3A1922B144}"/>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52E1B5CE-66C4-9248-068A-AA218DEE2DD3}"/>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F09FBA48-5889-5F11-D375-F18797091883}"/>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8B02AA7B-7BB9-8E11-05A8-B02A858DDFD3}"/>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16F9DF1D-2C5C-1B14-EBA7-B92607CB0E47}"/>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19F918F9-DB2D-2586-5D2B-702498F2A4BF}"/>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9A27E208-F6DB-B0DF-2417-E167F35284A7}"/>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9" name="Eingekerbter Richtungspfeil 11">
            <a:extLst>
              <a:ext uri="{FF2B5EF4-FFF2-40B4-BE49-F238E27FC236}">
                <a16:creationId xmlns:a16="http://schemas.microsoft.com/office/drawing/2014/main" id="{FAAAF17B-792A-AD58-5D04-D738B602FBC1}"/>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2" name="Textfeld 21">
            <a:extLst>
              <a:ext uri="{FF2B5EF4-FFF2-40B4-BE49-F238E27FC236}">
                <a16:creationId xmlns:a16="http://schemas.microsoft.com/office/drawing/2014/main" id="{EC38DADB-ABE8-0769-0706-B73B904DA9E7}"/>
              </a:ext>
            </a:extLst>
          </p:cNvPr>
          <p:cNvSpPr txBox="1"/>
          <p:nvPr/>
        </p:nvSpPr>
        <p:spPr>
          <a:xfrm>
            <a:off x="198288" y="1855722"/>
            <a:ext cx="3766826" cy="830997"/>
          </a:xfrm>
          <a:prstGeom prst="rect">
            <a:avLst/>
          </a:prstGeom>
          <a:noFill/>
        </p:spPr>
        <p:txBody>
          <a:bodyPr wrap="square" rtlCol="0">
            <a:spAutoFit/>
          </a:bodyPr>
          <a:lstStyle/>
          <a:p>
            <a:r>
              <a:rPr lang="en-US" sz="1600" dirty="0">
                <a:latin typeface="+mn-lt"/>
              </a:rPr>
              <a:t>SNLI:  </a:t>
            </a:r>
          </a:p>
          <a:p>
            <a:pPr marL="285750" indent="-285750">
              <a:buFont typeface="Wingdings" panose="05000000000000000000" pitchFamily="2" charset="2"/>
              <a:buChar char="Ø"/>
            </a:pPr>
            <a:r>
              <a:rPr lang="en-US" sz="1600" b="0" dirty="0">
                <a:latin typeface="+mn-lt"/>
              </a:rPr>
              <a:t>short pair of sentences for NLI </a:t>
            </a:r>
          </a:p>
          <a:p>
            <a:pPr marL="285750" indent="-285750">
              <a:buFont typeface="Wingdings" panose="05000000000000000000" pitchFamily="2" charset="2"/>
              <a:buChar char="Ø"/>
            </a:pPr>
            <a:r>
              <a:rPr lang="en-GB" sz="1600" b="0" dirty="0">
                <a:latin typeface="+mn-lt"/>
              </a:rPr>
              <a:t>6765 datapoints from validation only</a:t>
            </a:r>
            <a:endParaRPr lang="en-US" sz="1600" b="0" dirty="0">
              <a:latin typeface="+mn-lt"/>
            </a:endParaRPr>
          </a:p>
        </p:txBody>
      </p:sp>
      <p:sp>
        <p:nvSpPr>
          <p:cNvPr id="23" name="Textfeld 22">
            <a:extLst>
              <a:ext uri="{FF2B5EF4-FFF2-40B4-BE49-F238E27FC236}">
                <a16:creationId xmlns:a16="http://schemas.microsoft.com/office/drawing/2014/main" id="{96080532-1AC6-F67F-2F86-CAF97349A964}"/>
              </a:ext>
            </a:extLst>
          </p:cNvPr>
          <p:cNvSpPr txBox="1"/>
          <p:nvPr/>
        </p:nvSpPr>
        <p:spPr>
          <a:xfrm>
            <a:off x="3965114" y="1855722"/>
            <a:ext cx="3987486" cy="1323439"/>
          </a:xfrm>
          <a:prstGeom prst="rect">
            <a:avLst/>
          </a:prstGeom>
          <a:noFill/>
        </p:spPr>
        <p:txBody>
          <a:bodyPr wrap="square" rtlCol="0">
            <a:spAutoFit/>
          </a:bodyPr>
          <a:lstStyle/>
          <a:p>
            <a:r>
              <a:rPr lang="en-US" sz="1600" dirty="0">
                <a:latin typeface="+mn-lt"/>
              </a:rPr>
              <a:t>HEALTHVER:</a:t>
            </a:r>
          </a:p>
          <a:p>
            <a:pPr marL="285750" indent="-285750">
              <a:buFont typeface="Wingdings" panose="05000000000000000000" pitchFamily="2" charset="2"/>
              <a:buChar char="Ø"/>
            </a:pPr>
            <a:r>
              <a:rPr lang="en-GB" sz="1600" b="0" dirty="0">
                <a:latin typeface="+mn-lt"/>
              </a:rPr>
              <a:t>public health claims, verified against scientific research articles </a:t>
            </a:r>
          </a:p>
          <a:p>
            <a:pPr marL="285750" indent="-285750">
              <a:buFont typeface="Wingdings" panose="05000000000000000000" pitchFamily="2" charset="2"/>
              <a:buChar char="Ø"/>
            </a:pPr>
            <a:r>
              <a:rPr lang="en-GB" sz="1600" b="0" dirty="0">
                <a:latin typeface="+mn-lt"/>
              </a:rPr>
              <a:t>3848 datapoints in a combined train and validation set </a:t>
            </a:r>
          </a:p>
        </p:txBody>
      </p:sp>
      <p:sp>
        <p:nvSpPr>
          <p:cNvPr id="24" name="Textfeld 23">
            <a:extLst>
              <a:ext uri="{FF2B5EF4-FFF2-40B4-BE49-F238E27FC236}">
                <a16:creationId xmlns:a16="http://schemas.microsoft.com/office/drawing/2014/main" id="{AA92DB2A-FE59-9943-6E31-BCA4DFD90E9C}"/>
              </a:ext>
            </a:extLst>
          </p:cNvPr>
          <p:cNvSpPr txBox="1"/>
          <p:nvPr/>
        </p:nvSpPr>
        <p:spPr>
          <a:xfrm>
            <a:off x="7903440" y="1855723"/>
            <a:ext cx="3987486" cy="1323439"/>
          </a:xfrm>
          <a:prstGeom prst="rect">
            <a:avLst/>
          </a:prstGeom>
          <a:noFill/>
        </p:spPr>
        <p:txBody>
          <a:bodyPr wrap="square" rtlCol="0">
            <a:spAutoFit/>
          </a:bodyPr>
          <a:lstStyle/>
          <a:p>
            <a:r>
              <a:rPr lang="en-US" sz="1600" dirty="0">
                <a:latin typeface="+mn-lt"/>
              </a:rPr>
              <a:t>SCIFACT:  </a:t>
            </a:r>
          </a:p>
          <a:p>
            <a:pPr marL="285750" indent="-285750">
              <a:buFont typeface="Wingdings" panose="05000000000000000000" pitchFamily="2" charset="2"/>
              <a:buChar char="Ø"/>
            </a:pPr>
            <a:r>
              <a:rPr lang="en-GB" sz="1600" b="0" dirty="0">
                <a:latin typeface="+mn-lt"/>
              </a:rPr>
              <a:t>scientific claims paired with evidence containing abstracts </a:t>
            </a:r>
          </a:p>
          <a:p>
            <a:pPr marL="285750" indent="-285750">
              <a:buFont typeface="Wingdings" panose="05000000000000000000" pitchFamily="2" charset="2"/>
              <a:buChar char="Ø"/>
            </a:pPr>
            <a:r>
              <a:rPr lang="en-GB" sz="1600" b="0" dirty="0">
                <a:latin typeface="+mn-lt"/>
              </a:rPr>
              <a:t>773 datapoints in a combined train and validation set</a:t>
            </a:r>
            <a:endParaRPr lang="en-US" sz="1600" b="0" dirty="0">
              <a:latin typeface="+mn-lt"/>
            </a:endParaRPr>
          </a:p>
        </p:txBody>
      </p:sp>
      <p:pic>
        <p:nvPicPr>
          <p:cNvPr id="26" name="Grafik 25">
            <a:extLst>
              <a:ext uri="{FF2B5EF4-FFF2-40B4-BE49-F238E27FC236}">
                <a16:creationId xmlns:a16="http://schemas.microsoft.com/office/drawing/2014/main" id="{37A79409-577E-9F5B-EA8D-8B8A0674EC35}"/>
              </a:ext>
            </a:extLst>
          </p:cNvPr>
          <p:cNvPicPr>
            <a:picLocks noChangeAspect="1"/>
          </p:cNvPicPr>
          <p:nvPr/>
        </p:nvPicPr>
        <p:blipFill rotWithShape="1">
          <a:blip r:embed="rId2"/>
          <a:srcRect l="1148"/>
          <a:stretch/>
        </p:blipFill>
        <p:spPr>
          <a:xfrm>
            <a:off x="228867" y="3390689"/>
            <a:ext cx="3594415" cy="2737390"/>
          </a:xfrm>
          <a:prstGeom prst="rect">
            <a:avLst/>
          </a:prstGeom>
        </p:spPr>
      </p:pic>
      <p:pic>
        <p:nvPicPr>
          <p:cNvPr id="30" name="Grafik 29">
            <a:extLst>
              <a:ext uri="{FF2B5EF4-FFF2-40B4-BE49-F238E27FC236}">
                <a16:creationId xmlns:a16="http://schemas.microsoft.com/office/drawing/2014/main" id="{7C85A7F4-EE34-99DC-8B65-848234577015}"/>
              </a:ext>
            </a:extLst>
          </p:cNvPr>
          <p:cNvPicPr>
            <a:picLocks noChangeAspect="1"/>
          </p:cNvPicPr>
          <p:nvPr/>
        </p:nvPicPr>
        <p:blipFill rotWithShape="1">
          <a:blip r:embed="rId3"/>
          <a:srcRect l="716"/>
          <a:stretch/>
        </p:blipFill>
        <p:spPr>
          <a:xfrm>
            <a:off x="3965114" y="3387707"/>
            <a:ext cx="3659692" cy="2736000"/>
          </a:xfrm>
          <a:prstGeom prst="rect">
            <a:avLst/>
          </a:prstGeom>
        </p:spPr>
      </p:pic>
      <p:pic>
        <p:nvPicPr>
          <p:cNvPr id="32" name="Grafik 31">
            <a:extLst>
              <a:ext uri="{FF2B5EF4-FFF2-40B4-BE49-F238E27FC236}">
                <a16:creationId xmlns:a16="http://schemas.microsoft.com/office/drawing/2014/main" id="{E6D9C1C3-A903-E796-0C65-3F0E82B91270}"/>
              </a:ext>
            </a:extLst>
          </p:cNvPr>
          <p:cNvPicPr>
            <a:picLocks noChangeAspect="1"/>
          </p:cNvPicPr>
          <p:nvPr/>
        </p:nvPicPr>
        <p:blipFill>
          <a:blip r:embed="rId4"/>
          <a:stretch>
            <a:fillRect/>
          </a:stretch>
        </p:blipFill>
        <p:spPr>
          <a:xfrm>
            <a:off x="7824192" y="3387707"/>
            <a:ext cx="3610815" cy="2736000"/>
          </a:xfrm>
          <a:prstGeom prst="rect">
            <a:avLst/>
          </a:prstGeom>
        </p:spPr>
      </p:pic>
    </p:spTree>
    <p:extLst>
      <p:ext uri="{BB962C8B-B14F-4D97-AF65-F5344CB8AC3E}">
        <p14:creationId xmlns:p14="http://schemas.microsoft.com/office/powerpoint/2010/main" val="418346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E5647-7797-5B04-BDF6-A45E2B8274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C71E5AA-2664-586C-0E90-EF0821D63B2F}"/>
              </a:ext>
            </a:extLst>
          </p:cNvPr>
          <p:cNvSpPr>
            <a:spLocks noGrp="1"/>
          </p:cNvSpPr>
          <p:nvPr>
            <p:ph type="title"/>
          </p:nvPr>
        </p:nvSpPr>
        <p:spPr/>
        <p:txBody>
          <a:bodyPr/>
          <a:lstStyle/>
          <a:p>
            <a:r>
              <a:rPr lang="de-DE" dirty="0"/>
              <a:t>Dataset Mixing</a:t>
            </a:r>
            <a:endParaRPr lang="en-US" dirty="0"/>
          </a:p>
        </p:txBody>
      </p:sp>
      <p:pic>
        <p:nvPicPr>
          <p:cNvPr id="10" name="Grafik 9">
            <a:extLst>
              <a:ext uri="{FF2B5EF4-FFF2-40B4-BE49-F238E27FC236}">
                <a16:creationId xmlns:a16="http://schemas.microsoft.com/office/drawing/2014/main" id="{A1AE2626-0615-A065-88F4-A68C168DE6C5}"/>
              </a:ext>
            </a:extLst>
          </p:cNvPr>
          <p:cNvPicPr>
            <a:picLocks noChangeAspect="1"/>
          </p:cNvPicPr>
          <p:nvPr/>
        </p:nvPicPr>
        <p:blipFill>
          <a:blip r:embed="rId2"/>
          <a:stretch>
            <a:fillRect/>
          </a:stretch>
        </p:blipFill>
        <p:spPr>
          <a:xfrm>
            <a:off x="2534882" y="1968003"/>
            <a:ext cx="7197680" cy="2921994"/>
          </a:xfrm>
          <a:prstGeom prst="rect">
            <a:avLst/>
          </a:prstGeom>
        </p:spPr>
      </p:pic>
      <p:sp>
        <p:nvSpPr>
          <p:cNvPr id="11" name="Text Placeholder 1">
            <a:extLst>
              <a:ext uri="{FF2B5EF4-FFF2-40B4-BE49-F238E27FC236}">
                <a16:creationId xmlns:a16="http://schemas.microsoft.com/office/drawing/2014/main" id="{995964BB-974A-2B74-DEED-6DAE735417CA}"/>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a:t>
            </a:r>
            <a:r>
              <a:rPr lang="de-DE" sz="1400" kern="1200" dirty="0">
                <a:solidFill>
                  <a:schemeClr val="tx1"/>
                </a:solidFill>
              </a:rPr>
              <a:t>Dataset Mixing          </a:t>
            </a:r>
            <a:r>
              <a:rPr lang="de-DE" sz="1400" b="0" kern="1200" dirty="0">
                <a:solidFill>
                  <a:schemeClr val="bg1">
                    <a:lumMod val="50000"/>
                  </a:schemeClr>
                </a:solidFill>
              </a:rPr>
              <a:t>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12" name="Eingekerbter Richtungspfeil 11">
            <a:extLst>
              <a:ext uri="{FF2B5EF4-FFF2-40B4-BE49-F238E27FC236}">
                <a16:creationId xmlns:a16="http://schemas.microsoft.com/office/drawing/2014/main" id="{C537154A-42CC-D8CB-2F8D-9B6F2D64F8A4}"/>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9AE8109A-959B-0F58-5368-93C95FDD7598}"/>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57ECED20-AA32-F8CD-EC56-E89CDCE10A4C}"/>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99C520EC-20E6-8AF7-F601-E13C7DA6F40B}"/>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C56F8A9B-BD75-C8EF-AFBD-BCFF0D031960}"/>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8F79CE72-2D49-04D1-B386-803658ED0018}"/>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7CE91B72-4D7C-D9D2-44C3-40D04C1FB023}"/>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9" name="Eingekerbter Richtungspfeil 11">
            <a:extLst>
              <a:ext uri="{FF2B5EF4-FFF2-40B4-BE49-F238E27FC236}">
                <a16:creationId xmlns:a16="http://schemas.microsoft.com/office/drawing/2014/main" id="{D4082385-DF39-D354-4B56-32CE91824597}"/>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45528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Architectures</a:t>
            </a:r>
            <a:endParaRPr lang="en-US" dirty="0"/>
          </a:p>
        </p:txBody>
      </p:sp>
      <p:sp>
        <p:nvSpPr>
          <p:cNvPr id="55" name="Text Placeholder 1">
            <a:extLst>
              <a:ext uri="{FF2B5EF4-FFF2-40B4-BE49-F238E27FC236}">
                <a16:creationId xmlns:a16="http://schemas.microsoft.com/office/drawing/2014/main" id="{E357DE1E-A672-293D-842B-7DF4C7AADBE8}"/>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t>
            </a:r>
            <a:r>
              <a:rPr lang="de-DE" sz="1400" kern="1200" dirty="0">
                <a:solidFill>
                  <a:schemeClr val="tx1"/>
                </a:solidFill>
              </a:rPr>
              <a:t>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57" name="Eingekerbter Richtungspfeil 11">
            <a:extLst>
              <a:ext uri="{FF2B5EF4-FFF2-40B4-BE49-F238E27FC236}">
                <a16:creationId xmlns:a16="http://schemas.microsoft.com/office/drawing/2014/main" id="{8E16300E-2C82-8D1F-9928-92122EED6B5B}"/>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58" name="Eingekerbter Richtungspfeil 11">
            <a:extLst>
              <a:ext uri="{FF2B5EF4-FFF2-40B4-BE49-F238E27FC236}">
                <a16:creationId xmlns:a16="http://schemas.microsoft.com/office/drawing/2014/main" id="{44F9D43F-0B4C-EE0B-487D-31175EBFA5F6}"/>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0" name="Eingekerbter Richtungspfeil 11">
            <a:extLst>
              <a:ext uri="{FF2B5EF4-FFF2-40B4-BE49-F238E27FC236}">
                <a16:creationId xmlns:a16="http://schemas.microsoft.com/office/drawing/2014/main" id="{96AA186F-F1FA-92A1-D35C-0EF40062C66B}"/>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1" name="Eingekerbter Richtungspfeil 11">
            <a:extLst>
              <a:ext uri="{FF2B5EF4-FFF2-40B4-BE49-F238E27FC236}">
                <a16:creationId xmlns:a16="http://schemas.microsoft.com/office/drawing/2014/main" id="{A93BAE47-ED10-382B-088D-F78DFF6F8BF0}"/>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3" name="Eingekerbter Richtungspfeil 11">
            <a:extLst>
              <a:ext uri="{FF2B5EF4-FFF2-40B4-BE49-F238E27FC236}">
                <a16:creationId xmlns:a16="http://schemas.microsoft.com/office/drawing/2014/main" id="{0B1F1708-AAD1-2359-D89B-19D81F6B084C}"/>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4" name="Eingekerbter Richtungspfeil 11">
            <a:extLst>
              <a:ext uri="{FF2B5EF4-FFF2-40B4-BE49-F238E27FC236}">
                <a16:creationId xmlns:a16="http://schemas.microsoft.com/office/drawing/2014/main" id="{03501542-84F2-D6AB-BCF7-BE0F86B715EB}"/>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6" name="Eingekerbter Richtungspfeil 11">
            <a:extLst>
              <a:ext uri="{FF2B5EF4-FFF2-40B4-BE49-F238E27FC236}">
                <a16:creationId xmlns:a16="http://schemas.microsoft.com/office/drawing/2014/main" id="{1774F04D-0A9F-CF81-0B81-FEE420AFB8DD}"/>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7" name="Eingekerbter Richtungspfeil 11">
            <a:extLst>
              <a:ext uri="{FF2B5EF4-FFF2-40B4-BE49-F238E27FC236}">
                <a16:creationId xmlns:a16="http://schemas.microsoft.com/office/drawing/2014/main" id="{A82D1310-C764-5754-9661-C0534FC81D22}"/>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1" name="Textplatzhalter 10">
            <a:extLst>
              <a:ext uri="{FF2B5EF4-FFF2-40B4-BE49-F238E27FC236}">
                <a16:creationId xmlns:a16="http://schemas.microsoft.com/office/drawing/2014/main" id="{A4E14870-857D-0263-B667-D7182B84330B}"/>
              </a:ext>
            </a:extLst>
          </p:cNvPr>
          <p:cNvSpPr>
            <a:spLocks noGrp="1"/>
          </p:cNvSpPr>
          <p:nvPr>
            <p:ph type="body" sz="quarter" idx="10"/>
          </p:nvPr>
        </p:nvSpPr>
        <p:spPr>
          <a:xfrm>
            <a:off x="719670" y="1664804"/>
            <a:ext cx="10657417" cy="3528392"/>
          </a:xfrm>
        </p:spPr>
        <p:txBody>
          <a:bodyPr/>
          <a:lstStyle/>
          <a:p>
            <a:r>
              <a:rPr lang="en-GB" i="1" dirty="0"/>
              <a:t>Sentence Embeddings using Siamese BERT </a:t>
            </a:r>
            <a:r>
              <a:rPr lang="en-GB" dirty="0"/>
              <a:t>or </a:t>
            </a:r>
            <a:r>
              <a:rPr lang="en-GB" i="1" dirty="0"/>
              <a:t>SimCSE</a:t>
            </a:r>
          </a:p>
          <a:p>
            <a:r>
              <a:rPr lang="en-GB" dirty="0"/>
              <a:t>Tokens of Premise and Hypothesis are separated</a:t>
            </a:r>
          </a:p>
          <a:p>
            <a:r>
              <a:rPr lang="en-GB" dirty="0"/>
              <a:t>Derive semantically meaningful sentence embeddings</a:t>
            </a:r>
          </a:p>
          <a:p>
            <a:endParaRPr lang="en-GB" dirty="0"/>
          </a:p>
          <a:p>
            <a:r>
              <a:rPr lang="en-GB" dirty="0"/>
              <a:t>Inspired by that, building own Architecture for SemEval NLI task</a:t>
            </a:r>
            <a:endParaRPr lang="de-DE" dirty="0"/>
          </a:p>
        </p:txBody>
      </p:sp>
    </p:spTree>
    <p:extLst>
      <p:ext uri="{BB962C8B-B14F-4D97-AF65-F5344CB8AC3E}">
        <p14:creationId xmlns:p14="http://schemas.microsoft.com/office/powerpoint/2010/main" val="284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D08BF-6B93-BB4A-74F8-FE3FED8778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406B832-AF96-9107-9C96-6D95B1AD7A1C}"/>
              </a:ext>
            </a:extLst>
          </p:cNvPr>
          <p:cNvSpPr>
            <a:spLocks noGrp="1"/>
          </p:cNvSpPr>
          <p:nvPr>
            <p:ph type="title"/>
          </p:nvPr>
        </p:nvSpPr>
        <p:spPr/>
        <p:txBody>
          <a:bodyPr/>
          <a:lstStyle/>
          <a:p>
            <a:r>
              <a:rPr lang="de-DE" dirty="0"/>
              <a:t>Architectures</a:t>
            </a:r>
            <a:endParaRPr lang="en-US" dirty="0"/>
          </a:p>
        </p:txBody>
      </p:sp>
      <p:sp>
        <p:nvSpPr>
          <p:cNvPr id="11" name="Textplatzhalter 5">
            <a:extLst>
              <a:ext uri="{FF2B5EF4-FFF2-40B4-BE49-F238E27FC236}">
                <a16:creationId xmlns:a16="http://schemas.microsoft.com/office/drawing/2014/main" id="{F3AF9666-D9CC-599A-47FE-3CA66C14D5A9}"/>
              </a:ext>
            </a:extLst>
          </p:cNvPr>
          <p:cNvSpPr txBox="1">
            <a:spLocks/>
          </p:cNvSpPr>
          <p:nvPr/>
        </p:nvSpPr>
        <p:spPr bwMode="auto">
          <a:xfrm>
            <a:off x="1430407" y="1293151"/>
            <a:ext cx="911834" cy="42872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ts val="1200"/>
              </a:spcBef>
              <a:spcAft>
                <a:spcPts val="600"/>
              </a:spcAft>
              <a:buClr>
                <a:srgbClr val="063D79"/>
              </a:buClr>
              <a:buSzPct val="80000"/>
              <a:buFont typeface="Wingdings" panose="05000000000000000000" pitchFamily="2" charset="2"/>
              <a:buChar char="Ø"/>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Arial" panose="020B0604020202020204" pitchFamily="34" charset="0"/>
              <a:buChar char="•"/>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baseline="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r>
              <a:rPr lang="de-DE" b="0" kern="0" dirty="0"/>
              <a:t>v2</a:t>
            </a:r>
          </a:p>
        </p:txBody>
      </p:sp>
      <p:sp>
        <p:nvSpPr>
          <p:cNvPr id="12" name="Textplatzhalter 5">
            <a:extLst>
              <a:ext uri="{FF2B5EF4-FFF2-40B4-BE49-F238E27FC236}">
                <a16:creationId xmlns:a16="http://schemas.microsoft.com/office/drawing/2014/main" id="{E0F11AD1-9B24-BC8C-14EB-7C4498207C44}"/>
              </a:ext>
            </a:extLst>
          </p:cNvPr>
          <p:cNvSpPr txBox="1">
            <a:spLocks/>
          </p:cNvSpPr>
          <p:nvPr/>
        </p:nvSpPr>
        <p:spPr bwMode="auto">
          <a:xfrm>
            <a:off x="4564063" y="1289405"/>
            <a:ext cx="911834" cy="42872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ts val="1200"/>
              </a:spcBef>
              <a:spcAft>
                <a:spcPts val="600"/>
              </a:spcAft>
              <a:buClr>
                <a:srgbClr val="063D79"/>
              </a:buClr>
              <a:buSzPct val="80000"/>
              <a:buFont typeface="Wingdings" panose="05000000000000000000" pitchFamily="2" charset="2"/>
              <a:buChar char="Ø"/>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Arial" panose="020B0604020202020204" pitchFamily="34" charset="0"/>
              <a:buChar char="•"/>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baseline="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r>
              <a:rPr lang="de-DE" b="0" kern="0" dirty="0"/>
              <a:t>v3</a:t>
            </a:r>
          </a:p>
        </p:txBody>
      </p:sp>
      <p:sp>
        <p:nvSpPr>
          <p:cNvPr id="13" name="Textplatzhalter 5">
            <a:extLst>
              <a:ext uri="{FF2B5EF4-FFF2-40B4-BE49-F238E27FC236}">
                <a16:creationId xmlns:a16="http://schemas.microsoft.com/office/drawing/2014/main" id="{6ABED461-1694-D471-FDAA-7B878AFA3FF1}"/>
              </a:ext>
            </a:extLst>
          </p:cNvPr>
          <p:cNvSpPr txBox="1">
            <a:spLocks/>
          </p:cNvSpPr>
          <p:nvPr/>
        </p:nvSpPr>
        <p:spPr bwMode="auto">
          <a:xfrm>
            <a:off x="7134806" y="1293087"/>
            <a:ext cx="911834" cy="42872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ts val="1200"/>
              </a:spcBef>
              <a:spcAft>
                <a:spcPts val="600"/>
              </a:spcAft>
              <a:buClr>
                <a:srgbClr val="063D79"/>
              </a:buClr>
              <a:buSzPct val="80000"/>
              <a:buFont typeface="Wingdings" panose="05000000000000000000" pitchFamily="2" charset="2"/>
              <a:buChar char="Ø"/>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Arial" panose="020B0604020202020204" pitchFamily="34" charset="0"/>
              <a:buChar char="•"/>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baseline="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r>
              <a:rPr lang="de-DE" b="0" kern="0" dirty="0"/>
              <a:t>v4</a:t>
            </a:r>
          </a:p>
        </p:txBody>
      </p:sp>
      <p:sp>
        <p:nvSpPr>
          <p:cNvPr id="46" name="Rechteck 45">
            <a:extLst>
              <a:ext uri="{FF2B5EF4-FFF2-40B4-BE49-F238E27FC236}">
                <a16:creationId xmlns:a16="http://schemas.microsoft.com/office/drawing/2014/main" id="{DB05C481-524D-6E5E-A3DB-B4F315666F7F}"/>
              </a:ext>
            </a:extLst>
          </p:cNvPr>
          <p:cNvSpPr/>
          <p:nvPr/>
        </p:nvSpPr>
        <p:spPr bwMode="auto">
          <a:xfrm>
            <a:off x="891409" y="4031056"/>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latin typeface="+mn-lt"/>
              </a:rPr>
              <a:t>Cat(u, v, x, y)</a:t>
            </a:r>
            <a:endParaRPr kumimoji="0" lang="de-DE" sz="1600" b="1" i="0" u="none" strike="noStrike" cap="none" normalizeH="0" baseline="0" dirty="0">
              <a:ln>
                <a:noFill/>
              </a:ln>
              <a:solidFill>
                <a:schemeClr val="tx1"/>
              </a:solidFill>
              <a:effectLst/>
              <a:latin typeface="+mn-lt"/>
            </a:endParaRPr>
          </a:p>
        </p:txBody>
      </p:sp>
      <p:sp>
        <p:nvSpPr>
          <p:cNvPr id="47" name="Rechteck 46">
            <a:extLst>
              <a:ext uri="{FF2B5EF4-FFF2-40B4-BE49-F238E27FC236}">
                <a16:creationId xmlns:a16="http://schemas.microsoft.com/office/drawing/2014/main" id="{4C33DAC8-1E1A-446B-2D33-8B7771AF7CBD}"/>
              </a:ext>
            </a:extLst>
          </p:cNvPr>
          <p:cNvSpPr/>
          <p:nvPr/>
        </p:nvSpPr>
        <p:spPr bwMode="auto">
          <a:xfrm>
            <a:off x="891408" y="4744341"/>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Classifier</a:t>
            </a:r>
          </a:p>
        </p:txBody>
      </p:sp>
      <p:cxnSp>
        <p:nvCxnSpPr>
          <p:cNvPr id="53" name="Gerade Verbindung mit Pfeil 52">
            <a:extLst>
              <a:ext uri="{FF2B5EF4-FFF2-40B4-BE49-F238E27FC236}">
                <a16:creationId xmlns:a16="http://schemas.microsoft.com/office/drawing/2014/main" id="{4F3E0072-F149-3B84-8E7F-FD15BD799C57}"/>
              </a:ext>
            </a:extLst>
          </p:cNvPr>
          <p:cNvCxnSpPr>
            <a:cxnSpLocks/>
            <a:endCxn id="46" idx="0"/>
          </p:cNvCxnSpPr>
          <p:nvPr/>
        </p:nvCxnSpPr>
        <p:spPr bwMode="auto">
          <a:xfrm>
            <a:off x="606997" y="3774483"/>
            <a:ext cx="1288063" cy="25657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47B4D9B5-C415-8802-592A-E0A635A793F8}"/>
              </a:ext>
            </a:extLst>
          </p:cNvPr>
          <p:cNvCxnSpPr>
            <a:cxnSpLocks/>
            <a:endCxn id="46" idx="0"/>
          </p:cNvCxnSpPr>
          <p:nvPr/>
        </p:nvCxnSpPr>
        <p:spPr bwMode="auto">
          <a:xfrm>
            <a:off x="1465294" y="3774483"/>
            <a:ext cx="429766" cy="25657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9" name="Gerade Verbindung mit Pfeil 58">
            <a:extLst>
              <a:ext uri="{FF2B5EF4-FFF2-40B4-BE49-F238E27FC236}">
                <a16:creationId xmlns:a16="http://schemas.microsoft.com/office/drawing/2014/main" id="{CF22079D-98A2-2FB5-548B-C2E76E3A0E0D}"/>
              </a:ext>
            </a:extLst>
          </p:cNvPr>
          <p:cNvCxnSpPr>
            <a:cxnSpLocks/>
            <a:endCxn id="46" idx="0"/>
          </p:cNvCxnSpPr>
          <p:nvPr/>
        </p:nvCxnSpPr>
        <p:spPr bwMode="auto">
          <a:xfrm flipH="1">
            <a:off x="1895060" y="3774483"/>
            <a:ext cx="400599" cy="25657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62" name="Gerade Verbindung mit Pfeil 61">
            <a:extLst>
              <a:ext uri="{FF2B5EF4-FFF2-40B4-BE49-F238E27FC236}">
                <a16:creationId xmlns:a16="http://schemas.microsoft.com/office/drawing/2014/main" id="{128EFCD7-ED34-CB7F-BDFB-37232C85BAC6}"/>
              </a:ext>
            </a:extLst>
          </p:cNvPr>
          <p:cNvCxnSpPr>
            <a:cxnSpLocks/>
            <a:endCxn id="46" idx="0"/>
          </p:cNvCxnSpPr>
          <p:nvPr/>
        </p:nvCxnSpPr>
        <p:spPr bwMode="auto">
          <a:xfrm flipH="1">
            <a:off x="1895060" y="3774483"/>
            <a:ext cx="1258316" cy="25657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65" name="Gerade Verbindung mit Pfeil 64">
            <a:extLst>
              <a:ext uri="{FF2B5EF4-FFF2-40B4-BE49-F238E27FC236}">
                <a16:creationId xmlns:a16="http://schemas.microsoft.com/office/drawing/2014/main" id="{40241A26-EB95-B42E-DC9B-7117D6516597}"/>
              </a:ext>
            </a:extLst>
          </p:cNvPr>
          <p:cNvCxnSpPr>
            <a:cxnSpLocks/>
            <a:stCxn id="46" idx="2"/>
          </p:cNvCxnSpPr>
          <p:nvPr/>
        </p:nvCxnSpPr>
        <p:spPr bwMode="auto">
          <a:xfrm flipH="1">
            <a:off x="1895059" y="4547861"/>
            <a:ext cx="1" cy="1900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68" name="Textfeld 67">
            <a:extLst>
              <a:ext uri="{FF2B5EF4-FFF2-40B4-BE49-F238E27FC236}">
                <a16:creationId xmlns:a16="http://schemas.microsoft.com/office/drawing/2014/main" id="{FD6661C1-B494-DF2E-F607-6484F3C21C55}"/>
              </a:ext>
            </a:extLst>
          </p:cNvPr>
          <p:cNvSpPr txBox="1"/>
          <p:nvPr/>
        </p:nvSpPr>
        <p:spPr>
          <a:xfrm>
            <a:off x="1434937" y="5588800"/>
            <a:ext cx="1008110" cy="338554"/>
          </a:xfrm>
          <a:prstGeom prst="rect">
            <a:avLst/>
          </a:prstGeom>
          <a:noFill/>
        </p:spPr>
        <p:txBody>
          <a:bodyPr wrap="square" rtlCol="0">
            <a:spAutoFit/>
          </a:bodyPr>
          <a:lstStyle/>
          <a:p>
            <a:pPr algn="ctr"/>
            <a:r>
              <a:rPr lang="de-DE" sz="1600" b="0" dirty="0">
                <a:latin typeface="+mn-lt"/>
              </a:rPr>
              <a:t>0 or 1</a:t>
            </a:r>
          </a:p>
        </p:txBody>
      </p:sp>
      <p:cxnSp>
        <p:nvCxnSpPr>
          <p:cNvPr id="69" name="Gerade Verbindung mit Pfeil 68">
            <a:extLst>
              <a:ext uri="{FF2B5EF4-FFF2-40B4-BE49-F238E27FC236}">
                <a16:creationId xmlns:a16="http://schemas.microsoft.com/office/drawing/2014/main" id="{3C793EA7-566A-5287-DCC8-3A61CDD24255}"/>
              </a:ext>
            </a:extLst>
          </p:cNvPr>
          <p:cNvCxnSpPr>
            <a:cxnSpLocks/>
          </p:cNvCxnSpPr>
          <p:nvPr/>
        </p:nvCxnSpPr>
        <p:spPr bwMode="auto">
          <a:xfrm>
            <a:off x="1895058" y="5261146"/>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0" name="Rechteck 69">
            <a:extLst>
              <a:ext uri="{FF2B5EF4-FFF2-40B4-BE49-F238E27FC236}">
                <a16:creationId xmlns:a16="http://schemas.microsoft.com/office/drawing/2014/main" id="{D2C88781-001D-F0F4-61D2-DA021FFCC673}"/>
              </a:ext>
            </a:extLst>
          </p:cNvPr>
          <p:cNvSpPr/>
          <p:nvPr/>
        </p:nvSpPr>
        <p:spPr bwMode="auto">
          <a:xfrm>
            <a:off x="3977387" y="3277417"/>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71" name="Rechteck 70">
            <a:extLst>
              <a:ext uri="{FF2B5EF4-FFF2-40B4-BE49-F238E27FC236}">
                <a16:creationId xmlns:a16="http://schemas.microsoft.com/office/drawing/2014/main" id="{C8EB15A4-0674-3E17-D748-437ED478DCF2}"/>
              </a:ext>
            </a:extLst>
          </p:cNvPr>
          <p:cNvSpPr/>
          <p:nvPr/>
        </p:nvSpPr>
        <p:spPr bwMode="auto">
          <a:xfrm>
            <a:off x="5252725" y="3277416"/>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cxnSp>
        <p:nvCxnSpPr>
          <p:cNvPr id="72" name="Gerade Verbindung mit Pfeil 71">
            <a:extLst>
              <a:ext uri="{FF2B5EF4-FFF2-40B4-BE49-F238E27FC236}">
                <a16:creationId xmlns:a16="http://schemas.microsoft.com/office/drawing/2014/main" id="{E90A7E16-54E2-D65F-8263-6D193857DE45}"/>
              </a:ext>
            </a:extLst>
          </p:cNvPr>
          <p:cNvCxnSpPr>
            <a:cxnSpLocks/>
          </p:cNvCxnSpPr>
          <p:nvPr/>
        </p:nvCxnSpPr>
        <p:spPr bwMode="auto">
          <a:xfrm>
            <a:off x="4362957" y="2845368"/>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73" name="Gerade Verbindung mit Pfeil 72">
            <a:extLst>
              <a:ext uri="{FF2B5EF4-FFF2-40B4-BE49-F238E27FC236}">
                <a16:creationId xmlns:a16="http://schemas.microsoft.com/office/drawing/2014/main" id="{23043F96-09F7-3DD3-F22B-AF97C12597D3}"/>
              </a:ext>
            </a:extLst>
          </p:cNvPr>
          <p:cNvCxnSpPr>
            <a:cxnSpLocks/>
          </p:cNvCxnSpPr>
          <p:nvPr/>
        </p:nvCxnSpPr>
        <p:spPr bwMode="auto">
          <a:xfrm>
            <a:off x="5624900" y="2858689"/>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8" name="Textfeld 77">
            <a:extLst>
              <a:ext uri="{FF2B5EF4-FFF2-40B4-BE49-F238E27FC236}">
                <a16:creationId xmlns:a16="http://schemas.microsoft.com/office/drawing/2014/main" id="{68A38399-0EB2-32DD-D7BD-305C2A1BF281}"/>
              </a:ext>
            </a:extLst>
          </p:cNvPr>
          <p:cNvSpPr txBox="1"/>
          <p:nvPr/>
        </p:nvSpPr>
        <p:spPr>
          <a:xfrm>
            <a:off x="3728116" y="2566724"/>
            <a:ext cx="1303167" cy="338554"/>
          </a:xfrm>
          <a:prstGeom prst="rect">
            <a:avLst/>
          </a:prstGeom>
          <a:noFill/>
        </p:spPr>
        <p:txBody>
          <a:bodyPr wrap="square" rtlCol="0">
            <a:spAutoFit/>
          </a:bodyPr>
          <a:lstStyle/>
          <a:p>
            <a:pPr algn="ctr"/>
            <a:r>
              <a:rPr lang="de-DE" sz="1600" b="0" dirty="0">
                <a:latin typeface="+mn-lt"/>
              </a:rPr>
              <a:t>Statement</a:t>
            </a:r>
          </a:p>
        </p:txBody>
      </p:sp>
      <p:sp>
        <p:nvSpPr>
          <p:cNvPr id="79" name="Textfeld 78">
            <a:extLst>
              <a:ext uri="{FF2B5EF4-FFF2-40B4-BE49-F238E27FC236}">
                <a16:creationId xmlns:a16="http://schemas.microsoft.com/office/drawing/2014/main" id="{1493F818-D45A-912E-B0F5-8185B9A20FAF}"/>
              </a:ext>
            </a:extLst>
          </p:cNvPr>
          <p:cNvSpPr txBox="1"/>
          <p:nvPr/>
        </p:nvSpPr>
        <p:spPr>
          <a:xfrm>
            <a:off x="5019980" y="2074281"/>
            <a:ext cx="1303167" cy="830997"/>
          </a:xfrm>
          <a:prstGeom prst="rect">
            <a:avLst/>
          </a:prstGeom>
          <a:noFill/>
        </p:spPr>
        <p:txBody>
          <a:bodyPr wrap="square" rtlCol="0">
            <a:spAutoFit/>
          </a:bodyPr>
          <a:lstStyle/>
          <a:p>
            <a:pPr algn="ctr"/>
            <a:r>
              <a:rPr lang="de-DE" sz="1600" b="0" dirty="0">
                <a:latin typeface="+mn-lt"/>
              </a:rPr>
              <a:t>Section</a:t>
            </a:r>
          </a:p>
          <a:p>
            <a:pPr algn="ctr"/>
            <a:r>
              <a:rPr lang="de-DE" sz="1600" b="0" dirty="0">
                <a:latin typeface="+mn-lt"/>
              </a:rPr>
              <a:t>Primary</a:t>
            </a:r>
          </a:p>
          <a:p>
            <a:pPr algn="ctr"/>
            <a:r>
              <a:rPr lang="de-DE" sz="1600" b="0" dirty="0">
                <a:latin typeface="+mn-lt"/>
              </a:rPr>
              <a:t>Secondary</a:t>
            </a:r>
          </a:p>
        </p:txBody>
      </p:sp>
      <p:sp>
        <p:nvSpPr>
          <p:cNvPr id="80" name="Rechteck 79">
            <a:extLst>
              <a:ext uri="{FF2B5EF4-FFF2-40B4-BE49-F238E27FC236}">
                <a16:creationId xmlns:a16="http://schemas.microsoft.com/office/drawing/2014/main" id="{77ECC8CE-7CC4-290A-5D56-94BE5B4F6824}"/>
              </a:ext>
            </a:extLst>
          </p:cNvPr>
          <p:cNvSpPr/>
          <p:nvPr/>
        </p:nvSpPr>
        <p:spPr bwMode="auto">
          <a:xfrm>
            <a:off x="4034049" y="4046307"/>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latin typeface="+mn-lt"/>
              </a:rPr>
              <a:t>Cat(u, v)</a:t>
            </a:r>
            <a:endParaRPr kumimoji="0" lang="de-DE" sz="1600" b="1" i="0" u="none" strike="noStrike" cap="none" normalizeH="0" baseline="0" dirty="0">
              <a:ln>
                <a:noFill/>
              </a:ln>
              <a:solidFill>
                <a:schemeClr val="tx1"/>
              </a:solidFill>
              <a:effectLst/>
              <a:latin typeface="+mn-lt"/>
            </a:endParaRPr>
          </a:p>
        </p:txBody>
      </p:sp>
      <p:sp>
        <p:nvSpPr>
          <p:cNvPr id="82" name="Rechteck 81">
            <a:extLst>
              <a:ext uri="{FF2B5EF4-FFF2-40B4-BE49-F238E27FC236}">
                <a16:creationId xmlns:a16="http://schemas.microsoft.com/office/drawing/2014/main" id="{2C6210E3-F5C5-5AD6-F32D-2D19AD9C8E9E}"/>
              </a:ext>
            </a:extLst>
          </p:cNvPr>
          <p:cNvSpPr/>
          <p:nvPr/>
        </p:nvSpPr>
        <p:spPr bwMode="auto">
          <a:xfrm>
            <a:off x="4020794" y="4733285"/>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Classifier</a:t>
            </a:r>
          </a:p>
        </p:txBody>
      </p:sp>
      <p:cxnSp>
        <p:nvCxnSpPr>
          <p:cNvPr id="83" name="Gerade Verbindung mit Pfeil 82">
            <a:extLst>
              <a:ext uri="{FF2B5EF4-FFF2-40B4-BE49-F238E27FC236}">
                <a16:creationId xmlns:a16="http://schemas.microsoft.com/office/drawing/2014/main" id="{37C04E46-9792-6238-3ACE-5EAF3482BEDC}"/>
              </a:ext>
            </a:extLst>
          </p:cNvPr>
          <p:cNvCxnSpPr>
            <a:cxnSpLocks/>
          </p:cNvCxnSpPr>
          <p:nvPr/>
        </p:nvCxnSpPr>
        <p:spPr bwMode="auto">
          <a:xfrm flipH="1">
            <a:off x="5007439" y="4563112"/>
            <a:ext cx="1" cy="1900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89" name="Gerader Verbinder 88">
            <a:extLst>
              <a:ext uri="{FF2B5EF4-FFF2-40B4-BE49-F238E27FC236}">
                <a16:creationId xmlns:a16="http://schemas.microsoft.com/office/drawing/2014/main" id="{3669B7FD-AEBD-4D8D-738B-582267C6F2EB}"/>
              </a:ext>
            </a:extLst>
          </p:cNvPr>
          <p:cNvCxnSpPr>
            <a:cxnSpLocks/>
          </p:cNvCxnSpPr>
          <p:nvPr/>
        </p:nvCxnSpPr>
        <p:spPr bwMode="auto">
          <a:xfrm>
            <a:off x="3791744" y="1005227"/>
            <a:ext cx="0" cy="5286578"/>
          </a:xfrm>
          <a:prstGeom prst="line">
            <a:avLst/>
          </a:prstGeom>
          <a:solidFill>
            <a:schemeClr val="accent1"/>
          </a:solidFill>
          <a:ln w="34925" cap="flat" cmpd="sng" algn="ctr">
            <a:solidFill>
              <a:schemeClr val="tx1"/>
            </a:solidFill>
            <a:prstDash val="solid"/>
            <a:round/>
            <a:headEnd type="none" w="sm" len="sm"/>
            <a:tailEnd type="none" w="sm" len="sm"/>
          </a:ln>
          <a:effectLst/>
        </p:spPr>
      </p:cxnSp>
      <p:cxnSp>
        <p:nvCxnSpPr>
          <p:cNvPr id="92" name="Gerader Verbinder 91">
            <a:extLst>
              <a:ext uri="{FF2B5EF4-FFF2-40B4-BE49-F238E27FC236}">
                <a16:creationId xmlns:a16="http://schemas.microsoft.com/office/drawing/2014/main" id="{4278FD72-3F13-1635-7533-13D2C3305061}"/>
              </a:ext>
            </a:extLst>
          </p:cNvPr>
          <p:cNvCxnSpPr>
            <a:cxnSpLocks/>
          </p:cNvCxnSpPr>
          <p:nvPr/>
        </p:nvCxnSpPr>
        <p:spPr bwMode="auto">
          <a:xfrm>
            <a:off x="6384032" y="904956"/>
            <a:ext cx="0" cy="5336365"/>
          </a:xfrm>
          <a:prstGeom prst="line">
            <a:avLst/>
          </a:prstGeom>
          <a:solidFill>
            <a:schemeClr val="accent1"/>
          </a:solidFill>
          <a:ln w="34925" cap="flat" cmpd="sng" algn="ctr">
            <a:solidFill>
              <a:schemeClr val="tx1"/>
            </a:solidFill>
            <a:prstDash val="solid"/>
            <a:round/>
            <a:headEnd type="none" w="sm" len="sm"/>
            <a:tailEnd type="none" w="sm" len="sm"/>
          </a:ln>
          <a:effectLst/>
        </p:spPr>
      </p:cxnSp>
      <p:cxnSp>
        <p:nvCxnSpPr>
          <p:cNvPr id="93" name="Gerade Verbindung mit Pfeil 92">
            <a:extLst>
              <a:ext uri="{FF2B5EF4-FFF2-40B4-BE49-F238E27FC236}">
                <a16:creationId xmlns:a16="http://schemas.microsoft.com/office/drawing/2014/main" id="{CA99D027-5DE2-C218-801C-3EC04A576986}"/>
              </a:ext>
            </a:extLst>
          </p:cNvPr>
          <p:cNvCxnSpPr>
            <a:cxnSpLocks/>
            <a:endCxn id="80" idx="0"/>
          </p:cNvCxnSpPr>
          <p:nvPr/>
        </p:nvCxnSpPr>
        <p:spPr bwMode="auto">
          <a:xfrm>
            <a:off x="4316707" y="3787805"/>
            <a:ext cx="720993" cy="25850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96" name="Gerade Verbindung mit Pfeil 95">
            <a:extLst>
              <a:ext uri="{FF2B5EF4-FFF2-40B4-BE49-F238E27FC236}">
                <a16:creationId xmlns:a16="http://schemas.microsoft.com/office/drawing/2014/main" id="{E4486CCB-2B3B-3994-86D7-FE7DE388F4AD}"/>
              </a:ext>
            </a:extLst>
          </p:cNvPr>
          <p:cNvCxnSpPr>
            <a:cxnSpLocks/>
            <a:endCxn id="80" idx="0"/>
          </p:cNvCxnSpPr>
          <p:nvPr/>
        </p:nvCxnSpPr>
        <p:spPr bwMode="auto">
          <a:xfrm flipH="1">
            <a:off x="5037700" y="3787804"/>
            <a:ext cx="548947" cy="2585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99" name="Textplatzhalter 5">
            <a:extLst>
              <a:ext uri="{FF2B5EF4-FFF2-40B4-BE49-F238E27FC236}">
                <a16:creationId xmlns:a16="http://schemas.microsoft.com/office/drawing/2014/main" id="{26D57E5F-085D-660C-7CF1-0D1B393F8CEE}"/>
              </a:ext>
            </a:extLst>
          </p:cNvPr>
          <p:cNvSpPr txBox="1">
            <a:spLocks/>
          </p:cNvSpPr>
          <p:nvPr/>
        </p:nvSpPr>
        <p:spPr bwMode="auto">
          <a:xfrm>
            <a:off x="9824842" y="1263369"/>
            <a:ext cx="1303167" cy="42872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ts val="1200"/>
              </a:spcBef>
              <a:spcAft>
                <a:spcPts val="600"/>
              </a:spcAft>
              <a:buClr>
                <a:srgbClr val="063D79"/>
              </a:buClr>
              <a:buSzPct val="80000"/>
              <a:buFont typeface="Wingdings" panose="05000000000000000000" pitchFamily="2" charset="2"/>
              <a:buChar char="Ø"/>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Arial" panose="020B0604020202020204" pitchFamily="34" charset="0"/>
              <a:buChar char="•"/>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baseline="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r>
              <a:rPr lang="de-DE" b="0" kern="0" dirty="0"/>
              <a:t>v5/v6</a:t>
            </a:r>
          </a:p>
        </p:txBody>
      </p:sp>
      <p:sp>
        <p:nvSpPr>
          <p:cNvPr id="121" name="Rechteck 120">
            <a:extLst>
              <a:ext uri="{FF2B5EF4-FFF2-40B4-BE49-F238E27FC236}">
                <a16:creationId xmlns:a16="http://schemas.microsoft.com/office/drawing/2014/main" id="{98D7C374-F041-0CAE-B465-FF8A4D8AA2AA}"/>
              </a:ext>
            </a:extLst>
          </p:cNvPr>
          <p:cNvSpPr/>
          <p:nvPr/>
        </p:nvSpPr>
        <p:spPr bwMode="auto">
          <a:xfrm>
            <a:off x="9412506" y="3237698"/>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122" name="Rechteck 121">
            <a:extLst>
              <a:ext uri="{FF2B5EF4-FFF2-40B4-BE49-F238E27FC236}">
                <a16:creationId xmlns:a16="http://schemas.microsoft.com/office/drawing/2014/main" id="{D1406DD4-5EC5-13A5-D93E-0C39159ED6A0}"/>
              </a:ext>
            </a:extLst>
          </p:cNvPr>
          <p:cNvSpPr/>
          <p:nvPr/>
        </p:nvSpPr>
        <p:spPr bwMode="auto">
          <a:xfrm>
            <a:off x="10687844" y="3237697"/>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cxnSp>
        <p:nvCxnSpPr>
          <p:cNvPr id="123" name="Gerade Verbindung mit Pfeil 122">
            <a:extLst>
              <a:ext uri="{FF2B5EF4-FFF2-40B4-BE49-F238E27FC236}">
                <a16:creationId xmlns:a16="http://schemas.microsoft.com/office/drawing/2014/main" id="{AF087902-C593-32CA-E882-DD9F92C000E6}"/>
              </a:ext>
            </a:extLst>
          </p:cNvPr>
          <p:cNvCxnSpPr>
            <a:cxnSpLocks/>
          </p:cNvCxnSpPr>
          <p:nvPr/>
        </p:nvCxnSpPr>
        <p:spPr bwMode="auto">
          <a:xfrm>
            <a:off x="9798076" y="2805649"/>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4" name="Gerade Verbindung mit Pfeil 123">
            <a:extLst>
              <a:ext uri="{FF2B5EF4-FFF2-40B4-BE49-F238E27FC236}">
                <a16:creationId xmlns:a16="http://schemas.microsoft.com/office/drawing/2014/main" id="{7F7A2FF5-1D52-BAD6-5A14-020E8C18B663}"/>
              </a:ext>
            </a:extLst>
          </p:cNvPr>
          <p:cNvCxnSpPr>
            <a:cxnSpLocks/>
          </p:cNvCxnSpPr>
          <p:nvPr/>
        </p:nvCxnSpPr>
        <p:spPr bwMode="auto">
          <a:xfrm>
            <a:off x="11060019" y="2818970"/>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29" name="Textfeld 128">
            <a:extLst>
              <a:ext uri="{FF2B5EF4-FFF2-40B4-BE49-F238E27FC236}">
                <a16:creationId xmlns:a16="http://schemas.microsoft.com/office/drawing/2014/main" id="{AF570CF2-C606-830E-33CC-777A547E6008}"/>
              </a:ext>
            </a:extLst>
          </p:cNvPr>
          <p:cNvSpPr txBox="1"/>
          <p:nvPr/>
        </p:nvSpPr>
        <p:spPr>
          <a:xfrm>
            <a:off x="9192344" y="2489058"/>
            <a:ext cx="1303167" cy="338554"/>
          </a:xfrm>
          <a:prstGeom prst="rect">
            <a:avLst/>
          </a:prstGeom>
          <a:noFill/>
        </p:spPr>
        <p:txBody>
          <a:bodyPr wrap="square" rtlCol="0">
            <a:spAutoFit/>
          </a:bodyPr>
          <a:lstStyle/>
          <a:p>
            <a:pPr algn="ctr"/>
            <a:r>
              <a:rPr lang="de-DE" sz="1600" b="0" dirty="0">
                <a:latin typeface="+mn-lt"/>
              </a:rPr>
              <a:t>Statement</a:t>
            </a:r>
          </a:p>
        </p:txBody>
      </p:sp>
      <p:sp>
        <p:nvSpPr>
          <p:cNvPr id="130" name="Textfeld 129">
            <a:extLst>
              <a:ext uri="{FF2B5EF4-FFF2-40B4-BE49-F238E27FC236}">
                <a16:creationId xmlns:a16="http://schemas.microsoft.com/office/drawing/2014/main" id="{6273DCD7-8378-D102-7769-EE5517AB3ADC}"/>
              </a:ext>
            </a:extLst>
          </p:cNvPr>
          <p:cNvSpPr txBox="1"/>
          <p:nvPr/>
        </p:nvSpPr>
        <p:spPr>
          <a:xfrm>
            <a:off x="10403809" y="1988840"/>
            <a:ext cx="1303167" cy="830997"/>
          </a:xfrm>
          <a:prstGeom prst="rect">
            <a:avLst/>
          </a:prstGeom>
          <a:noFill/>
        </p:spPr>
        <p:txBody>
          <a:bodyPr wrap="square" rtlCol="0">
            <a:spAutoFit/>
          </a:bodyPr>
          <a:lstStyle/>
          <a:p>
            <a:pPr algn="ctr"/>
            <a:r>
              <a:rPr lang="de-DE" sz="1600" b="0" dirty="0">
                <a:latin typeface="+mn-lt"/>
              </a:rPr>
              <a:t>Section</a:t>
            </a:r>
          </a:p>
          <a:p>
            <a:pPr algn="ctr"/>
            <a:r>
              <a:rPr lang="de-DE" sz="1600" b="0" dirty="0">
                <a:latin typeface="+mn-lt"/>
              </a:rPr>
              <a:t>Primary</a:t>
            </a:r>
          </a:p>
          <a:p>
            <a:pPr algn="ctr"/>
            <a:r>
              <a:rPr lang="de-DE" sz="1600" b="0" dirty="0">
                <a:latin typeface="+mn-lt"/>
              </a:rPr>
              <a:t>Secondary</a:t>
            </a:r>
          </a:p>
        </p:txBody>
      </p:sp>
      <p:sp>
        <p:nvSpPr>
          <p:cNvPr id="131" name="Rechteck 130">
            <a:extLst>
              <a:ext uri="{FF2B5EF4-FFF2-40B4-BE49-F238E27FC236}">
                <a16:creationId xmlns:a16="http://schemas.microsoft.com/office/drawing/2014/main" id="{0EBEB667-257A-D9D6-A389-A35F17CD5BE9}"/>
              </a:ext>
            </a:extLst>
          </p:cNvPr>
          <p:cNvSpPr/>
          <p:nvPr/>
        </p:nvSpPr>
        <p:spPr bwMode="auto">
          <a:xfrm>
            <a:off x="9468958" y="4051249"/>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latin typeface="+mn-lt"/>
              </a:rPr>
              <a:t>CosSim(u, v)</a:t>
            </a:r>
            <a:endParaRPr kumimoji="0" lang="de-DE" sz="1600" b="1" i="0" u="none" strike="noStrike" cap="none" normalizeH="0" baseline="0" dirty="0">
              <a:ln>
                <a:noFill/>
              </a:ln>
              <a:solidFill>
                <a:schemeClr val="tx1"/>
              </a:solidFill>
              <a:effectLst/>
              <a:latin typeface="+mn-lt"/>
            </a:endParaRPr>
          </a:p>
        </p:txBody>
      </p:sp>
      <p:cxnSp>
        <p:nvCxnSpPr>
          <p:cNvPr id="133" name="Gerade Verbindung mit Pfeil 132">
            <a:extLst>
              <a:ext uri="{FF2B5EF4-FFF2-40B4-BE49-F238E27FC236}">
                <a16:creationId xmlns:a16="http://schemas.microsoft.com/office/drawing/2014/main" id="{7D93DC05-5CB1-A748-0EB5-9E7BA52462CB}"/>
              </a:ext>
            </a:extLst>
          </p:cNvPr>
          <p:cNvCxnSpPr>
            <a:cxnSpLocks/>
          </p:cNvCxnSpPr>
          <p:nvPr/>
        </p:nvCxnSpPr>
        <p:spPr bwMode="auto">
          <a:xfrm flipH="1">
            <a:off x="10464870" y="4588031"/>
            <a:ext cx="1" cy="1900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34" name="Textfeld 133">
            <a:extLst>
              <a:ext uri="{FF2B5EF4-FFF2-40B4-BE49-F238E27FC236}">
                <a16:creationId xmlns:a16="http://schemas.microsoft.com/office/drawing/2014/main" id="{EA069242-7854-2229-A668-EDE8E7DF0838}"/>
              </a:ext>
            </a:extLst>
          </p:cNvPr>
          <p:cNvSpPr txBox="1"/>
          <p:nvPr/>
        </p:nvSpPr>
        <p:spPr>
          <a:xfrm>
            <a:off x="9991456" y="5673189"/>
            <a:ext cx="1008110" cy="338554"/>
          </a:xfrm>
          <a:prstGeom prst="rect">
            <a:avLst/>
          </a:prstGeom>
          <a:noFill/>
        </p:spPr>
        <p:txBody>
          <a:bodyPr wrap="square" rtlCol="0">
            <a:spAutoFit/>
          </a:bodyPr>
          <a:lstStyle/>
          <a:p>
            <a:pPr algn="ctr"/>
            <a:r>
              <a:rPr lang="de-DE" sz="1600" b="0" dirty="0">
                <a:latin typeface="+mn-lt"/>
              </a:rPr>
              <a:t>0 or 1</a:t>
            </a:r>
          </a:p>
        </p:txBody>
      </p:sp>
      <p:cxnSp>
        <p:nvCxnSpPr>
          <p:cNvPr id="135" name="Gerade Verbindung mit Pfeil 134">
            <a:extLst>
              <a:ext uri="{FF2B5EF4-FFF2-40B4-BE49-F238E27FC236}">
                <a16:creationId xmlns:a16="http://schemas.microsoft.com/office/drawing/2014/main" id="{4936601A-90D2-34D2-64C7-1BA1182CAABA}"/>
              </a:ext>
            </a:extLst>
          </p:cNvPr>
          <p:cNvCxnSpPr>
            <a:cxnSpLocks/>
          </p:cNvCxnSpPr>
          <p:nvPr/>
        </p:nvCxnSpPr>
        <p:spPr bwMode="auto">
          <a:xfrm>
            <a:off x="10464869" y="5301316"/>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36" name="Gerader Verbinder 135">
            <a:extLst>
              <a:ext uri="{FF2B5EF4-FFF2-40B4-BE49-F238E27FC236}">
                <a16:creationId xmlns:a16="http://schemas.microsoft.com/office/drawing/2014/main" id="{3149E8CB-300E-A7FB-E5EA-6AFE9F5E6010}"/>
              </a:ext>
            </a:extLst>
          </p:cNvPr>
          <p:cNvCxnSpPr>
            <a:cxnSpLocks/>
          </p:cNvCxnSpPr>
          <p:nvPr/>
        </p:nvCxnSpPr>
        <p:spPr bwMode="auto">
          <a:xfrm>
            <a:off x="8954160" y="1005227"/>
            <a:ext cx="0" cy="5267207"/>
          </a:xfrm>
          <a:prstGeom prst="line">
            <a:avLst/>
          </a:prstGeom>
          <a:solidFill>
            <a:schemeClr val="accent1"/>
          </a:solidFill>
          <a:ln w="34925" cap="flat" cmpd="sng" algn="ctr">
            <a:solidFill>
              <a:schemeClr val="tx1"/>
            </a:solidFill>
            <a:prstDash val="solid"/>
            <a:round/>
            <a:headEnd type="none" w="sm" len="sm"/>
            <a:tailEnd type="none" w="sm" len="sm"/>
          </a:ln>
          <a:effectLst/>
        </p:spPr>
      </p:cxnSp>
      <p:cxnSp>
        <p:nvCxnSpPr>
          <p:cNvPr id="138" name="Gerade Verbindung mit Pfeil 137">
            <a:extLst>
              <a:ext uri="{FF2B5EF4-FFF2-40B4-BE49-F238E27FC236}">
                <a16:creationId xmlns:a16="http://schemas.microsoft.com/office/drawing/2014/main" id="{B78A47D0-3908-658A-891B-EF1E697E2E88}"/>
              </a:ext>
            </a:extLst>
          </p:cNvPr>
          <p:cNvCxnSpPr>
            <a:cxnSpLocks/>
            <a:endCxn id="131" idx="0"/>
          </p:cNvCxnSpPr>
          <p:nvPr/>
        </p:nvCxnSpPr>
        <p:spPr bwMode="auto">
          <a:xfrm>
            <a:off x="9784684" y="3750699"/>
            <a:ext cx="687925" cy="30055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39" name="Gerade Verbindung mit Pfeil 138">
            <a:extLst>
              <a:ext uri="{FF2B5EF4-FFF2-40B4-BE49-F238E27FC236}">
                <a16:creationId xmlns:a16="http://schemas.microsoft.com/office/drawing/2014/main" id="{2E0192DF-B53B-06A1-997F-4602764B1D7E}"/>
              </a:ext>
            </a:extLst>
          </p:cNvPr>
          <p:cNvCxnSpPr>
            <a:cxnSpLocks/>
            <a:endCxn id="131" idx="0"/>
          </p:cNvCxnSpPr>
          <p:nvPr/>
        </p:nvCxnSpPr>
        <p:spPr bwMode="auto">
          <a:xfrm flipH="1">
            <a:off x="10472609" y="3750698"/>
            <a:ext cx="582015" cy="3005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40" name="Rechteck 139">
            <a:extLst>
              <a:ext uri="{FF2B5EF4-FFF2-40B4-BE49-F238E27FC236}">
                <a16:creationId xmlns:a16="http://schemas.microsoft.com/office/drawing/2014/main" id="{B2219A64-C5F0-4191-1361-233C4FD9D675}"/>
              </a:ext>
            </a:extLst>
          </p:cNvPr>
          <p:cNvSpPr/>
          <p:nvPr/>
        </p:nvSpPr>
        <p:spPr bwMode="auto">
          <a:xfrm>
            <a:off x="9492418" y="4778073"/>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latin typeface="+mn-lt"/>
              </a:rPr>
              <a:t>Map(-1,1 -&gt; 0, 1)</a:t>
            </a:r>
            <a:endParaRPr kumimoji="0" lang="de-DE" sz="1600" b="1" i="0" u="none" strike="noStrike" cap="none" normalizeH="0" baseline="0" dirty="0">
              <a:ln>
                <a:noFill/>
              </a:ln>
              <a:solidFill>
                <a:schemeClr val="tx1"/>
              </a:solidFill>
              <a:effectLst/>
              <a:latin typeface="+mn-lt"/>
            </a:endParaRPr>
          </a:p>
        </p:txBody>
      </p:sp>
      <p:sp>
        <p:nvSpPr>
          <p:cNvPr id="5" name="Textfeld 4">
            <a:extLst>
              <a:ext uri="{FF2B5EF4-FFF2-40B4-BE49-F238E27FC236}">
                <a16:creationId xmlns:a16="http://schemas.microsoft.com/office/drawing/2014/main" id="{9E7299CB-E8CA-9014-2AA3-AC11D9929751}"/>
              </a:ext>
            </a:extLst>
          </p:cNvPr>
          <p:cNvSpPr txBox="1"/>
          <p:nvPr/>
        </p:nvSpPr>
        <p:spPr>
          <a:xfrm>
            <a:off x="4503384" y="5575556"/>
            <a:ext cx="1008110" cy="338554"/>
          </a:xfrm>
          <a:prstGeom prst="rect">
            <a:avLst/>
          </a:prstGeom>
          <a:noFill/>
        </p:spPr>
        <p:txBody>
          <a:bodyPr wrap="square" rtlCol="0">
            <a:spAutoFit/>
          </a:bodyPr>
          <a:lstStyle/>
          <a:p>
            <a:pPr algn="ctr"/>
            <a:r>
              <a:rPr lang="de-DE" sz="1600" b="0" dirty="0">
                <a:latin typeface="+mn-lt"/>
              </a:rPr>
              <a:t>0 or 1</a:t>
            </a:r>
          </a:p>
        </p:txBody>
      </p:sp>
      <p:cxnSp>
        <p:nvCxnSpPr>
          <p:cNvPr id="6" name="Gerade Verbindung mit Pfeil 5">
            <a:extLst>
              <a:ext uri="{FF2B5EF4-FFF2-40B4-BE49-F238E27FC236}">
                <a16:creationId xmlns:a16="http://schemas.microsoft.com/office/drawing/2014/main" id="{C718E839-D4E2-D888-E231-C1519D5EEF87}"/>
              </a:ext>
            </a:extLst>
          </p:cNvPr>
          <p:cNvCxnSpPr>
            <a:cxnSpLocks/>
          </p:cNvCxnSpPr>
          <p:nvPr/>
        </p:nvCxnSpPr>
        <p:spPr bwMode="auto">
          <a:xfrm>
            <a:off x="5013337" y="5247897"/>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9" name="Rechteck 8">
            <a:extLst>
              <a:ext uri="{FF2B5EF4-FFF2-40B4-BE49-F238E27FC236}">
                <a16:creationId xmlns:a16="http://schemas.microsoft.com/office/drawing/2014/main" id="{F6A4E53C-9EBC-0F1E-6714-B2A309619F5F}"/>
              </a:ext>
            </a:extLst>
          </p:cNvPr>
          <p:cNvSpPr/>
          <p:nvPr/>
        </p:nvSpPr>
        <p:spPr bwMode="auto">
          <a:xfrm>
            <a:off x="6600965" y="3272235"/>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14" name="Rechteck 13">
            <a:extLst>
              <a:ext uri="{FF2B5EF4-FFF2-40B4-BE49-F238E27FC236}">
                <a16:creationId xmlns:a16="http://schemas.microsoft.com/office/drawing/2014/main" id="{3DC051E2-8DF8-8C2A-FC44-28E445AD24C4}"/>
              </a:ext>
            </a:extLst>
          </p:cNvPr>
          <p:cNvSpPr/>
          <p:nvPr/>
        </p:nvSpPr>
        <p:spPr bwMode="auto">
          <a:xfrm>
            <a:off x="7876303" y="3272234"/>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cxnSp>
        <p:nvCxnSpPr>
          <p:cNvPr id="17" name="Gerade Verbindung mit Pfeil 16">
            <a:extLst>
              <a:ext uri="{FF2B5EF4-FFF2-40B4-BE49-F238E27FC236}">
                <a16:creationId xmlns:a16="http://schemas.microsoft.com/office/drawing/2014/main" id="{2FFD95D9-9F86-013E-42CC-104682C44C5F}"/>
              </a:ext>
            </a:extLst>
          </p:cNvPr>
          <p:cNvCxnSpPr>
            <a:cxnSpLocks/>
          </p:cNvCxnSpPr>
          <p:nvPr/>
        </p:nvCxnSpPr>
        <p:spPr bwMode="auto">
          <a:xfrm>
            <a:off x="6954800" y="2840186"/>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Gerade Verbindung mit Pfeil 17">
            <a:extLst>
              <a:ext uri="{FF2B5EF4-FFF2-40B4-BE49-F238E27FC236}">
                <a16:creationId xmlns:a16="http://schemas.microsoft.com/office/drawing/2014/main" id="{0B3AB78D-026E-1C1F-C367-DD9585113EDC}"/>
              </a:ext>
            </a:extLst>
          </p:cNvPr>
          <p:cNvCxnSpPr>
            <a:cxnSpLocks/>
          </p:cNvCxnSpPr>
          <p:nvPr/>
        </p:nvCxnSpPr>
        <p:spPr bwMode="auto">
          <a:xfrm>
            <a:off x="8248478" y="2853507"/>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Rechteck 23">
            <a:extLst>
              <a:ext uri="{FF2B5EF4-FFF2-40B4-BE49-F238E27FC236}">
                <a16:creationId xmlns:a16="http://schemas.microsoft.com/office/drawing/2014/main" id="{AF7ACF9A-170D-9C32-9D5B-27F4A162E2C5}"/>
              </a:ext>
            </a:extLst>
          </p:cNvPr>
          <p:cNvSpPr/>
          <p:nvPr/>
        </p:nvSpPr>
        <p:spPr bwMode="auto">
          <a:xfrm>
            <a:off x="6690485" y="4046660"/>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latin typeface="+mn-lt"/>
              </a:rPr>
              <a:t>Cat(u, v, |u-v|)</a:t>
            </a:r>
            <a:endParaRPr kumimoji="0" lang="de-DE" sz="1600" b="1" i="0" u="none" strike="noStrike" cap="none" normalizeH="0" baseline="0" dirty="0">
              <a:ln>
                <a:noFill/>
              </a:ln>
              <a:solidFill>
                <a:schemeClr val="tx1"/>
              </a:solidFill>
              <a:effectLst/>
              <a:latin typeface="+mn-lt"/>
            </a:endParaRPr>
          </a:p>
        </p:txBody>
      </p:sp>
      <p:sp>
        <p:nvSpPr>
          <p:cNvPr id="40" name="Rechteck 39">
            <a:extLst>
              <a:ext uri="{FF2B5EF4-FFF2-40B4-BE49-F238E27FC236}">
                <a16:creationId xmlns:a16="http://schemas.microsoft.com/office/drawing/2014/main" id="{F4BD5332-148C-C5AB-E77F-E80B1B275D2D}"/>
              </a:ext>
            </a:extLst>
          </p:cNvPr>
          <p:cNvSpPr/>
          <p:nvPr/>
        </p:nvSpPr>
        <p:spPr bwMode="auto">
          <a:xfrm>
            <a:off x="6677230" y="4733638"/>
            <a:ext cx="2007301"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Classifier</a:t>
            </a:r>
          </a:p>
        </p:txBody>
      </p:sp>
      <p:cxnSp>
        <p:nvCxnSpPr>
          <p:cNvPr id="42" name="Gerade Verbindung mit Pfeil 41">
            <a:extLst>
              <a:ext uri="{FF2B5EF4-FFF2-40B4-BE49-F238E27FC236}">
                <a16:creationId xmlns:a16="http://schemas.microsoft.com/office/drawing/2014/main" id="{733B3E88-8E76-84C6-8957-92D10470F96F}"/>
              </a:ext>
            </a:extLst>
          </p:cNvPr>
          <p:cNvCxnSpPr>
            <a:cxnSpLocks/>
          </p:cNvCxnSpPr>
          <p:nvPr/>
        </p:nvCxnSpPr>
        <p:spPr bwMode="auto">
          <a:xfrm flipH="1">
            <a:off x="7663875" y="4563465"/>
            <a:ext cx="1" cy="1900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8" name="Gerade Verbindung mit Pfeil 47">
            <a:extLst>
              <a:ext uri="{FF2B5EF4-FFF2-40B4-BE49-F238E27FC236}">
                <a16:creationId xmlns:a16="http://schemas.microsoft.com/office/drawing/2014/main" id="{4122E780-9217-54D0-03D4-3F96BE490D0C}"/>
              </a:ext>
            </a:extLst>
          </p:cNvPr>
          <p:cNvCxnSpPr>
            <a:cxnSpLocks/>
            <a:endCxn id="24" idx="0"/>
          </p:cNvCxnSpPr>
          <p:nvPr/>
        </p:nvCxnSpPr>
        <p:spPr bwMode="auto">
          <a:xfrm>
            <a:off x="6973143" y="3788158"/>
            <a:ext cx="720993" cy="25850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9" name="Gerade Verbindung mit Pfeil 48">
            <a:extLst>
              <a:ext uri="{FF2B5EF4-FFF2-40B4-BE49-F238E27FC236}">
                <a16:creationId xmlns:a16="http://schemas.microsoft.com/office/drawing/2014/main" id="{2B0B9C54-EE26-0503-EF17-9822CCEA37E3}"/>
              </a:ext>
            </a:extLst>
          </p:cNvPr>
          <p:cNvCxnSpPr>
            <a:cxnSpLocks/>
            <a:endCxn id="24" idx="0"/>
          </p:cNvCxnSpPr>
          <p:nvPr/>
        </p:nvCxnSpPr>
        <p:spPr bwMode="auto">
          <a:xfrm flipH="1">
            <a:off x="7694136" y="3788157"/>
            <a:ext cx="548947" cy="2585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0" name="Textfeld 49">
            <a:extLst>
              <a:ext uri="{FF2B5EF4-FFF2-40B4-BE49-F238E27FC236}">
                <a16:creationId xmlns:a16="http://schemas.microsoft.com/office/drawing/2014/main" id="{826B3A68-D141-87CF-62F8-D8A6E552864C}"/>
              </a:ext>
            </a:extLst>
          </p:cNvPr>
          <p:cNvSpPr txBox="1"/>
          <p:nvPr/>
        </p:nvSpPr>
        <p:spPr>
          <a:xfrm>
            <a:off x="7159820" y="5575909"/>
            <a:ext cx="1008110" cy="338554"/>
          </a:xfrm>
          <a:prstGeom prst="rect">
            <a:avLst/>
          </a:prstGeom>
          <a:noFill/>
        </p:spPr>
        <p:txBody>
          <a:bodyPr wrap="square" rtlCol="0">
            <a:spAutoFit/>
          </a:bodyPr>
          <a:lstStyle/>
          <a:p>
            <a:pPr algn="ctr"/>
            <a:r>
              <a:rPr lang="de-DE" sz="1600" b="0" dirty="0">
                <a:latin typeface="+mn-lt"/>
              </a:rPr>
              <a:t>0 or 1</a:t>
            </a:r>
          </a:p>
        </p:txBody>
      </p:sp>
      <p:cxnSp>
        <p:nvCxnSpPr>
          <p:cNvPr id="51" name="Gerade Verbindung mit Pfeil 50">
            <a:extLst>
              <a:ext uri="{FF2B5EF4-FFF2-40B4-BE49-F238E27FC236}">
                <a16:creationId xmlns:a16="http://schemas.microsoft.com/office/drawing/2014/main" id="{A9C43AE6-439C-A17E-8436-BE848EE25B09}"/>
              </a:ext>
            </a:extLst>
          </p:cNvPr>
          <p:cNvCxnSpPr>
            <a:cxnSpLocks/>
          </p:cNvCxnSpPr>
          <p:nvPr/>
        </p:nvCxnSpPr>
        <p:spPr bwMode="auto">
          <a:xfrm>
            <a:off x="7669773" y="5248250"/>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2" name="Textfeld 51">
            <a:extLst>
              <a:ext uri="{FF2B5EF4-FFF2-40B4-BE49-F238E27FC236}">
                <a16:creationId xmlns:a16="http://schemas.microsoft.com/office/drawing/2014/main" id="{A26D2CE3-738E-9D0E-09EA-1B47F5E730A7}"/>
              </a:ext>
            </a:extLst>
          </p:cNvPr>
          <p:cNvSpPr txBox="1"/>
          <p:nvPr/>
        </p:nvSpPr>
        <p:spPr>
          <a:xfrm>
            <a:off x="6453297" y="2541433"/>
            <a:ext cx="1303167" cy="338554"/>
          </a:xfrm>
          <a:prstGeom prst="rect">
            <a:avLst/>
          </a:prstGeom>
          <a:noFill/>
        </p:spPr>
        <p:txBody>
          <a:bodyPr wrap="square" rtlCol="0">
            <a:spAutoFit/>
          </a:bodyPr>
          <a:lstStyle/>
          <a:p>
            <a:pPr algn="ctr"/>
            <a:r>
              <a:rPr lang="de-DE" sz="1600" b="0" dirty="0">
                <a:latin typeface="+mn-lt"/>
              </a:rPr>
              <a:t>Statement</a:t>
            </a:r>
          </a:p>
        </p:txBody>
      </p:sp>
      <p:sp>
        <p:nvSpPr>
          <p:cNvPr id="54" name="Textfeld 53">
            <a:extLst>
              <a:ext uri="{FF2B5EF4-FFF2-40B4-BE49-F238E27FC236}">
                <a16:creationId xmlns:a16="http://schemas.microsoft.com/office/drawing/2014/main" id="{23804DEC-9863-9B41-E312-85543AF3B43C}"/>
              </a:ext>
            </a:extLst>
          </p:cNvPr>
          <p:cNvSpPr txBox="1"/>
          <p:nvPr/>
        </p:nvSpPr>
        <p:spPr>
          <a:xfrm>
            <a:off x="7650993" y="2048786"/>
            <a:ext cx="1303167" cy="830997"/>
          </a:xfrm>
          <a:prstGeom prst="rect">
            <a:avLst/>
          </a:prstGeom>
          <a:noFill/>
        </p:spPr>
        <p:txBody>
          <a:bodyPr wrap="square" rtlCol="0">
            <a:spAutoFit/>
          </a:bodyPr>
          <a:lstStyle/>
          <a:p>
            <a:pPr algn="ctr"/>
            <a:r>
              <a:rPr lang="de-DE" sz="1600" b="0" dirty="0">
                <a:latin typeface="+mn-lt"/>
              </a:rPr>
              <a:t>Section</a:t>
            </a:r>
          </a:p>
          <a:p>
            <a:pPr algn="ctr"/>
            <a:r>
              <a:rPr lang="de-DE" sz="1600" b="0" dirty="0">
                <a:latin typeface="+mn-lt"/>
              </a:rPr>
              <a:t>Primary</a:t>
            </a:r>
          </a:p>
          <a:p>
            <a:pPr algn="ctr"/>
            <a:r>
              <a:rPr lang="de-DE" sz="1600" b="0" dirty="0">
                <a:latin typeface="+mn-lt"/>
              </a:rPr>
              <a:t>Secondary</a:t>
            </a:r>
          </a:p>
        </p:txBody>
      </p:sp>
      <p:sp>
        <p:nvSpPr>
          <p:cNvPr id="23" name="Rechteck 22">
            <a:extLst>
              <a:ext uri="{FF2B5EF4-FFF2-40B4-BE49-F238E27FC236}">
                <a16:creationId xmlns:a16="http://schemas.microsoft.com/office/drawing/2014/main" id="{9568B61D-5246-11BB-BE5A-623663B9B737}"/>
              </a:ext>
            </a:extLst>
          </p:cNvPr>
          <p:cNvSpPr/>
          <p:nvPr/>
        </p:nvSpPr>
        <p:spPr bwMode="auto">
          <a:xfrm>
            <a:off x="265893" y="3257679"/>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25" name="Rechteck 24">
            <a:extLst>
              <a:ext uri="{FF2B5EF4-FFF2-40B4-BE49-F238E27FC236}">
                <a16:creationId xmlns:a16="http://schemas.microsoft.com/office/drawing/2014/main" id="{4DD5C185-9748-A214-3727-2D9CAED584FB}"/>
              </a:ext>
            </a:extLst>
          </p:cNvPr>
          <p:cNvSpPr/>
          <p:nvPr/>
        </p:nvSpPr>
        <p:spPr bwMode="auto">
          <a:xfrm>
            <a:off x="1129588" y="3257679"/>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26" name="Rechteck 25">
            <a:extLst>
              <a:ext uri="{FF2B5EF4-FFF2-40B4-BE49-F238E27FC236}">
                <a16:creationId xmlns:a16="http://schemas.microsoft.com/office/drawing/2014/main" id="{B7F6BCC7-DB10-B8FB-4972-A01FA7C1996D}"/>
              </a:ext>
            </a:extLst>
          </p:cNvPr>
          <p:cNvSpPr/>
          <p:nvPr/>
        </p:nvSpPr>
        <p:spPr bwMode="auto">
          <a:xfrm>
            <a:off x="2846296" y="3257678"/>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sp>
        <p:nvSpPr>
          <p:cNvPr id="27" name="Rechteck 26">
            <a:extLst>
              <a:ext uri="{FF2B5EF4-FFF2-40B4-BE49-F238E27FC236}">
                <a16:creationId xmlns:a16="http://schemas.microsoft.com/office/drawing/2014/main" id="{3AB776C0-BEFA-952E-D839-CE509765B9CC}"/>
              </a:ext>
            </a:extLst>
          </p:cNvPr>
          <p:cNvSpPr/>
          <p:nvPr/>
        </p:nvSpPr>
        <p:spPr bwMode="auto">
          <a:xfrm>
            <a:off x="1970066" y="3257678"/>
            <a:ext cx="744350" cy="516805"/>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BERT</a:t>
            </a:r>
          </a:p>
        </p:txBody>
      </p:sp>
      <p:cxnSp>
        <p:nvCxnSpPr>
          <p:cNvPr id="28" name="Gerade Verbindung mit Pfeil 27">
            <a:extLst>
              <a:ext uri="{FF2B5EF4-FFF2-40B4-BE49-F238E27FC236}">
                <a16:creationId xmlns:a16="http://schemas.microsoft.com/office/drawing/2014/main" id="{F8ECA596-5F39-04E4-FCB2-80CC04916C68}"/>
              </a:ext>
            </a:extLst>
          </p:cNvPr>
          <p:cNvCxnSpPr>
            <a:cxnSpLocks/>
          </p:cNvCxnSpPr>
          <p:nvPr/>
        </p:nvCxnSpPr>
        <p:spPr bwMode="auto">
          <a:xfrm>
            <a:off x="651463" y="2825630"/>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9" name="Gerade Verbindung mit Pfeil 28">
            <a:extLst>
              <a:ext uri="{FF2B5EF4-FFF2-40B4-BE49-F238E27FC236}">
                <a16:creationId xmlns:a16="http://schemas.microsoft.com/office/drawing/2014/main" id="{76AD87ED-AF00-2DEE-2108-7AA4D14C4AC8}"/>
              </a:ext>
            </a:extLst>
          </p:cNvPr>
          <p:cNvCxnSpPr>
            <a:cxnSpLocks/>
          </p:cNvCxnSpPr>
          <p:nvPr/>
        </p:nvCxnSpPr>
        <p:spPr bwMode="auto">
          <a:xfrm>
            <a:off x="2342241" y="2842399"/>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0" name="Gerade Verbindung mit Pfeil 29">
            <a:extLst>
              <a:ext uri="{FF2B5EF4-FFF2-40B4-BE49-F238E27FC236}">
                <a16:creationId xmlns:a16="http://schemas.microsoft.com/office/drawing/2014/main" id="{96A9D78F-F796-5843-2731-94A441B15B85}"/>
              </a:ext>
            </a:extLst>
          </p:cNvPr>
          <p:cNvCxnSpPr>
            <a:cxnSpLocks/>
          </p:cNvCxnSpPr>
          <p:nvPr/>
        </p:nvCxnSpPr>
        <p:spPr bwMode="auto">
          <a:xfrm>
            <a:off x="1501763" y="2838952"/>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Gerade Verbindung mit Pfeil 30">
            <a:extLst>
              <a:ext uri="{FF2B5EF4-FFF2-40B4-BE49-F238E27FC236}">
                <a16:creationId xmlns:a16="http://schemas.microsoft.com/office/drawing/2014/main" id="{7CE2AF22-2A18-DC7C-89AB-9C4C829AA94C}"/>
              </a:ext>
            </a:extLst>
          </p:cNvPr>
          <p:cNvCxnSpPr>
            <a:cxnSpLocks/>
          </p:cNvCxnSpPr>
          <p:nvPr/>
        </p:nvCxnSpPr>
        <p:spPr bwMode="auto">
          <a:xfrm>
            <a:off x="3233908" y="2825630"/>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DA4821B5-CC51-EDF4-7267-531DF90E783B}"/>
              </a:ext>
            </a:extLst>
          </p:cNvPr>
          <p:cNvSpPr txBox="1"/>
          <p:nvPr/>
        </p:nvSpPr>
        <p:spPr>
          <a:xfrm>
            <a:off x="11753" y="2505999"/>
            <a:ext cx="1303167" cy="338554"/>
          </a:xfrm>
          <a:prstGeom prst="rect">
            <a:avLst/>
          </a:prstGeom>
          <a:noFill/>
        </p:spPr>
        <p:txBody>
          <a:bodyPr wrap="square" rtlCol="0">
            <a:spAutoFit/>
          </a:bodyPr>
          <a:lstStyle/>
          <a:p>
            <a:pPr algn="ctr"/>
            <a:r>
              <a:rPr lang="de-DE" sz="1600" b="0" dirty="0">
                <a:latin typeface="+mn-lt"/>
              </a:rPr>
              <a:t>Statement</a:t>
            </a:r>
          </a:p>
        </p:txBody>
      </p:sp>
      <p:sp>
        <p:nvSpPr>
          <p:cNvPr id="33" name="Textfeld 32">
            <a:extLst>
              <a:ext uri="{FF2B5EF4-FFF2-40B4-BE49-F238E27FC236}">
                <a16:creationId xmlns:a16="http://schemas.microsoft.com/office/drawing/2014/main" id="{4BA95255-35FB-C2E3-C39A-577C9489D033}"/>
              </a:ext>
            </a:extLst>
          </p:cNvPr>
          <p:cNvSpPr txBox="1"/>
          <p:nvPr/>
        </p:nvSpPr>
        <p:spPr>
          <a:xfrm>
            <a:off x="918741" y="2285126"/>
            <a:ext cx="1303167" cy="338554"/>
          </a:xfrm>
          <a:prstGeom prst="rect">
            <a:avLst/>
          </a:prstGeom>
          <a:noFill/>
        </p:spPr>
        <p:txBody>
          <a:bodyPr wrap="square" rtlCol="0">
            <a:spAutoFit/>
          </a:bodyPr>
          <a:lstStyle/>
          <a:p>
            <a:pPr algn="ctr"/>
            <a:r>
              <a:rPr lang="de-DE" sz="1600" b="0" dirty="0">
                <a:latin typeface="+mn-lt"/>
              </a:rPr>
              <a:t>Section</a:t>
            </a:r>
          </a:p>
        </p:txBody>
      </p:sp>
      <p:sp>
        <p:nvSpPr>
          <p:cNvPr id="34" name="Textfeld 33">
            <a:extLst>
              <a:ext uri="{FF2B5EF4-FFF2-40B4-BE49-F238E27FC236}">
                <a16:creationId xmlns:a16="http://schemas.microsoft.com/office/drawing/2014/main" id="{ABC828F0-3924-37B4-4110-10C21ACA4D60}"/>
              </a:ext>
            </a:extLst>
          </p:cNvPr>
          <p:cNvSpPr txBox="1"/>
          <p:nvPr/>
        </p:nvSpPr>
        <p:spPr>
          <a:xfrm>
            <a:off x="1713854" y="2536556"/>
            <a:ext cx="1303167" cy="338554"/>
          </a:xfrm>
          <a:prstGeom prst="rect">
            <a:avLst/>
          </a:prstGeom>
          <a:noFill/>
        </p:spPr>
        <p:txBody>
          <a:bodyPr wrap="square" rtlCol="0">
            <a:spAutoFit/>
          </a:bodyPr>
          <a:lstStyle/>
          <a:p>
            <a:pPr algn="ctr"/>
            <a:r>
              <a:rPr lang="de-DE" sz="1600" b="0" dirty="0">
                <a:latin typeface="+mn-lt"/>
              </a:rPr>
              <a:t>Primary</a:t>
            </a:r>
          </a:p>
        </p:txBody>
      </p:sp>
      <p:sp>
        <p:nvSpPr>
          <p:cNvPr id="35" name="Textfeld 34">
            <a:extLst>
              <a:ext uri="{FF2B5EF4-FFF2-40B4-BE49-F238E27FC236}">
                <a16:creationId xmlns:a16="http://schemas.microsoft.com/office/drawing/2014/main" id="{6D3CE36D-B0CC-85DD-2BCC-3AB88B8A0EAF}"/>
              </a:ext>
            </a:extLst>
          </p:cNvPr>
          <p:cNvSpPr txBox="1"/>
          <p:nvPr/>
        </p:nvSpPr>
        <p:spPr>
          <a:xfrm>
            <a:off x="2607117" y="2285126"/>
            <a:ext cx="1303167" cy="338554"/>
          </a:xfrm>
          <a:prstGeom prst="rect">
            <a:avLst/>
          </a:prstGeom>
          <a:noFill/>
        </p:spPr>
        <p:txBody>
          <a:bodyPr wrap="square" rtlCol="0">
            <a:spAutoFit/>
          </a:bodyPr>
          <a:lstStyle/>
          <a:p>
            <a:pPr algn="ctr"/>
            <a:r>
              <a:rPr lang="de-DE" sz="1600" b="0" dirty="0">
                <a:latin typeface="+mn-lt"/>
              </a:rPr>
              <a:t>Secondary</a:t>
            </a:r>
          </a:p>
        </p:txBody>
      </p:sp>
      <p:sp>
        <p:nvSpPr>
          <p:cNvPr id="55" name="Text Placeholder 1">
            <a:extLst>
              <a:ext uri="{FF2B5EF4-FFF2-40B4-BE49-F238E27FC236}">
                <a16:creationId xmlns:a16="http://schemas.microsoft.com/office/drawing/2014/main" id="{E8F0764E-27C2-7145-E994-E926203E1200}"/>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t>
            </a:r>
            <a:r>
              <a:rPr lang="de-DE" sz="1400" kern="1200" dirty="0">
                <a:solidFill>
                  <a:schemeClr val="tx1"/>
                </a:solidFill>
              </a:rPr>
              <a:t>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57" name="Eingekerbter Richtungspfeil 11">
            <a:extLst>
              <a:ext uri="{FF2B5EF4-FFF2-40B4-BE49-F238E27FC236}">
                <a16:creationId xmlns:a16="http://schemas.microsoft.com/office/drawing/2014/main" id="{21CE02CD-551B-01E1-4F30-49C810B9D653}"/>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58" name="Eingekerbter Richtungspfeil 11">
            <a:extLst>
              <a:ext uri="{FF2B5EF4-FFF2-40B4-BE49-F238E27FC236}">
                <a16:creationId xmlns:a16="http://schemas.microsoft.com/office/drawing/2014/main" id="{F73A420C-1813-56B0-596E-3E9C38D07FD2}"/>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0" name="Eingekerbter Richtungspfeil 11">
            <a:extLst>
              <a:ext uri="{FF2B5EF4-FFF2-40B4-BE49-F238E27FC236}">
                <a16:creationId xmlns:a16="http://schemas.microsoft.com/office/drawing/2014/main" id="{7062A245-BF2A-4819-8C87-80F64F42715B}"/>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1" name="Eingekerbter Richtungspfeil 11">
            <a:extLst>
              <a:ext uri="{FF2B5EF4-FFF2-40B4-BE49-F238E27FC236}">
                <a16:creationId xmlns:a16="http://schemas.microsoft.com/office/drawing/2014/main" id="{AF1B3AD9-EB9B-E44C-4BB5-7B3275C29FDA}"/>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3" name="Eingekerbter Richtungspfeil 11">
            <a:extLst>
              <a:ext uri="{FF2B5EF4-FFF2-40B4-BE49-F238E27FC236}">
                <a16:creationId xmlns:a16="http://schemas.microsoft.com/office/drawing/2014/main" id="{1733EC80-88B8-9394-C070-24892D1EF9A1}"/>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4" name="Eingekerbter Richtungspfeil 11">
            <a:extLst>
              <a:ext uri="{FF2B5EF4-FFF2-40B4-BE49-F238E27FC236}">
                <a16:creationId xmlns:a16="http://schemas.microsoft.com/office/drawing/2014/main" id="{1D074FFC-D482-0105-C253-2F416BBD8EFA}"/>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6" name="Eingekerbter Richtungspfeil 11">
            <a:extLst>
              <a:ext uri="{FF2B5EF4-FFF2-40B4-BE49-F238E27FC236}">
                <a16:creationId xmlns:a16="http://schemas.microsoft.com/office/drawing/2014/main" id="{3197E8F2-52C0-AEDA-CB9D-7BE07D8EA669}"/>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7" name="Eingekerbter Richtungspfeil 11">
            <a:extLst>
              <a:ext uri="{FF2B5EF4-FFF2-40B4-BE49-F238E27FC236}">
                <a16:creationId xmlns:a16="http://schemas.microsoft.com/office/drawing/2014/main" id="{A5B1893D-7522-4A8D-4C77-0815F7D6E2F3}"/>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203503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A9680-2A5E-F384-17C8-C8752A99D6C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28F7F36-44A0-D028-2EBC-B670E1748677}"/>
              </a:ext>
            </a:extLst>
          </p:cNvPr>
          <p:cNvSpPr>
            <a:spLocks noGrp="1"/>
          </p:cNvSpPr>
          <p:nvPr>
            <p:ph type="title"/>
          </p:nvPr>
        </p:nvSpPr>
        <p:spPr/>
        <p:txBody>
          <a:bodyPr/>
          <a:lstStyle/>
          <a:p>
            <a:r>
              <a:rPr lang="de-DE" dirty="0"/>
              <a:t>Architectures</a:t>
            </a:r>
            <a:endParaRPr lang="en-US" dirty="0"/>
          </a:p>
        </p:txBody>
      </p:sp>
      <p:pic>
        <p:nvPicPr>
          <p:cNvPr id="6" name="Grafik 5">
            <a:extLst>
              <a:ext uri="{FF2B5EF4-FFF2-40B4-BE49-F238E27FC236}">
                <a16:creationId xmlns:a16="http://schemas.microsoft.com/office/drawing/2014/main" id="{5B43DD6B-463B-690C-AD1D-6B302D2D2830}"/>
              </a:ext>
            </a:extLst>
          </p:cNvPr>
          <p:cNvPicPr>
            <a:picLocks noChangeAspect="1"/>
          </p:cNvPicPr>
          <p:nvPr/>
        </p:nvPicPr>
        <p:blipFill>
          <a:blip r:embed="rId3"/>
          <a:stretch>
            <a:fillRect/>
          </a:stretch>
        </p:blipFill>
        <p:spPr>
          <a:xfrm>
            <a:off x="1384187" y="1046423"/>
            <a:ext cx="9423625" cy="4765154"/>
          </a:xfrm>
          <a:prstGeom prst="rect">
            <a:avLst/>
          </a:prstGeom>
        </p:spPr>
      </p:pic>
      <p:sp>
        <p:nvSpPr>
          <p:cNvPr id="8" name="Text Placeholder 1">
            <a:extLst>
              <a:ext uri="{FF2B5EF4-FFF2-40B4-BE49-F238E27FC236}">
                <a16:creationId xmlns:a16="http://schemas.microsoft.com/office/drawing/2014/main" id="{F3A769A9-6AC1-275B-BCC2-095ACBF7575F}"/>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t>
            </a:r>
            <a:r>
              <a:rPr lang="de-DE" sz="1400" kern="1200" dirty="0">
                <a:solidFill>
                  <a:schemeClr val="tx1"/>
                </a:solidFill>
              </a:rPr>
              <a:t>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9" name="Eingekerbter Richtungspfeil 11">
            <a:extLst>
              <a:ext uri="{FF2B5EF4-FFF2-40B4-BE49-F238E27FC236}">
                <a16:creationId xmlns:a16="http://schemas.microsoft.com/office/drawing/2014/main" id="{66A5E8BD-4822-76C9-9512-3FD75543D1CC}"/>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8BEDF36D-7B11-DBE4-23AC-0EFEC34094A0}"/>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1" name="Eingekerbter Richtungspfeil 11">
            <a:extLst>
              <a:ext uri="{FF2B5EF4-FFF2-40B4-BE49-F238E27FC236}">
                <a16:creationId xmlns:a16="http://schemas.microsoft.com/office/drawing/2014/main" id="{2D35BCF8-781F-5A04-2FBA-E57C1BC842E7}"/>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75ADBA4D-BDC4-655B-9E32-DE394E5173EF}"/>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40A700C6-3894-F2F4-3508-F4B084E0A1DD}"/>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1C3E093F-7A9C-8567-2B8D-3624CED9229D}"/>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C7734497-C21D-846A-F087-2A8E95A6C409}"/>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5BE0E4A3-41D3-8BA9-E331-A4961D5E2623}"/>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76028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Adapter</a:t>
            </a:r>
            <a:endParaRPr lang="en-US" dirty="0"/>
          </a:p>
        </p:txBody>
      </p:sp>
      <p:pic>
        <p:nvPicPr>
          <p:cNvPr id="3" name="Grafik 2" descr="Ein Bild, das Text, Diagramm enthält.&#10;&#10;Automatisch generierte Beschreibung">
            <a:extLst>
              <a:ext uri="{FF2B5EF4-FFF2-40B4-BE49-F238E27FC236}">
                <a16:creationId xmlns:a16="http://schemas.microsoft.com/office/drawing/2014/main" id="{EBA629BB-5C73-0DCF-EB3E-B5F55FFB720D}"/>
              </a:ext>
            </a:extLst>
          </p:cNvPr>
          <p:cNvPicPr>
            <a:picLocks noChangeAspect="1"/>
          </p:cNvPicPr>
          <p:nvPr/>
        </p:nvPicPr>
        <p:blipFill rotWithShape="1">
          <a:blip r:embed="rId3">
            <a:extLst>
              <a:ext uri="{28A0092B-C50C-407E-A947-70E740481C1C}">
                <a14:useLocalDpi xmlns:a14="http://schemas.microsoft.com/office/drawing/2010/main" val="0"/>
              </a:ext>
            </a:extLst>
          </a:blip>
          <a:srcRect r="50050"/>
          <a:stretch/>
        </p:blipFill>
        <p:spPr>
          <a:xfrm>
            <a:off x="335360" y="1268760"/>
            <a:ext cx="1656184" cy="4320480"/>
          </a:xfrm>
          <a:prstGeom prst="rect">
            <a:avLst/>
          </a:prstGeom>
        </p:spPr>
      </p:pic>
      <p:sp>
        <p:nvSpPr>
          <p:cNvPr id="4" name="Textfeld 3">
            <a:extLst>
              <a:ext uri="{FF2B5EF4-FFF2-40B4-BE49-F238E27FC236}">
                <a16:creationId xmlns:a16="http://schemas.microsoft.com/office/drawing/2014/main" id="{4F676016-D78F-B488-FB9F-09C84B12930B}"/>
              </a:ext>
            </a:extLst>
          </p:cNvPr>
          <p:cNvSpPr txBox="1"/>
          <p:nvPr/>
        </p:nvSpPr>
        <p:spPr>
          <a:xfrm>
            <a:off x="4818896" y="1562100"/>
            <a:ext cx="7776864" cy="1754326"/>
          </a:xfrm>
          <a:prstGeom prst="rect">
            <a:avLst/>
          </a:prstGeom>
          <a:noFill/>
        </p:spPr>
        <p:txBody>
          <a:bodyPr wrap="square" rtlCol="0">
            <a:spAutoFit/>
          </a:bodyPr>
          <a:lstStyle/>
          <a:p>
            <a:pPr marL="342900" indent="-342900">
              <a:buFont typeface="Wingdings" panose="05000000000000000000" pitchFamily="2" charset="2"/>
              <a:buChar char="Ø"/>
            </a:pPr>
            <a:r>
              <a:rPr lang="en-US" sz="1800" b="0" dirty="0">
                <a:latin typeface="+mn-lt"/>
              </a:rPr>
              <a:t>Only Adapter and Classifcation Weights and Bias are Trainable</a:t>
            </a:r>
          </a:p>
          <a:p>
            <a:pPr marL="800100" lvl="1" indent="-342900">
              <a:buFont typeface="Arial" panose="020B0604020202020204" pitchFamily="34" charset="0"/>
              <a:buChar char="•"/>
            </a:pPr>
            <a:r>
              <a:rPr lang="en-US" sz="1800" b="0" dirty="0">
                <a:latin typeface="+mn-lt"/>
              </a:rPr>
              <a:t>Approx 10M new Parameters</a:t>
            </a:r>
          </a:p>
          <a:p>
            <a:endParaRPr lang="en-US" sz="1800" b="0" dirty="0">
              <a:latin typeface="+mn-lt"/>
            </a:endParaRPr>
          </a:p>
          <a:p>
            <a:pPr marL="342900" indent="-342900">
              <a:buFont typeface="Wingdings" panose="05000000000000000000" pitchFamily="2" charset="2"/>
              <a:buChar char="Ø"/>
            </a:pPr>
            <a:r>
              <a:rPr lang="en-US" sz="1800" b="0" dirty="0">
                <a:latin typeface="+mn-lt"/>
              </a:rPr>
              <a:t>Keep the trained Embeddings</a:t>
            </a:r>
          </a:p>
          <a:p>
            <a:pPr marL="342900" indent="-342900">
              <a:buFont typeface="Wingdings" panose="05000000000000000000" pitchFamily="2" charset="2"/>
              <a:buChar char="Ø"/>
            </a:pPr>
            <a:r>
              <a:rPr lang="en-US" sz="1800" b="0" dirty="0">
                <a:latin typeface="+mn-lt"/>
              </a:rPr>
              <a:t>Faster Gradient Calculations</a:t>
            </a:r>
          </a:p>
          <a:p>
            <a:pPr marL="342900" indent="-342900">
              <a:buFont typeface="Wingdings" panose="05000000000000000000" pitchFamily="2" charset="2"/>
              <a:buChar char="Ø"/>
            </a:pPr>
            <a:r>
              <a:rPr lang="en-US" sz="1800" b="0" dirty="0">
                <a:latin typeface="+mn-lt"/>
              </a:rPr>
              <a:t>Can Overfit</a:t>
            </a:r>
          </a:p>
        </p:txBody>
      </p:sp>
      <p:sp>
        <p:nvSpPr>
          <p:cNvPr id="8" name="Rechteck 7">
            <a:extLst>
              <a:ext uri="{FF2B5EF4-FFF2-40B4-BE49-F238E27FC236}">
                <a16:creationId xmlns:a16="http://schemas.microsoft.com/office/drawing/2014/main" id="{AFF5F3A4-6E6B-9AF7-70BF-62C2A3C7BA4E}"/>
              </a:ext>
            </a:extLst>
          </p:cNvPr>
          <p:cNvSpPr/>
          <p:nvPr/>
        </p:nvSpPr>
        <p:spPr bwMode="auto">
          <a:xfrm>
            <a:off x="536204" y="1079578"/>
            <a:ext cx="1368152" cy="360040"/>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Classifier</a:t>
            </a:r>
          </a:p>
        </p:txBody>
      </p:sp>
      <p:sp>
        <p:nvSpPr>
          <p:cNvPr id="9" name="Rechteck 8">
            <a:extLst>
              <a:ext uri="{FF2B5EF4-FFF2-40B4-BE49-F238E27FC236}">
                <a16:creationId xmlns:a16="http://schemas.microsoft.com/office/drawing/2014/main" id="{BBFB344D-0B19-9B51-1F7F-D6E54FFDBB62}"/>
              </a:ext>
            </a:extLst>
          </p:cNvPr>
          <p:cNvSpPr/>
          <p:nvPr/>
        </p:nvSpPr>
        <p:spPr bwMode="auto">
          <a:xfrm>
            <a:off x="551384" y="5430706"/>
            <a:ext cx="1152128" cy="360040"/>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INPUT</a:t>
            </a:r>
          </a:p>
        </p:txBody>
      </p:sp>
      <p:pic>
        <p:nvPicPr>
          <p:cNvPr id="10" name="Grafik 9" descr="Ein Bild, das Text, Diagramm enthält.&#10;&#10;Automatisch generierte Beschreibung">
            <a:extLst>
              <a:ext uri="{FF2B5EF4-FFF2-40B4-BE49-F238E27FC236}">
                <a16:creationId xmlns:a16="http://schemas.microsoft.com/office/drawing/2014/main" id="{F2DED8E6-2FB6-75D1-FFDB-89E1B3F66E1B}"/>
              </a:ext>
            </a:extLst>
          </p:cNvPr>
          <p:cNvPicPr>
            <a:picLocks noChangeAspect="1"/>
          </p:cNvPicPr>
          <p:nvPr/>
        </p:nvPicPr>
        <p:blipFill rotWithShape="1">
          <a:blip r:embed="rId3">
            <a:extLst>
              <a:ext uri="{28A0092B-C50C-407E-A947-70E740481C1C}">
                <a14:useLocalDpi xmlns:a14="http://schemas.microsoft.com/office/drawing/2010/main" val="0"/>
              </a:ext>
            </a:extLst>
          </a:blip>
          <a:srcRect l="50050"/>
          <a:stretch/>
        </p:blipFill>
        <p:spPr>
          <a:xfrm>
            <a:off x="2912468" y="1117393"/>
            <a:ext cx="1656184" cy="4320480"/>
          </a:xfrm>
          <a:prstGeom prst="rect">
            <a:avLst/>
          </a:prstGeom>
        </p:spPr>
      </p:pic>
      <p:pic>
        <p:nvPicPr>
          <p:cNvPr id="11" name="Grafik 10">
            <a:extLst>
              <a:ext uri="{FF2B5EF4-FFF2-40B4-BE49-F238E27FC236}">
                <a16:creationId xmlns:a16="http://schemas.microsoft.com/office/drawing/2014/main" id="{E96CD88F-E4D3-199C-A3BA-51C7AD4E2A87}"/>
              </a:ext>
            </a:extLst>
          </p:cNvPr>
          <p:cNvPicPr>
            <a:picLocks noChangeAspect="1"/>
          </p:cNvPicPr>
          <p:nvPr/>
        </p:nvPicPr>
        <p:blipFill>
          <a:blip r:embed="rId4"/>
          <a:stretch>
            <a:fillRect/>
          </a:stretch>
        </p:blipFill>
        <p:spPr>
          <a:xfrm>
            <a:off x="4743160" y="3596132"/>
            <a:ext cx="6943725" cy="2257425"/>
          </a:xfrm>
          <a:prstGeom prst="rect">
            <a:avLst/>
          </a:prstGeom>
        </p:spPr>
      </p:pic>
      <p:sp>
        <p:nvSpPr>
          <p:cNvPr id="13" name="Text Placeholder 1">
            <a:extLst>
              <a:ext uri="{FF2B5EF4-FFF2-40B4-BE49-F238E27FC236}">
                <a16:creationId xmlns:a16="http://schemas.microsoft.com/office/drawing/2014/main" id="{A33898BF-D76F-1D4E-34F8-0DCDEF1B0848}"/>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Architectures</a:t>
            </a:r>
            <a:r>
              <a:rPr lang="de-DE" sz="1400" b="0" dirty="0">
                <a:solidFill>
                  <a:schemeClr val="bg1">
                    <a:lumMod val="50000"/>
                  </a:schemeClr>
                </a:solidFill>
              </a:rPr>
              <a:t>          </a:t>
            </a:r>
            <a:r>
              <a:rPr lang="de-DE" sz="1400" dirty="0">
                <a:solidFill>
                  <a:schemeClr val="tx1"/>
                </a:solidFill>
              </a:rPr>
              <a:t>Adapter</a:t>
            </a:r>
            <a:r>
              <a:rPr lang="de-DE" sz="1400" b="0" dirty="0">
                <a:solidFill>
                  <a:schemeClr val="bg1">
                    <a:lumMod val="50000"/>
                  </a:schemeClr>
                </a:solidFill>
              </a:rPr>
              <a:t>          Conclusion</a:t>
            </a:r>
            <a:endParaRPr lang="de-DE" sz="1400" b="0" kern="1200" dirty="0">
              <a:solidFill>
                <a:schemeClr val="bg1">
                  <a:lumMod val="50000"/>
                </a:schemeClr>
              </a:solidFill>
            </a:endParaRPr>
          </a:p>
        </p:txBody>
      </p:sp>
      <p:sp>
        <p:nvSpPr>
          <p:cNvPr id="15" name="Eingekerbter Richtungspfeil 11">
            <a:extLst>
              <a:ext uri="{FF2B5EF4-FFF2-40B4-BE49-F238E27FC236}">
                <a16:creationId xmlns:a16="http://schemas.microsoft.com/office/drawing/2014/main" id="{968B3B74-9BE2-D62C-E3CE-644874B8EC36}"/>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0AEC389C-70E0-963D-B647-3EBD631DB4B6}"/>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9FFEA1D6-B375-BB37-CB30-106747864FAE}"/>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ED102965-D202-70D3-2557-9E7C895D6878}"/>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9" name="Eingekerbter Richtungspfeil 11">
            <a:extLst>
              <a:ext uri="{FF2B5EF4-FFF2-40B4-BE49-F238E27FC236}">
                <a16:creationId xmlns:a16="http://schemas.microsoft.com/office/drawing/2014/main" id="{AE36AFC5-A21F-7783-44F3-30906F2B3B75}"/>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0" name="Eingekerbter Richtungspfeil 11">
            <a:extLst>
              <a:ext uri="{FF2B5EF4-FFF2-40B4-BE49-F238E27FC236}">
                <a16:creationId xmlns:a16="http://schemas.microsoft.com/office/drawing/2014/main" id="{D3030034-DECC-9F18-EEB8-CE37BA795723}"/>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3" name="Eingekerbter Richtungspfeil 11">
            <a:extLst>
              <a:ext uri="{FF2B5EF4-FFF2-40B4-BE49-F238E27FC236}">
                <a16:creationId xmlns:a16="http://schemas.microsoft.com/office/drawing/2014/main" id="{D190FC31-6425-9DD5-6B8D-65C6A41B5CFF}"/>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4" name="Eingekerbter Richtungspfeil 11">
            <a:extLst>
              <a:ext uri="{FF2B5EF4-FFF2-40B4-BE49-F238E27FC236}">
                <a16:creationId xmlns:a16="http://schemas.microsoft.com/office/drawing/2014/main" id="{E3269A06-37C2-4A59-B5C9-5E22B949C474}"/>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5" name="Textfeld 24">
            <a:extLst>
              <a:ext uri="{FF2B5EF4-FFF2-40B4-BE49-F238E27FC236}">
                <a16:creationId xmlns:a16="http://schemas.microsoft.com/office/drawing/2014/main" id="{F2AFDA3B-3CD1-FC19-909C-AE0D29FC1267}"/>
              </a:ext>
            </a:extLst>
          </p:cNvPr>
          <p:cNvSpPr txBox="1"/>
          <p:nvPr/>
        </p:nvSpPr>
        <p:spPr>
          <a:xfrm>
            <a:off x="1922468" y="3955995"/>
            <a:ext cx="1393088" cy="307777"/>
          </a:xfrm>
          <a:prstGeom prst="rect">
            <a:avLst/>
          </a:prstGeom>
          <a:noFill/>
        </p:spPr>
        <p:txBody>
          <a:bodyPr wrap="square" rtlCol="0">
            <a:spAutoFit/>
          </a:bodyPr>
          <a:lstStyle/>
          <a:p>
            <a:pPr algn="ctr"/>
            <a:r>
              <a:rPr lang="en-US" b="0" dirty="0">
                <a:latin typeface="+mn-lt"/>
              </a:rPr>
              <a:t>768 </a:t>
            </a:r>
            <a:r>
              <a:rPr lang="en-US" b="0" dirty="0">
                <a:latin typeface="+mn-lt"/>
                <a:sym typeface="Wingdings" panose="05000000000000000000" pitchFamily="2" charset="2"/>
              </a:rPr>
              <a:t></a:t>
            </a:r>
            <a:r>
              <a:rPr lang="en-US" b="0" dirty="0">
                <a:latin typeface="+mn-lt"/>
              </a:rPr>
              <a:t> 512</a:t>
            </a:r>
          </a:p>
        </p:txBody>
      </p:sp>
      <p:sp>
        <p:nvSpPr>
          <p:cNvPr id="29" name="Textfeld 28">
            <a:extLst>
              <a:ext uri="{FF2B5EF4-FFF2-40B4-BE49-F238E27FC236}">
                <a16:creationId xmlns:a16="http://schemas.microsoft.com/office/drawing/2014/main" id="{21968753-F7EB-38B8-F7F7-F92D99462A86}"/>
              </a:ext>
            </a:extLst>
          </p:cNvPr>
          <p:cNvSpPr txBox="1"/>
          <p:nvPr/>
        </p:nvSpPr>
        <p:spPr>
          <a:xfrm>
            <a:off x="2078732" y="3184161"/>
            <a:ext cx="1393088" cy="307777"/>
          </a:xfrm>
          <a:prstGeom prst="rect">
            <a:avLst/>
          </a:prstGeom>
          <a:noFill/>
        </p:spPr>
        <p:txBody>
          <a:bodyPr wrap="square" rtlCol="0">
            <a:spAutoFit/>
          </a:bodyPr>
          <a:lstStyle/>
          <a:p>
            <a:pPr algn="ctr"/>
            <a:r>
              <a:rPr lang="en-US" b="0" dirty="0">
                <a:latin typeface="+mn-lt"/>
              </a:rPr>
              <a:t>GELU</a:t>
            </a:r>
          </a:p>
        </p:txBody>
      </p:sp>
      <p:sp>
        <p:nvSpPr>
          <p:cNvPr id="30" name="Textfeld 29">
            <a:extLst>
              <a:ext uri="{FF2B5EF4-FFF2-40B4-BE49-F238E27FC236}">
                <a16:creationId xmlns:a16="http://schemas.microsoft.com/office/drawing/2014/main" id="{D577363F-3565-19A0-2D37-FF37D338B2F1}"/>
              </a:ext>
            </a:extLst>
          </p:cNvPr>
          <p:cNvSpPr txBox="1"/>
          <p:nvPr/>
        </p:nvSpPr>
        <p:spPr>
          <a:xfrm>
            <a:off x="1880584" y="2630527"/>
            <a:ext cx="1393088" cy="307777"/>
          </a:xfrm>
          <a:prstGeom prst="rect">
            <a:avLst/>
          </a:prstGeom>
          <a:noFill/>
        </p:spPr>
        <p:txBody>
          <a:bodyPr wrap="square" rtlCol="0">
            <a:spAutoFit/>
          </a:bodyPr>
          <a:lstStyle/>
          <a:p>
            <a:pPr algn="ctr"/>
            <a:r>
              <a:rPr lang="en-US" b="0" dirty="0">
                <a:latin typeface="+mn-lt"/>
              </a:rPr>
              <a:t> 512 </a:t>
            </a:r>
            <a:r>
              <a:rPr lang="en-US" b="0" dirty="0">
                <a:latin typeface="+mn-lt"/>
                <a:sym typeface="Wingdings" panose="05000000000000000000" pitchFamily="2" charset="2"/>
              </a:rPr>
              <a:t> 768</a:t>
            </a:r>
            <a:endParaRPr lang="en-US" b="0" dirty="0">
              <a:latin typeface="+mn-lt"/>
            </a:endParaRPr>
          </a:p>
        </p:txBody>
      </p:sp>
    </p:spTree>
    <p:extLst>
      <p:ext uri="{BB962C8B-B14F-4D97-AF65-F5344CB8AC3E}">
        <p14:creationId xmlns:p14="http://schemas.microsoft.com/office/powerpoint/2010/main" val="11100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89F1-1936-E30F-98FA-9608C124B28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D184EAC-B104-E802-83CA-130839E39759}"/>
              </a:ext>
            </a:extLst>
          </p:cNvPr>
          <p:cNvSpPr>
            <a:spLocks noGrp="1"/>
          </p:cNvSpPr>
          <p:nvPr>
            <p:ph type="title"/>
          </p:nvPr>
        </p:nvSpPr>
        <p:spPr/>
        <p:txBody>
          <a:bodyPr/>
          <a:lstStyle/>
          <a:p>
            <a:r>
              <a:rPr lang="de-DE" dirty="0"/>
              <a:t>Adapter</a:t>
            </a:r>
            <a:endParaRPr lang="en-US" dirty="0"/>
          </a:p>
        </p:txBody>
      </p:sp>
      <p:sp>
        <p:nvSpPr>
          <p:cNvPr id="13" name="Text Placeholder 1">
            <a:extLst>
              <a:ext uri="{FF2B5EF4-FFF2-40B4-BE49-F238E27FC236}">
                <a16:creationId xmlns:a16="http://schemas.microsoft.com/office/drawing/2014/main" id="{EF0BE5AD-2933-F08D-6445-7FB7F9392BF8}"/>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Architectures</a:t>
            </a:r>
            <a:r>
              <a:rPr lang="de-DE" sz="1400" b="0" dirty="0">
                <a:solidFill>
                  <a:schemeClr val="bg1">
                    <a:lumMod val="50000"/>
                  </a:schemeClr>
                </a:solidFill>
              </a:rPr>
              <a:t>          </a:t>
            </a:r>
            <a:r>
              <a:rPr lang="de-DE" sz="1400" dirty="0">
                <a:solidFill>
                  <a:schemeClr val="tx1"/>
                </a:solidFill>
              </a:rPr>
              <a:t>Adapter</a:t>
            </a:r>
            <a:r>
              <a:rPr lang="de-DE" sz="1400" b="0" dirty="0">
                <a:solidFill>
                  <a:schemeClr val="bg1">
                    <a:lumMod val="50000"/>
                  </a:schemeClr>
                </a:solidFill>
              </a:rPr>
              <a:t>          Conclusion</a:t>
            </a:r>
            <a:endParaRPr lang="de-DE" sz="1400" b="0" kern="1200" dirty="0">
              <a:solidFill>
                <a:schemeClr val="bg1">
                  <a:lumMod val="50000"/>
                </a:schemeClr>
              </a:solidFill>
            </a:endParaRPr>
          </a:p>
        </p:txBody>
      </p:sp>
      <p:sp>
        <p:nvSpPr>
          <p:cNvPr id="15" name="Eingekerbter Richtungspfeil 11">
            <a:extLst>
              <a:ext uri="{FF2B5EF4-FFF2-40B4-BE49-F238E27FC236}">
                <a16:creationId xmlns:a16="http://schemas.microsoft.com/office/drawing/2014/main" id="{8FD67339-9C2C-9029-1317-938149D891A6}"/>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78770A68-0F4A-0CEF-A84F-10593C6738DC}"/>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01F1FC1F-87CA-EA08-1E46-32A8FAB7D8F6}"/>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981DBC30-D719-3902-5736-37966BC8CE42}"/>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9" name="Eingekerbter Richtungspfeil 11">
            <a:extLst>
              <a:ext uri="{FF2B5EF4-FFF2-40B4-BE49-F238E27FC236}">
                <a16:creationId xmlns:a16="http://schemas.microsoft.com/office/drawing/2014/main" id="{FB6C10E3-5385-6B2E-2E4D-D3540094D319}"/>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0" name="Eingekerbter Richtungspfeil 11">
            <a:extLst>
              <a:ext uri="{FF2B5EF4-FFF2-40B4-BE49-F238E27FC236}">
                <a16:creationId xmlns:a16="http://schemas.microsoft.com/office/drawing/2014/main" id="{BFC67AC1-EF22-21D7-7930-000CD50716CD}"/>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3" name="Eingekerbter Richtungspfeil 11">
            <a:extLst>
              <a:ext uri="{FF2B5EF4-FFF2-40B4-BE49-F238E27FC236}">
                <a16:creationId xmlns:a16="http://schemas.microsoft.com/office/drawing/2014/main" id="{80977CB8-155F-8019-7A44-E7C3BF2F75DD}"/>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4" name="Eingekerbter Richtungspfeil 11">
            <a:extLst>
              <a:ext uri="{FF2B5EF4-FFF2-40B4-BE49-F238E27FC236}">
                <a16:creationId xmlns:a16="http://schemas.microsoft.com/office/drawing/2014/main" id="{F4668EB3-2B1A-1162-D821-E2813521DBC9}"/>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pic>
        <p:nvPicPr>
          <p:cNvPr id="4097" name="Picture 1">
            <a:extLst>
              <a:ext uri="{FF2B5EF4-FFF2-40B4-BE49-F238E27FC236}">
                <a16:creationId xmlns:a16="http://schemas.microsoft.com/office/drawing/2014/main" id="{A45E02ED-1E03-4D4C-E346-8D49950DDF1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71" t="17187"/>
          <a:stretch/>
        </p:blipFill>
        <p:spPr bwMode="auto">
          <a:xfrm>
            <a:off x="4589053" y="1079710"/>
            <a:ext cx="5611402" cy="23382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3E6E269-742F-F466-D94B-F4B8351B4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5689" b="86154"/>
          <a:stretch/>
        </p:blipFill>
        <p:spPr bwMode="auto">
          <a:xfrm>
            <a:off x="1445693" y="1644651"/>
            <a:ext cx="2685665" cy="113136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E42E895-7AD5-E5F6-2F1E-08BAA7C26B6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574" t="18110"/>
          <a:stretch/>
        </p:blipFill>
        <p:spPr bwMode="auto">
          <a:xfrm>
            <a:off x="4601128" y="3420100"/>
            <a:ext cx="5599328" cy="2310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B24F606-D6DF-7587-11C7-23193B0CE2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3427" b="85649"/>
          <a:stretch/>
        </p:blipFill>
        <p:spPr bwMode="auto">
          <a:xfrm>
            <a:off x="1445693" y="3861048"/>
            <a:ext cx="3038816" cy="111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8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80E3D-6A3B-21AB-04E8-229F431D749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5598562-9337-A36C-3A95-18EFB2CAE707}"/>
              </a:ext>
            </a:extLst>
          </p:cNvPr>
          <p:cNvSpPr>
            <a:spLocks noGrp="1"/>
          </p:cNvSpPr>
          <p:nvPr>
            <p:ph type="title"/>
          </p:nvPr>
        </p:nvSpPr>
        <p:spPr/>
        <p:txBody>
          <a:bodyPr/>
          <a:lstStyle/>
          <a:p>
            <a:r>
              <a:rPr lang="en-US" dirty="0"/>
              <a:t>Some SemEval 2023 Results</a:t>
            </a:r>
          </a:p>
        </p:txBody>
      </p:sp>
      <p:sp>
        <p:nvSpPr>
          <p:cNvPr id="17" name="Textfeld 16">
            <a:extLst>
              <a:ext uri="{FF2B5EF4-FFF2-40B4-BE49-F238E27FC236}">
                <a16:creationId xmlns:a16="http://schemas.microsoft.com/office/drawing/2014/main" id="{4CFADAF7-4DCE-18C4-F291-8B3C11D0F41A}"/>
              </a:ext>
            </a:extLst>
          </p:cNvPr>
          <p:cNvSpPr txBox="1"/>
          <p:nvPr/>
        </p:nvSpPr>
        <p:spPr>
          <a:xfrm>
            <a:off x="5951984" y="836712"/>
            <a:ext cx="4968552" cy="584775"/>
          </a:xfrm>
          <a:prstGeom prst="rect">
            <a:avLst/>
          </a:prstGeom>
          <a:noFill/>
        </p:spPr>
        <p:txBody>
          <a:bodyPr wrap="square" rtlCol="0">
            <a:spAutoFit/>
          </a:bodyPr>
          <a:lstStyle/>
          <a:p>
            <a:pPr marL="285750" indent="-285750">
              <a:buFont typeface="Wingdings" panose="05000000000000000000" pitchFamily="2" charset="2"/>
              <a:buChar char="Ø"/>
            </a:pPr>
            <a:r>
              <a:rPr lang="en-GB" sz="1600" b="0" dirty="0">
                <a:latin typeface="+mn-lt"/>
              </a:rPr>
              <a:t>Struggle to beat the 0.667 F1 mark</a:t>
            </a:r>
          </a:p>
          <a:p>
            <a:pPr marL="285750" indent="-285750">
              <a:buFont typeface="Wingdings" panose="05000000000000000000" pitchFamily="2" charset="2"/>
              <a:buChar char="Ø"/>
            </a:pPr>
            <a:r>
              <a:rPr lang="en-GB" sz="1600" b="0" dirty="0">
                <a:latin typeface="+mn-lt"/>
              </a:rPr>
              <a:t>Adapter-SIMCSE being 7</a:t>
            </a:r>
            <a:r>
              <a:rPr lang="en-GB" sz="1600" b="0" baseline="30000" dirty="0">
                <a:latin typeface="+mn-lt"/>
              </a:rPr>
              <a:t>th</a:t>
            </a:r>
            <a:r>
              <a:rPr lang="en-GB" sz="1600" b="0" dirty="0">
                <a:latin typeface="+mn-lt"/>
              </a:rPr>
              <a:t> place with 0.701</a:t>
            </a:r>
          </a:p>
        </p:txBody>
      </p:sp>
      <p:pic>
        <p:nvPicPr>
          <p:cNvPr id="19" name="Grafik 18">
            <a:extLst>
              <a:ext uri="{FF2B5EF4-FFF2-40B4-BE49-F238E27FC236}">
                <a16:creationId xmlns:a16="http://schemas.microsoft.com/office/drawing/2014/main" id="{1714E977-E8DB-BCDC-C88C-3D5DDCCD790D}"/>
              </a:ext>
            </a:extLst>
          </p:cNvPr>
          <p:cNvPicPr>
            <a:picLocks noChangeAspect="1"/>
          </p:cNvPicPr>
          <p:nvPr/>
        </p:nvPicPr>
        <p:blipFill rotWithShape="1">
          <a:blip r:embed="rId3"/>
          <a:srcRect t="1745"/>
          <a:stretch/>
        </p:blipFill>
        <p:spPr>
          <a:xfrm>
            <a:off x="1055440" y="729622"/>
            <a:ext cx="4464496" cy="5441118"/>
          </a:xfrm>
          <a:prstGeom prst="rect">
            <a:avLst/>
          </a:prstGeom>
        </p:spPr>
      </p:pic>
      <p:sp>
        <p:nvSpPr>
          <p:cNvPr id="25" name="Rechteck 24">
            <a:extLst>
              <a:ext uri="{FF2B5EF4-FFF2-40B4-BE49-F238E27FC236}">
                <a16:creationId xmlns:a16="http://schemas.microsoft.com/office/drawing/2014/main" id="{BA813D14-B8A4-AE64-C3C9-05515D974983}"/>
              </a:ext>
            </a:extLst>
          </p:cNvPr>
          <p:cNvSpPr/>
          <p:nvPr/>
        </p:nvSpPr>
        <p:spPr bwMode="auto">
          <a:xfrm>
            <a:off x="1847528" y="2204864"/>
            <a:ext cx="144016" cy="3168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26" name="Rechteck 25">
            <a:extLst>
              <a:ext uri="{FF2B5EF4-FFF2-40B4-BE49-F238E27FC236}">
                <a16:creationId xmlns:a16="http://schemas.microsoft.com/office/drawing/2014/main" id="{7C774294-2C35-8776-B672-6E7F34FC9760}"/>
              </a:ext>
            </a:extLst>
          </p:cNvPr>
          <p:cNvSpPr/>
          <p:nvPr/>
        </p:nvSpPr>
        <p:spPr bwMode="auto">
          <a:xfrm>
            <a:off x="1847528" y="2532649"/>
            <a:ext cx="144016" cy="3168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27" name="Rechteck 26">
            <a:extLst>
              <a:ext uri="{FF2B5EF4-FFF2-40B4-BE49-F238E27FC236}">
                <a16:creationId xmlns:a16="http://schemas.microsoft.com/office/drawing/2014/main" id="{CD96EA6E-CAC1-81E0-E3CE-E14E7D95D7EB}"/>
              </a:ext>
            </a:extLst>
          </p:cNvPr>
          <p:cNvSpPr/>
          <p:nvPr/>
        </p:nvSpPr>
        <p:spPr bwMode="auto">
          <a:xfrm>
            <a:off x="1847528" y="3251528"/>
            <a:ext cx="144016" cy="2376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28" name="Rechteck 27">
            <a:extLst>
              <a:ext uri="{FF2B5EF4-FFF2-40B4-BE49-F238E27FC236}">
                <a16:creationId xmlns:a16="http://schemas.microsoft.com/office/drawing/2014/main" id="{37FDAAF9-7A3C-3AD3-E1F4-5547F46D9C83}"/>
              </a:ext>
            </a:extLst>
          </p:cNvPr>
          <p:cNvSpPr/>
          <p:nvPr/>
        </p:nvSpPr>
        <p:spPr bwMode="auto">
          <a:xfrm>
            <a:off x="1867967" y="4008908"/>
            <a:ext cx="144016" cy="2376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29" name="Rechteck 28">
            <a:extLst>
              <a:ext uri="{FF2B5EF4-FFF2-40B4-BE49-F238E27FC236}">
                <a16:creationId xmlns:a16="http://schemas.microsoft.com/office/drawing/2014/main" id="{A4D103CC-81C3-6EFD-F554-8D2E61724F59}"/>
              </a:ext>
            </a:extLst>
          </p:cNvPr>
          <p:cNvSpPr/>
          <p:nvPr/>
        </p:nvSpPr>
        <p:spPr bwMode="auto">
          <a:xfrm>
            <a:off x="1847528" y="5135616"/>
            <a:ext cx="144016" cy="2376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30" name="Rechteck 29">
            <a:extLst>
              <a:ext uri="{FF2B5EF4-FFF2-40B4-BE49-F238E27FC236}">
                <a16:creationId xmlns:a16="http://schemas.microsoft.com/office/drawing/2014/main" id="{19C4FB29-6FDE-E5CA-0D95-5267304EA4C6}"/>
              </a:ext>
            </a:extLst>
          </p:cNvPr>
          <p:cNvSpPr/>
          <p:nvPr/>
        </p:nvSpPr>
        <p:spPr bwMode="auto">
          <a:xfrm>
            <a:off x="1874689" y="5653178"/>
            <a:ext cx="144016" cy="2376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sp>
        <p:nvSpPr>
          <p:cNvPr id="31" name="Rechteck 30">
            <a:extLst>
              <a:ext uri="{FF2B5EF4-FFF2-40B4-BE49-F238E27FC236}">
                <a16:creationId xmlns:a16="http://schemas.microsoft.com/office/drawing/2014/main" id="{6C4AE98F-102F-8EE8-D19B-D253ACF73470}"/>
              </a:ext>
            </a:extLst>
          </p:cNvPr>
          <p:cNvSpPr/>
          <p:nvPr/>
        </p:nvSpPr>
        <p:spPr bwMode="auto">
          <a:xfrm>
            <a:off x="1874689" y="5890778"/>
            <a:ext cx="144016" cy="237600"/>
          </a:xfrm>
          <a:prstGeom prst="rect">
            <a:avLst/>
          </a:prstGeom>
          <a:solidFill>
            <a:srgbClr val="00B050"/>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pic>
        <p:nvPicPr>
          <p:cNvPr id="33" name="Grafik 32">
            <a:extLst>
              <a:ext uri="{FF2B5EF4-FFF2-40B4-BE49-F238E27FC236}">
                <a16:creationId xmlns:a16="http://schemas.microsoft.com/office/drawing/2014/main" id="{049FFD38-A614-CDDC-CA5C-CF846F12C4D2}"/>
              </a:ext>
            </a:extLst>
          </p:cNvPr>
          <p:cNvPicPr>
            <a:picLocks noChangeAspect="1"/>
          </p:cNvPicPr>
          <p:nvPr/>
        </p:nvPicPr>
        <p:blipFill>
          <a:blip r:embed="rId4"/>
          <a:stretch>
            <a:fillRect/>
          </a:stretch>
        </p:blipFill>
        <p:spPr>
          <a:xfrm>
            <a:off x="7320136" y="1798476"/>
            <a:ext cx="4570040" cy="4372264"/>
          </a:xfrm>
          <a:prstGeom prst="rect">
            <a:avLst/>
          </a:prstGeom>
        </p:spPr>
      </p:pic>
      <p:sp>
        <p:nvSpPr>
          <p:cNvPr id="34" name="Rechteck 33">
            <a:extLst>
              <a:ext uri="{FF2B5EF4-FFF2-40B4-BE49-F238E27FC236}">
                <a16:creationId xmlns:a16="http://schemas.microsoft.com/office/drawing/2014/main" id="{315DD1AC-3D7C-7F9C-6BC5-DB0107964E58}"/>
              </a:ext>
            </a:extLst>
          </p:cNvPr>
          <p:cNvSpPr/>
          <p:nvPr/>
        </p:nvSpPr>
        <p:spPr bwMode="auto">
          <a:xfrm>
            <a:off x="7341342" y="4077072"/>
            <a:ext cx="4570040" cy="2093668"/>
          </a:xfrm>
          <a:prstGeom prst="rect">
            <a:avLst/>
          </a:prstGeom>
          <a:solidFill>
            <a:srgbClr val="FF0000">
              <a:alpha val="6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a:ln>
                <a:noFill/>
              </a:ln>
              <a:solidFill>
                <a:schemeClr val="tx1"/>
              </a:solidFill>
              <a:effectLst/>
              <a:latin typeface="+mn-lt"/>
            </a:endParaRPr>
          </a:p>
        </p:txBody>
      </p:sp>
      <p:cxnSp>
        <p:nvCxnSpPr>
          <p:cNvPr id="36" name="Verbinder: gekrümmt 35">
            <a:extLst>
              <a:ext uri="{FF2B5EF4-FFF2-40B4-BE49-F238E27FC236}">
                <a16:creationId xmlns:a16="http://schemas.microsoft.com/office/drawing/2014/main" id="{538715FB-859C-63C3-EAAE-A0AB782D6420}"/>
              </a:ext>
            </a:extLst>
          </p:cNvPr>
          <p:cNvCxnSpPr>
            <a:cxnSpLocks/>
          </p:cNvCxnSpPr>
          <p:nvPr/>
        </p:nvCxnSpPr>
        <p:spPr bwMode="auto">
          <a:xfrm rot="5400000">
            <a:off x="5418026" y="1451393"/>
            <a:ext cx="1427959" cy="1368151"/>
          </a:xfrm>
          <a:prstGeom prst="curvedConnector3">
            <a:avLst>
              <a:gd name="adj1" fmla="val 62007"/>
            </a:avLst>
          </a:prstGeom>
          <a:solidFill>
            <a:schemeClr val="accent1"/>
          </a:solidFill>
          <a:ln w="2857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273614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Conclusion</a:t>
            </a:r>
          </a:p>
        </p:txBody>
      </p:sp>
      <p:sp>
        <p:nvSpPr>
          <p:cNvPr id="3" name="Text Placeholder 1">
            <a:extLst>
              <a:ext uri="{FF2B5EF4-FFF2-40B4-BE49-F238E27FC236}">
                <a16:creationId xmlns:a16="http://schemas.microsoft.com/office/drawing/2014/main" id="{791FB988-3E62-AD33-D3FC-FB95AF1B63DC}"/>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Permutation          Dataset Mixing          </a:t>
            </a:r>
            <a:r>
              <a:rPr lang="en-US" sz="1400" b="0" kern="1200" dirty="0">
                <a:solidFill>
                  <a:schemeClr val="bg1">
                    <a:lumMod val="50000"/>
                  </a:schemeClr>
                </a:solidFill>
              </a:rPr>
              <a:t>Architectures</a:t>
            </a:r>
            <a:r>
              <a:rPr lang="de-DE" sz="1400" b="0" dirty="0">
                <a:solidFill>
                  <a:schemeClr val="bg1">
                    <a:lumMod val="50000"/>
                  </a:schemeClr>
                </a:solidFill>
              </a:rPr>
              <a:t>          Adapter          </a:t>
            </a:r>
            <a:r>
              <a:rPr lang="en-US" sz="1400" dirty="0">
                <a:solidFill>
                  <a:schemeClr val="tx1"/>
                </a:solidFill>
              </a:rPr>
              <a:t>Conclusion</a:t>
            </a:r>
            <a:endParaRPr lang="en-US" sz="1400" kern="1200" dirty="0">
              <a:solidFill>
                <a:schemeClr val="tx1"/>
              </a:solidFill>
            </a:endParaRPr>
          </a:p>
        </p:txBody>
      </p:sp>
      <p:sp>
        <p:nvSpPr>
          <p:cNvPr id="4" name="Eingekerbter Richtungspfeil 11">
            <a:extLst>
              <a:ext uri="{FF2B5EF4-FFF2-40B4-BE49-F238E27FC236}">
                <a16:creationId xmlns:a16="http://schemas.microsoft.com/office/drawing/2014/main" id="{E5ED07A3-9D1A-DA98-2610-613EFC69DD4F}"/>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5" name="Eingekerbter Richtungspfeil 11">
            <a:extLst>
              <a:ext uri="{FF2B5EF4-FFF2-40B4-BE49-F238E27FC236}">
                <a16:creationId xmlns:a16="http://schemas.microsoft.com/office/drawing/2014/main" id="{3745808A-CAC4-1538-0E65-B71A8A15BDBD}"/>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 name="Eingekerbter Richtungspfeil 11">
            <a:extLst>
              <a:ext uri="{FF2B5EF4-FFF2-40B4-BE49-F238E27FC236}">
                <a16:creationId xmlns:a16="http://schemas.microsoft.com/office/drawing/2014/main" id="{AFD25613-8821-B3F3-D13F-B6E7B41ED686}"/>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 name="Eingekerbter Richtungspfeil 11">
            <a:extLst>
              <a:ext uri="{FF2B5EF4-FFF2-40B4-BE49-F238E27FC236}">
                <a16:creationId xmlns:a16="http://schemas.microsoft.com/office/drawing/2014/main" id="{8C0333FA-0CA2-F763-B7CF-156A8276D7BD}"/>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Eingekerbter Richtungspfeil 11">
            <a:extLst>
              <a:ext uri="{FF2B5EF4-FFF2-40B4-BE49-F238E27FC236}">
                <a16:creationId xmlns:a16="http://schemas.microsoft.com/office/drawing/2014/main" id="{4AEF8F9C-3E14-8C4B-A6AC-507AB318FA90}"/>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65E2FE70-5FC9-99A5-4B2D-7391686F5F28}"/>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1" name="Eingekerbter Richtungspfeil 11">
            <a:extLst>
              <a:ext uri="{FF2B5EF4-FFF2-40B4-BE49-F238E27FC236}">
                <a16:creationId xmlns:a16="http://schemas.microsoft.com/office/drawing/2014/main" id="{B9DB5131-D82D-9FFA-EF89-7783EA7FD964}"/>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F8339AB4-03DF-F4BE-9C4F-49F31145AD7D}"/>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Textplatzhalter 10">
            <a:extLst>
              <a:ext uri="{FF2B5EF4-FFF2-40B4-BE49-F238E27FC236}">
                <a16:creationId xmlns:a16="http://schemas.microsoft.com/office/drawing/2014/main" id="{28D55173-7FB5-EF7E-19F9-CFBAE3C69F46}"/>
              </a:ext>
            </a:extLst>
          </p:cNvPr>
          <p:cNvSpPr>
            <a:spLocks noGrp="1"/>
          </p:cNvSpPr>
          <p:nvPr>
            <p:ph type="body" sz="quarter" idx="10"/>
          </p:nvPr>
        </p:nvSpPr>
        <p:spPr>
          <a:xfrm>
            <a:off x="719670" y="2259855"/>
            <a:ext cx="10657417" cy="2338290"/>
          </a:xfrm>
        </p:spPr>
        <p:txBody>
          <a:bodyPr/>
          <a:lstStyle/>
          <a:p>
            <a:r>
              <a:rPr lang="en-US" dirty="0"/>
              <a:t>Permutation </a:t>
            </a:r>
            <a:r>
              <a:rPr lang="en-US" dirty="0">
                <a:sym typeface="Wingdings" panose="05000000000000000000" pitchFamily="2" charset="2"/>
              </a:rPr>
              <a:t> No results</a:t>
            </a:r>
          </a:p>
          <a:p>
            <a:r>
              <a:rPr lang="en-US" dirty="0">
                <a:sym typeface="Wingdings" panose="05000000000000000000" pitchFamily="2" charset="2"/>
              </a:rPr>
              <a:t>Dataset Mixing  CombinedDataset better than CombinedLoader</a:t>
            </a:r>
          </a:p>
          <a:p>
            <a:r>
              <a:rPr lang="en-US" dirty="0">
                <a:sym typeface="Wingdings" panose="05000000000000000000" pitchFamily="2" charset="2"/>
              </a:rPr>
              <a:t>Siamese Architectures  CosineSimmilarity + MSELoss</a:t>
            </a:r>
          </a:p>
          <a:p>
            <a:r>
              <a:rPr lang="en-US" dirty="0">
                <a:sym typeface="Wingdings" panose="05000000000000000000" pitchFamily="2" charset="2"/>
              </a:rPr>
              <a:t>Adapter   Best Performance boost on BERTs Architecture</a:t>
            </a:r>
            <a:endParaRPr lang="en-US" dirty="0"/>
          </a:p>
        </p:txBody>
      </p:sp>
    </p:spTree>
    <p:extLst>
      <p:ext uri="{BB962C8B-B14F-4D97-AF65-F5344CB8AC3E}">
        <p14:creationId xmlns:p14="http://schemas.microsoft.com/office/powerpoint/2010/main" val="235654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Task</a:t>
            </a:r>
            <a:endParaRPr lang="en-US" dirty="0"/>
          </a:p>
        </p:txBody>
      </p:sp>
      <p:sp>
        <p:nvSpPr>
          <p:cNvPr id="11" name="Textplatzhalter 10">
            <a:extLst>
              <a:ext uri="{FF2B5EF4-FFF2-40B4-BE49-F238E27FC236}">
                <a16:creationId xmlns:a16="http://schemas.microsoft.com/office/drawing/2014/main" id="{589B072C-FC27-E9CC-DBED-31375DEC56A1}"/>
              </a:ext>
            </a:extLst>
          </p:cNvPr>
          <p:cNvSpPr>
            <a:spLocks noGrp="1"/>
          </p:cNvSpPr>
          <p:nvPr>
            <p:ph type="body" sz="quarter" idx="10"/>
          </p:nvPr>
        </p:nvSpPr>
        <p:spPr>
          <a:xfrm>
            <a:off x="719670" y="1412776"/>
            <a:ext cx="10657417" cy="4680520"/>
          </a:xfrm>
        </p:spPr>
        <p:txBody>
          <a:bodyPr/>
          <a:lstStyle/>
          <a:p>
            <a:r>
              <a:rPr lang="en-GB" dirty="0"/>
              <a:t>Natural Language Inference (NLI), also known as Recognizing Textual Entailment (RTE)</a:t>
            </a:r>
          </a:p>
          <a:p>
            <a:r>
              <a:rPr lang="en-US" dirty="0"/>
              <a:t>Based</a:t>
            </a:r>
            <a:r>
              <a:rPr lang="de-DE" dirty="0"/>
              <a:t> on Clinical Trial Reports (CTR)</a:t>
            </a:r>
          </a:p>
          <a:p>
            <a:r>
              <a:rPr lang="de-DE" dirty="0"/>
              <a:t>Classification Task (</a:t>
            </a:r>
            <a:r>
              <a:rPr lang="en-US" dirty="0"/>
              <a:t>Entailment</a:t>
            </a:r>
            <a:r>
              <a:rPr lang="de-DE" dirty="0"/>
              <a:t> </a:t>
            </a:r>
            <a:r>
              <a:rPr lang="de-DE" dirty="0" err="1"/>
              <a:t>or</a:t>
            </a:r>
            <a:r>
              <a:rPr lang="de-DE" dirty="0"/>
              <a:t> </a:t>
            </a:r>
            <a:r>
              <a:rPr lang="en-US" dirty="0"/>
              <a:t>Contradiction</a:t>
            </a:r>
            <a:r>
              <a:rPr lang="de-DE" dirty="0"/>
              <a:t>)</a:t>
            </a:r>
          </a:p>
          <a:p>
            <a:r>
              <a:rPr lang="en-GB" dirty="0"/>
              <a:t>Test the capability to reason over all sections CTRs</a:t>
            </a:r>
          </a:p>
          <a:p>
            <a:r>
              <a:rPr lang="en-GB" dirty="0"/>
              <a:t>Learn complex decision boundaries between the classes</a:t>
            </a:r>
            <a:endParaRPr lang="de-DE" dirty="0"/>
          </a:p>
          <a:p>
            <a:r>
              <a:rPr lang="en-GB" dirty="0"/>
              <a:t>Shift from general to biomedical domain</a:t>
            </a:r>
            <a:endParaRPr lang="de-DE" dirty="0"/>
          </a:p>
        </p:txBody>
      </p:sp>
      <p:sp>
        <p:nvSpPr>
          <p:cNvPr id="14" name="Text Placeholder 1">
            <a:extLst>
              <a:ext uri="{FF2B5EF4-FFF2-40B4-BE49-F238E27FC236}">
                <a16:creationId xmlns:a16="http://schemas.microsoft.com/office/drawing/2014/main" id="{475A877A-3848-B6DF-95E5-21BAE87F6E90}"/>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kern="1200" dirty="0">
                <a:solidFill>
                  <a:schemeClr val="tx1"/>
                </a:solidFill>
              </a:rPr>
              <a:t>Taks</a:t>
            </a:r>
            <a:r>
              <a:rPr lang="de-DE" sz="1400" b="0" kern="1200" dirty="0">
                <a:solidFill>
                  <a:schemeClr val="bg1">
                    <a:lumMod val="50000"/>
                  </a:schemeClr>
                </a:solidFill>
              </a:rPr>
              <a:t>          Dataset          Disclaimer          Baseline          Permutation          Dataset Mixing          Architectures</a:t>
            </a:r>
            <a:r>
              <a:rPr lang="de-DE" sz="1400" b="0" dirty="0">
                <a:solidFill>
                  <a:schemeClr val="bg1">
                    <a:lumMod val="50000"/>
                  </a:schemeClr>
                </a:solidFill>
              </a:rPr>
              <a:t>          Adapter          </a:t>
            </a:r>
            <a:r>
              <a:rPr lang="en-GB" sz="1400" b="0" dirty="0">
                <a:solidFill>
                  <a:schemeClr val="bg1">
                    <a:lumMod val="50000"/>
                  </a:schemeClr>
                </a:solidFill>
              </a:rPr>
              <a:t>Conclusion</a:t>
            </a:r>
            <a:endParaRPr lang="en-GB" sz="1400" b="0" kern="1200" dirty="0">
              <a:solidFill>
                <a:schemeClr val="bg1">
                  <a:lumMod val="50000"/>
                </a:schemeClr>
              </a:solidFill>
            </a:endParaRPr>
          </a:p>
        </p:txBody>
      </p:sp>
      <p:sp>
        <p:nvSpPr>
          <p:cNvPr id="15" name="Eingekerbter Richtungspfeil 11">
            <a:extLst>
              <a:ext uri="{FF2B5EF4-FFF2-40B4-BE49-F238E27FC236}">
                <a16:creationId xmlns:a16="http://schemas.microsoft.com/office/drawing/2014/main" id="{065F67EC-C278-52B7-E7A8-54970915A664}"/>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3" name="Eingekerbter Richtungspfeil 11">
            <a:extLst>
              <a:ext uri="{FF2B5EF4-FFF2-40B4-BE49-F238E27FC236}">
                <a16:creationId xmlns:a16="http://schemas.microsoft.com/office/drawing/2014/main" id="{A80A80AF-DF81-D42A-8C61-2973F3E7A997}"/>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4" name="Eingekerbter Richtungspfeil 11">
            <a:extLst>
              <a:ext uri="{FF2B5EF4-FFF2-40B4-BE49-F238E27FC236}">
                <a16:creationId xmlns:a16="http://schemas.microsoft.com/office/drawing/2014/main" id="{D8D9E098-A671-B8EB-4F28-89D0C832851C}"/>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5" name="Eingekerbter Richtungspfeil 11">
            <a:extLst>
              <a:ext uri="{FF2B5EF4-FFF2-40B4-BE49-F238E27FC236}">
                <a16:creationId xmlns:a16="http://schemas.microsoft.com/office/drawing/2014/main" id="{762917C7-7C3A-B5DA-7356-A2669C655FCB}"/>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 name="Eingekerbter Richtungspfeil 11">
            <a:extLst>
              <a:ext uri="{FF2B5EF4-FFF2-40B4-BE49-F238E27FC236}">
                <a16:creationId xmlns:a16="http://schemas.microsoft.com/office/drawing/2014/main" id="{41B34148-21D2-DBD5-8F7A-B1C2819E855D}"/>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 name="Eingekerbter Richtungspfeil 11">
            <a:extLst>
              <a:ext uri="{FF2B5EF4-FFF2-40B4-BE49-F238E27FC236}">
                <a16:creationId xmlns:a16="http://schemas.microsoft.com/office/drawing/2014/main" id="{A36C62EB-045A-716B-F582-03E62A6B9A3B}"/>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Eingekerbter Richtungspfeil 11">
            <a:extLst>
              <a:ext uri="{FF2B5EF4-FFF2-40B4-BE49-F238E27FC236}">
                <a16:creationId xmlns:a16="http://schemas.microsoft.com/office/drawing/2014/main" id="{28E2FFC9-FA5B-D577-A88D-6B92541C1043}"/>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A2AFE254-D0BC-1117-9E48-618354DF2E8A}"/>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42693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Dataset</a:t>
            </a:r>
            <a:endParaRPr lang="en-US" dirty="0"/>
          </a:p>
        </p:txBody>
      </p:sp>
      <p:pic>
        <p:nvPicPr>
          <p:cNvPr id="3" name="Grafik 2">
            <a:extLst>
              <a:ext uri="{FF2B5EF4-FFF2-40B4-BE49-F238E27FC236}">
                <a16:creationId xmlns:a16="http://schemas.microsoft.com/office/drawing/2014/main" id="{8FBDE385-A507-CA25-6CE3-C0526736C26F}"/>
              </a:ext>
            </a:extLst>
          </p:cNvPr>
          <p:cNvPicPr>
            <a:picLocks noChangeAspect="1"/>
          </p:cNvPicPr>
          <p:nvPr/>
        </p:nvPicPr>
        <p:blipFill>
          <a:blip r:embed="rId2"/>
          <a:stretch>
            <a:fillRect/>
          </a:stretch>
        </p:blipFill>
        <p:spPr>
          <a:xfrm>
            <a:off x="1753293" y="4111679"/>
            <a:ext cx="8919354" cy="1984688"/>
          </a:xfrm>
          <a:prstGeom prst="rect">
            <a:avLst/>
          </a:prstGeom>
        </p:spPr>
      </p:pic>
      <p:sp>
        <p:nvSpPr>
          <p:cNvPr id="2" name="Text Placeholder 1">
            <a:extLst>
              <a:ext uri="{FF2B5EF4-FFF2-40B4-BE49-F238E27FC236}">
                <a16:creationId xmlns:a16="http://schemas.microsoft.com/office/drawing/2014/main" id="{4213B72D-9078-149D-8C0A-F3676AE2AC38}"/>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a:t>
            </a:r>
            <a:r>
              <a:rPr lang="de-DE" sz="1400" kern="1200" dirty="0">
                <a:solidFill>
                  <a:schemeClr val="tx1"/>
                </a:solidFill>
              </a:rPr>
              <a:t>Dataset</a:t>
            </a:r>
            <a:r>
              <a:rPr lang="de-DE" sz="1400" b="0" kern="1200" dirty="0">
                <a:solidFill>
                  <a:schemeClr val="bg1">
                    <a:lumMod val="50000"/>
                  </a:schemeClr>
                </a:solidFill>
              </a:rPr>
              <a:t>          Disclaimer          Baseline          Permutation          Dataset Mixing          Architectures</a:t>
            </a:r>
            <a:r>
              <a:rPr lang="de-DE" sz="1400" b="0" dirty="0">
                <a:solidFill>
                  <a:schemeClr val="bg1">
                    <a:lumMod val="50000"/>
                  </a:schemeClr>
                </a:solidFill>
              </a:rPr>
              <a:t>          Adapter          </a:t>
            </a:r>
            <a:r>
              <a:rPr lang="en-US" sz="1400" b="0" dirty="0">
                <a:solidFill>
                  <a:schemeClr val="bg1">
                    <a:lumMod val="50000"/>
                  </a:schemeClr>
                </a:solidFill>
              </a:rPr>
              <a:t>Conclusion</a:t>
            </a:r>
            <a:endParaRPr lang="en-US" sz="1400" b="0" kern="1200" dirty="0">
              <a:solidFill>
                <a:schemeClr val="bg1">
                  <a:lumMod val="50000"/>
                </a:schemeClr>
              </a:solidFill>
            </a:endParaRPr>
          </a:p>
        </p:txBody>
      </p:sp>
      <p:sp>
        <p:nvSpPr>
          <p:cNvPr id="4" name="Eingekerbter Richtungspfeil 11">
            <a:extLst>
              <a:ext uri="{FF2B5EF4-FFF2-40B4-BE49-F238E27FC236}">
                <a16:creationId xmlns:a16="http://schemas.microsoft.com/office/drawing/2014/main" id="{5500E639-F458-1C96-DB06-E25A3086E6A9}"/>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5" name="Eingekerbter Richtungspfeil 11">
            <a:extLst>
              <a:ext uri="{FF2B5EF4-FFF2-40B4-BE49-F238E27FC236}">
                <a16:creationId xmlns:a16="http://schemas.microsoft.com/office/drawing/2014/main" id="{2E1FA80C-248B-3BA6-1B64-594EDFAD5F9A}"/>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 name="Eingekerbter Richtungspfeil 11">
            <a:extLst>
              <a:ext uri="{FF2B5EF4-FFF2-40B4-BE49-F238E27FC236}">
                <a16:creationId xmlns:a16="http://schemas.microsoft.com/office/drawing/2014/main" id="{642F5A71-36F8-33C4-38A7-FDB965ECC1C3}"/>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 name="Eingekerbter Richtungspfeil 11">
            <a:extLst>
              <a:ext uri="{FF2B5EF4-FFF2-40B4-BE49-F238E27FC236}">
                <a16:creationId xmlns:a16="http://schemas.microsoft.com/office/drawing/2014/main" id="{07B715FE-39E2-76DD-E32E-3A625403CFB6}"/>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Eingekerbter Richtungspfeil 11">
            <a:extLst>
              <a:ext uri="{FF2B5EF4-FFF2-40B4-BE49-F238E27FC236}">
                <a16:creationId xmlns:a16="http://schemas.microsoft.com/office/drawing/2014/main" id="{AF0BD5E0-26A5-0449-0FF0-A4B131AC47BF}"/>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DE22CCAE-131A-A947-75CE-9D0750CB6317}"/>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1" name="Eingekerbter Richtungspfeil 11">
            <a:extLst>
              <a:ext uri="{FF2B5EF4-FFF2-40B4-BE49-F238E27FC236}">
                <a16:creationId xmlns:a16="http://schemas.microsoft.com/office/drawing/2014/main" id="{B596F539-E900-CCD6-089D-62A5F399F35D}"/>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5968FF53-79AA-97A6-100D-DF24E9D1225A}"/>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Textfeld 13">
            <a:extLst>
              <a:ext uri="{FF2B5EF4-FFF2-40B4-BE49-F238E27FC236}">
                <a16:creationId xmlns:a16="http://schemas.microsoft.com/office/drawing/2014/main" id="{CCA4D468-4529-7F14-2BCA-87F589C02528}"/>
              </a:ext>
            </a:extLst>
          </p:cNvPr>
          <p:cNvSpPr txBox="1"/>
          <p:nvPr/>
        </p:nvSpPr>
        <p:spPr>
          <a:xfrm>
            <a:off x="431754" y="1079710"/>
            <a:ext cx="11233248" cy="3016210"/>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GB" sz="2000" b="0" dirty="0">
                <a:latin typeface="+mn-lt"/>
              </a:rPr>
              <a:t>Generated by clinical domain experts, organisers and oncologists from the Cancer Research UK Manchester Institute and the Digital Experimental Cancer Medicine Team.</a:t>
            </a:r>
          </a:p>
          <a:p>
            <a:pPr marL="285750" indent="-285750">
              <a:spcBef>
                <a:spcPts val="600"/>
              </a:spcBef>
              <a:spcAft>
                <a:spcPts val="600"/>
              </a:spcAft>
              <a:buFont typeface="Wingdings" panose="05000000000000000000" pitchFamily="2" charset="2"/>
              <a:buChar char="Ø"/>
            </a:pPr>
            <a:endParaRPr lang="en-GB" sz="2000" b="0" dirty="0">
              <a:latin typeface="+mn-lt"/>
            </a:endParaRPr>
          </a:p>
          <a:p>
            <a:pPr marL="285750" indent="-285750">
              <a:spcBef>
                <a:spcPts val="600"/>
              </a:spcBef>
              <a:spcAft>
                <a:spcPts val="600"/>
              </a:spcAft>
              <a:buFont typeface="Wingdings" panose="05000000000000000000" pitchFamily="2" charset="2"/>
              <a:buChar char="Ø"/>
            </a:pPr>
            <a:r>
              <a:rPr lang="en-GB" sz="2000" b="0" dirty="0">
                <a:latin typeface="+mn-lt"/>
              </a:rPr>
              <a:t>Eligibility: A set of conditions for patients to be allowed to take part in the clinical trial</a:t>
            </a:r>
          </a:p>
          <a:p>
            <a:pPr marL="285750" indent="-285750">
              <a:spcBef>
                <a:spcPts val="600"/>
              </a:spcBef>
              <a:spcAft>
                <a:spcPts val="600"/>
              </a:spcAft>
              <a:buFont typeface="Wingdings" panose="05000000000000000000" pitchFamily="2" charset="2"/>
              <a:buChar char="Ø"/>
            </a:pPr>
            <a:r>
              <a:rPr lang="en-GB" sz="2000" b="0" dirty="0">
                <a:latin typeface="+mn-lt"/>
              </a:rPr>
              <a:t>Intervention: The type, dosage, frequency, and duration of treatments being studied</a:t>
            </a:r>
          </a:p>
          <a:p>
            <a:pPr marL="285750" indent="-285750">
              <a:spcBef>
                <a:spcPts val="600"/>
              </a:spcBef>
              <a:spcAft>
                <a:spcPts val="600"/>
              </a:spcAft>
              <a:buFont typeface="Wingdings" panose="05000000000000000000" pitchFamily="2" charset="2"/>
              <a:buChar char="Ø"/>
            </a:pPr>
            <a:r>
              <a:rPr lang="en-GB" sz="2000" b="0" dirty="0">
                <a:latin typeface="+mn-lt"/>
              </a:rPr>
              <a:t>Results: Number of participants in the trial, outcome measures, units, and the results</a:t>
            </a:r>
          </a:p>
          <a:p>
            <a:pPr marL="285750" indent="-285750">
              <a:spcBef>
                <a:spcPts val="600"/>
              </a:spcBef>
              <a:spcAft>
                <a:spcPts val="600"/>
              </a:spcAft>
              <a:buFont typeface="Wingdings" panose="05000000000000000000" pitchFamily="2" charset="2"/>
              <a:buChar char="Ø"/>
            </a:pPr>
            <a:r>
              <a:rPr lang="en-GB" sz="2000" b="0" dirty="0">
                <a:latin typeface="+mn-lt"/>
              </a:rPr>
              <a:t>Adverse Events: These are signs and symptoms observed in patients during the clinical trial</a:t>
            </a:r>
          </a:p>
        </p:txBody>
      </p:sp>
    </p:spTree>
    <p:extLst>
      <p:ext uri="{BB962C8B-B14F-4D97-AF65-F5344CB8AC3E}">
        <p14:creationId xmlns:p14="http://schemas.microsoft.com/office/powerpoint/2010/main" val="28337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Dataset</a:t>
            </a:r>
            <a:endParaRPr lang="en-US" dirty="0"/>
          </a:p>
        </p:txBody>
      </p:sp>
      <p:pic>
        <p:nvPicPr>
          <p:cNvPr id="6" name="Grafik 5">
            <a:extLst>
              <a:ext uri="{FF2B5EF4-FFF2-40B4-BE49-F238E27FC236}">
                <a16:creationId xmlns:a16="http://schemas.microsoft.com/office/drawing/2014/main" id="{79A44E4B-7CD8-AAE7-75F6-2FC482B8074B}"/>
              </a:ext>
            </a:extLst>
          </p:cNvPr>
          <p:cNvPicPr>
            <a:picLocks noChangeAspect="1"/>
          </p:cNvPicPr>
          <p:nvPr/>
        </p:nvPicPr>
        <p:blipFill>
          <a:blip r:embed="rId3"/>
          <a:stretch>
            <a:fillRect/>
          </a:stretch>
        </p:blipFill>
        <p:spPr>
          <a:xfrm>
            <a:off x="1837116" y="1218661"/>
            <a:ext cx="8593211" cy="4370163"/>
          </a:xfrm>
          <a:prstGeom prst="rect">
            <a:avLst/>
          </a:prstGeom>
        </p:spPr>
      </p:pic>
      <p:pic>
        <p:nvPicPr>
          <p:cNvPr id="9" name="Grafik 8">
            <a:extLst>
              <a:ext uri="{FF2B5EF4-FFF2-40B4-BE49-F238E27FC236}">
                <a16:creationId xmlns:a16="http://schemas.microsoft.com/office/drawing/2014/main" id="{350E300C-E530-F083-117F-22F0D036F03A}"/>
              </a:ext>
            </a:extLst>
          </p:cNvPr>
          <p:cNvPicPr>
            <a:picLocks noChangeAspect="1"/>
          </p:cNvPicPr>
          <p:nvPr/>
        </p:nvPicPr>
        <p:blipFill>
          <a:blip r:embed="rId4"/>
          <a:stretch>
            <a:fillRect/>
          </a:stretch>
        </p:blipFill>
        <p:spPr>
          <a:xfrm>
            <a:off x="1800226" y="5802089"/>
            <a:ext cx="8496300" cy="409575"/>
          </a:xfrm>
          <a:prstGeom prst="rect">
            <a:avLst/>
          </a:prstGeom>
        </p:spPr>
      </p:pic>
      <p:sp>
        <p:nvSpPr>
          <p:cNvPr id="10" name="Text Placeholder 1">
            <a:extLst>
              <a:ext uri="{FF2B5EF4-FFF2-40B4-BE49-F238E27FC236}">
                <a16:creationId xmlns:a16="http://schemas.microsoft.com/office/drawing/2014/main" id="{C982FFD2-6D1D-3376-2E1C-A4E5D046B63F}"/>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a:t>
            </a:r>
            <a:r>
              <a:rPr lang="de-DE" sz="1400" kern="1200" dirty="0">
                <a:solidFill>
                  <a:schemeClr val="tx1"/>
                </a:solidFill>
              </a:rPr>
              <a:t>Dataset</a:t>
            </a:r>
            <a:r>
              <a:rPr lang="de-DE" sz="1400" b="0" kern="1200" dirty="0">
                <a:solidFill>
                  <a:schemeClr val="bg1">
                    <a:lumMod val="50000"/>
                  </a:schemeClr>
                </a:solidFill>
              </a:rPr>
              <a:t>          Disclaimer          Baseline          Permutation          Dataset Mixing          Architectures</a:t>
            </a:r>
            <a:r>
              <a:rPr lang="de-DE" sz="1400" b="0" dirty="0">
                <a:solidFill>
                  <a:schemeClr val="bg1">
                    <a:lumMod val="50000"/>
                  </a:schemeClr>
                </a:solidFill>
              </a:rPr>
              <a:t>          Adapter          </a:t>
            </a:r>
            <a:r>
              <a:rPr lang="en-US" sz="1400" b="0" dirty="0">
                <a:solidFill>
                  <a:schemeClr val="bg1">
                    <a:lumMod val="50000"/>
                  </a:schemeClr>
                </a:solidFill>
              </a:rPr>
              <a:t>Conclusion</a:t>
            </a:r>
            <a:endParaRPr lang="en-US" sz="1400" b="0" kern="1200" dirty="0">
              <a:solidFill>
                <a:schemeClr val="bg1">
                  <a:lumMod val="50000"/>
                </a:schemeClr>
              </a:solidFill>
            </a:endParaRPr>
          </a:p>
        </p:txBody>
      </p:sp>
      <p:sp>
        <p:nvSpPr>
          <p:cNvPr id="11" name="Eingekerbter Richtungspfeil 11">
            <a:extLst>
              <a:ext uri="{FF2B5EF4-FFF2-40B4-BE49-F238E27FC236}">
                <a16:creationId xmlns:a16="http://schemas.microsoft.com/office/drawing/2014/main" id="{ED5060C0-5F25-4853-0D22-932A7644D6E1}"/>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A0B8AC3B-22F9-492E-8659-19D17A4D8AF9}"/>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766320DD-5A7A-4409-FC92-FA3B28383EDD}"/>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C7C32EEE-AFB8-A1EF-4048-D24C1A116E97}"/>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EA9A1CDE-F607-399A-6EAF-3925BC9CEB5F}"/>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0C35A085-588D-648B-0A37-3A528D4B6D8F}"/>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8E3207AD-AF4C-1C53-BC00-5095873C52F5}"/>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416ACCD0-4995-397E-9060-7A9707CE6171}"/>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36671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Dataset</a:t>
            </a:r>
            <a:endParaRPr lang="en-US" dirty="0"/>
          </a:p>
        </p:txBody>
      </p:sp>
      <p:pic>
        <p:nvPicPr>
          <p:cNvPr id="3" name="Grafik 2">
            <a:extLst>
              <a:ext uri="{FF2B5EF4-FFF2-40B4-BE49-F238E27FC236}">
                <a16:creationId xmlns:a16="http://schemas.microsoft.com/office/drawing/2014/main" id="{2A467CEE-19C2-F06F-64E5-1D8B64F85681}"/>
              </a:ext>
            </a:extLst>
          </p:cNvPr>
          <p:cNvPicPr>
            <a:picLocks noChangeAspect="1"/>
          </p:cNvPicPr>
          <p:nvPr/>
        </p:nvPicPr>
        <p:blipFill>
          <a:blip r:embed="rId3"/>
          <a:stretch>
            <a:fillRect/>
          </a:stretch>
        </p:blipFill>
        <p:spPr>
          <a:xfrm>
            <a:off x="642630" y="1628800"/>
            <a:ext cx="10811496" cy="3962328"/>
          </a:xfrm>
          <a:prstGeom prst="rect">
            <a:avLst/>
          </a:prstGeom>
        </p:spPr>
      </p:pic>
      <p:cxnSp>
        <p:nvCxnSpPr>
          <p:cNvPr id="5" name="Gerader Verbinder 4">
            <a:extLst>
              <a:ext uri="{FF2B5EF4-FFF2-40B4-BE49-F238E27FC236}">
                <a16:creationId xmlns:a16="http://schemas.microsoft.com/office/drawing/2014/main" id="{8F85E026-523D-3E11-E87C-48ECB33FB87E}"/>
              </a:ext>
            </a:extLst>
          </p:cNvPr>
          <p:cNvCxnSpPr>
            <a:cxnSpLocks/>
          </p:cNvCxnSpPr>
          <p:nvPr/>
        </p:nvCxnSpPr>
        <p:spPr bwMode="auto">
          <a:xfrm flipV="1">
            <a:off x="2231954" y="2313820"/>
            <a:ext cx="0" cy="3312368"/>
          </a:xfrm>
          <a:prstGeom prst="line">
            <a:avLst/>
          </a:prstGeom>
          <a:solidFill>
            <a:schemeClr val="accent1"/>
          </a:solidFill>
          <a:ln w="34925" cap="flat" cmpd="sng" algn="ctr">
            <a:solidFill>
              <a:srgbClr val="FF0000"/>
            </a:solidFill>
            <a:prstDash val="solid"/>
            <a:round/>
            <a:headEnd type="none" w="sm" len="sm"/>
            <a:tailEnd type="none" w="sm" len="sm"/>
          </a:ln>
          <a:effectLst/>
        </p:spPr>
      </p:cxnSp>
      <p:cxnSp>
        <p:nvCxnSpPr>
          <p:cNvPr id="6" name="Gerader Verbinder 5">
            <a:extLst>
              <a:ext uri="{FF2B5EF4-FFF2-40B4-BE49-F238E27FC236}">
                <a16:creationId xmlns:a16="http://schemas.microsoft.com/office/drawing/2014/main" id="{C0135811-5382-5EC0-FBCA-C747AD6A5FEA}"/>
              </a:ext>
            </a:extLst>
          </p:cNvPr>
          <p:cNvCxnSpPr>
            <a:cxnSpLocks/>
          </p:cNvCxnSpPr>
          <p:nvPr/>
        </p:nvCxnSpPr>
        <p:spPr bwMode="auto">
          <a:xfrm flipV="1">
            <a:off x="7704562" y="2313820"/>
            <a:ext cx="0" cy="3312368"/>
          </a:xfrm>
          <a:prstGeom prst="line">
            <a:avLst/>
          </a:prstGeom>
          <a:solidFill>
            <a:schemeClr val="accent1"/>
          </a:solidFill>
          <a:ln w="34925" cap="flat" cmpd="sng" algn="ctr">
            <a:solidFill>
              <a:srgbClr val="FF0000"/>
            </a:solidFill>
            <a:prstDash val="solid"/>
            <a:round/>
            <a:headEnd type="none" w="sm" len="sm"/>
            <a:tailEnd type="none" w="sm" len="sm"/>
          </a:ln>
          <a:effectLst/>
        </p:spPr>
      </p:cxnSp>
      <p:sp>
        <p:nvSpPr>
          <p:cNvPr id="2" name="Text Placeholder 1">
            <a:extLst>
              <a:ext uri="{FF2B5EF4-FFF2-40B4-BE49-F238E27FC236}">
                <a16:creationId xmlns:a16="http://schemas.microsoft.com/office/drawing/2014/main" id="{6C3E64D3-4656-257D-22E6-9D4F58399DA5}"/>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a:t>
            </a:r>
            <a:r>
              <a:rPr lang="de-DE" sz="1400" kern="1200" dirty="0">
                <a:solidFill>
                  <a:schemeClr val="tx1"/>
                </a:solidFill>
              </a:rPr>
              <a:t>Dataset</a:t>
            </a:r>
            <a:r>
              <a:rPr lang="de-DE" sz="1400" b="0" kern="1200" dirty="0">
                <a:solidFill>
                  <a:schemeClr val="bg1">
                    <a:lumMod val="50000"/>
                  </a:schemeClr>
                </a:solidFill>
              </a:rPr>
              <a:t>          Disclaimer          Baseline          Permutation          Dataset Mixing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4" name="Eingekerbter Richtungspfeil 11">
            <a:extLst>
              <a:ext uri="{FF2B5EF4-FFF2-40B4-BE49-F238E27FC236}">
                <a16:creationId xmlns:a16="http://schemas.microsoft.com/office/drawing/2014/main" id="{B6FAD879-9802-3765-044B-0770577CBA30}"/>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 name="Eingekerbter Richtungspfeil 11">
            <a:extLst>
              <a:ext uri="{FF2B5EF4-FFF2-40B4-BE49-F238E27FC236}">
                <a16:creationId xmlns:a16="http://schemas.microsoft.com/office/drawing/2014/main" id="{D26F6297-502B-38BA-3497-01AF0E993A8E}"/>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Eingekerbter Richtungspfeil 11">
            <a:extLst>
              <a:ext uri="{FF2B5EF4-FFF2-40B4-BE49-F238E27FC236}">
                <a16:creationId xmlns:a16="http://schemas.microsoft.com/office/drawing/2014/main" id="{19AF5554-F8DA-1F1C-DA55-3D51CF9454E4}"/>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F4682F7E-0FE6-0F7D-3AB4-11550C4013C9}"/>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1" name="Eingekerbter Richtungspfeil 11">
            <a:extLst>
              <a:ext uri="{FF2B5EF4-FFF2-40B4-BE49-F238E27FC236}">
                <a16:creationId xmlns:a16="http://schemas.microsoft.com/office/drawing/2014/main" id="{37430E14-E879-8388-E1E1-6858EF0E8811}"/>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95A7CDFA-7943-EE4C-8693-B14CD19DAF70}"/>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6BB99F4B-CE14-27AA-5580-2520090EE524}"/>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4604F41C-8B30-2A55-7503-7FDB2381D08A}"/>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258782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Disclaimer</a:t>
            </a:r>
            <a:endParaRPr lang="en-US" dirty="0"/>
          </a:p>
        </p:txBody>
      </p:sp>
      <p:sp>
        <p:nvSpPr>
          <p:cNvPr id="11" name="Textplatzhalter 10">
            <a:extLst>
              <a:ext uri="{FF2B5EF4-FFF2-40B4-BE49-F238E27FC236}">
                <a16:creationId xmlns:a16="http://schemas.microsoft.com/office/drawing/2014/main" id="{589B072C-FC27-E9CC-DBED-31375DEC56A1}"/>
              </a:ext>
            </a:extLst>
          </p:cNvPr>
          <p:cNvSpPr>
            <a:spLocks noGrp="1"/>
          </p:cNvSpPr>
          <p:nvPr>
            <p:ph type="body" sz="quarter" idx="10"/>
          </p:nvPr>
        </p:nvSpPr>
        <p:spPr>
          <a:xfrm>
            <a:off x="719670" y="1090710"/>
            <a:ext cx="10657417" cy="5002586"/>
          </a:xfrm>
        </p:spPr>
        <p:txBody>
          <a:bodyPr/>
          <a:lstStyle/>
          <a:p>
            <a:r>
              <a:rPr lang="de-DE" dirty="0"/>
              <a:t>Experiments </a:t>
            </a:r>
            <a:r>
              <a:rPr lang="en-US" dirty="0"/>
              <a:t>based</a:t>
            </a:r>
            <a:r>
              <a:rPr lang="de-DE" dirty="0"/>
              <a:t> on </a:t>
            </a:r>
            <a:r>
              <a:rPr lang="de-DE" b="1" dirty="0"/>
              <a:t>Kaggle</a:t>
            </a:r>
            <a:r>
              <a:rPr lang="de-DE" dirty="0"/>
              <a:t> and </a:t>
            </a:r>
            <a:r>
              <a:rPr lang="de-DE" b="1" dirty="0"/>
              <a:t>Colab</a:t>
            </a:r>
            <a:r>
              <a:rPr lang="de-DE" dirty="0"/>
              <a:t> Environment</a:t>
            </a:r>
          </a:p>
          <a:p>
            <a:r>
              <a:rPr lang="de-DE" dirty="0"/>
              <a:t>Bottlenecks </a:t>
            </a:r>
            <a:r>
              <a:rPr lang="en-US" dirty="0"/>
              <a:t>being</a:t>
            </a:r>
            <a:r>
              <a:rPr lang="de-DE" dirty="0"/>
              <a:t> </a:t>
            </a:r>
            <a:r>
              <a:rPr lang="de-DE" dirty="0" err="1"/>
              <a:t>either</a:t>
            </a:r>
            <a:r>
              <a:rPr lang="de-DE" dirty="0"/>
              <a:t>:</a:t>
            </a:r>
          </a:p>
          <a:p>
            <a:pPr lvl="1"/>
            <a:r>
              <a:rPr lang="de-DE" dirty="0"/>
              <a:t>GPU RAM</a:t>
            </a:r>
          </a:p>
          <a:p>
            <a:pPr lvl="1"/>
            <a:r>
              <a:rPr lang="de-DE" dirty="0"/>
              <a:t>Total </a:t>
            </a:r>
            <a:r>
              <a:rPr lang="en-US" dirty="0"/>
              <a:t>Runtime</a:t>
            </a:r>
          </a:p>
          <a:p>
            <a:pPr lvl="1"/>
            <a:r>
              <a:rPr lang="de-DE" dirty="0"/>
              <a:t>Parallel </a:t>
            </a:r>
            <a:r>
              <a:rPr lang="en-US" dirty="0"/>
              <a:t>Loading</a:t>
            </a:r>
            <a:r>
              <a:rPr lang="de-DE" dirty="0"/>
              <a:t> </a:t>
            </a:r>
            <a:r>
              <a:rPr lang="en-US" dirty="0"/>
              <a:t>of</a:t>
            </a:r>
            <a:r>
              <a:rPr lang="de-DE" dirty="0"/>
              <a:t> </a:t>
            </a:r>
            <a:r>
              <a:rPr lang="en-US" dirty="0"/>
              <a:t>the</a:t>
            </a:r>
            <a:r>
              <a:rPr lang="de-DE" dirty="0"/>
              <a:t> Batch</a:t>
            </a:r>
          </a:p>
          <a:p>
            <a:r>
              <a:rPr lang="de-DE" dirty="0"/>
              <a:t>Limits </a:t>
            </a:r>
            <a:r>
              <a:rPr lang="en-US" dirty="0"/>
              <a:t>of</a:t>
            </a:r>
            <a:r>
              <a:rPr lang="de-DE" dirty="0"/>
              <a:t> </a:t>
            </a:r>
            <a:r>
              <a:rPr lang="en-US" dirty="0"/>
              <a:t>experiments</a:t>
            </a:r>
            <a:r>
              <a:rPr lang="de-DE" dirty="0"/>
              <a:t> due to </a:t>
            </a:r>
            <a:r>
              <a:rPr lang="en-US" dirty="0"/>
              <a:t>exceeding</a:t>
            </a:r>
            <a:r>
              <a:rPr lang="de-DE" dirty="0"/>
              <a:t> </a:t>
            </a:r>
            <a:r>
              <a:rPr lang="en-US" dirty="0"/>
              <a:t>the</a:t>
            </a:r>
            <a:r>
              <a:rPr lang="de-DE" dirty="0"/>
              <a:t> </a:t>
            </a:r>
            <a:r>
              <a:rPr lang="en-US" dirty="0"/>
              <a:t>weekly</a:t>
            </a:r>
            <a:r>
              <a:rPr lang="de-DE" dirty="0"/>
              <a:t> time maximum</a:t>
            </a:r>
          </a:p>
          <a:p>
            <a:r>
              <a:rPr lang="de-DE" dirty="0"/>
              <a:t>BERT-base </a:t>
            </a:r>
            <a:r>
              <a:rPr lang="en-US" dirty="0"/>
              <a:t>as</a:t>
            </a:r>
            <a:r>
              <a:rPr lang="de-DE" dirty="0"/>
              <a:t> </a:t>
            </a:r>
            <a:r>
              <a:rPr lang="en-US" dirty="0"/>
              <a:t>the</a:t>
            </a:r>
            <a:r>
              <a:rPr lang="de-DE" dirty="0"/>
              <a:t> </a:t>
            </a:r>
            <a:r>
              <a:rPr lang="en-US" dirty="0"/>
              <a:t>way-to-go</a:t>
            </a:r>
            <a:r>
              <a:rPr lang="de-DE" dirty="0"/>
              <a:t> Model </a:t>
            </a:r>
            <a:r>
              <a:rPr lang="en-US" dirty="0"/>
              <a:t>with</a:t>
            </a:r>
            <a:r>
              <a:rPr lang="de-DE" dirty="0"/>
              <a:t> </a:t>
            </a:r>
            <a:r>
              <a:rPr lang="en-US" dirty="0"/>
              <a:t>approx.</a:t>
            </a:r>
            <a:r>
              <a:rPr lang="de-DE" dirty="0"/>
              <a:t> 110M Parameters</a:t>
            </a:r>
          </a:p>
        </p:txBody>
      </p:sp>
      <p:sp>
        <p:nvSpPr>
          <p:cNvPr id="4" name="Text Placeholder 1">
            <a:extLst>
              <a:ext uri="{FF2B5EF4-FFF2-40B4-BE49-F238E27FC236}">
                <a16:creationId xmlns:a16="http://schemas.microsoft.com/office/drawing/2014/main" id="{5442D79F-F605-14C4-33A2-B46BC5B9ACEB}"/>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a:t>
            </a:r>
            <a:r>
              <a:rPr lang="de-DE" sz="1400" kern="1200" dirty="0">
                <a:solidFill>
                  <a:schemeClr val="tx1"/>
                </a:solidFill>
              </a:rPr>
              <a:t>Disclaimer</a:t>
            </a:r>
            <a:r>
              <a:rPr lang="de-DE" sz="1400" b="0" kern="1200" dirty="0">
                <a:solidFill>
                  <a:schemeClr val="bg1">
                    <a:lumMod val="50000"/>
                  </a:schemeClr>
                </a:solidFill>
              </a:rPr>
              <a:t>          Baseline          Permutation          Dataset Mixing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5" name="Eingekerbter Richtungspfeil 11">
            <a:extLst>
              <a:ext uri="{FF2B5EF4-FFF2-40B4-BE49-F238E27FC236}">
                <a16:creationId xmlns:a16="http://schemas.microsoft.com/office/drawing/2014/main" id="{B096215A-ABBA-EFF7-183B-93569438A9F7}"/>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6" name="Eingekerbter Richtungspfeil 11">
            <a:extLst>
              <a:ext uri="{FF2B5EF4-FFF2-40B4-BE49-F238E27FC236}">
                <a16:creationId xmlns:a16="http://schemas.microsoft.com/office/drawing/2014/main" id="{A12D21AB-E14C-051D-C47C-B7BCA980E58E}"/>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8" name="Eingekerbter Richtungspfeil 11">
            <a:extLst>
              <a:ext uri="{FF2B5EF4-FFF2-40B4-BE49-F238E27FC236}">
                <a16:creationId xmlns:a16="http://schemas.microsoft.com/office/drawing/2014/main" id="{A5BC4F04-99CC-9186-3C2C-58AF39C850D4}"/>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Eingekerbter Richtungspfeil 11">
            <a:extLst>
              <a:ext uri="{FF2B5EF4-FFF2-40B4-BE49-F238E27FC236}">
                <a16:creationId xmlns:a16="http://schemas.microsoft.com/office/drawing/2014/main" id="{18DFF32E-B610-699D-90B4-0150E33A4F8F}"/>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0" name="Eingekerbter Richtungspfeil 11">
            <a:extLst>
              <a:ext uri="{FF2B5EF4-FFF2-40B4-BE49-F238E27FC236}">
                <a16:creationId xmlns:a16="http://schemas.microsoft.com/office/drawing/2014/main" id="{79CB3A4B-EB2C-33D4-96FA-B054099F2FA2}"/>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2" name="Eingekerbter Richtungspfeil 11">
            <a:extLst>
              <a:ext uri="{FF2B5EF4-FFF2-40B4-BE49-F238E27FC236}">
                <a16:creationId xmlns:a16="http://schemas.microsoft.com/office/drawing/2014/main" id="{25B04D59-3D19-396F-DDC1-6181A889EC49}"/>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3" name="Eingekerbter Richtungspfeil 11">
            <a:extLst>
              <a:ext uri="{FF2B5EF4-FFF2-40B4-BE49-F238E27FC236}">
                <a16:creationId xmlns:a16="http://schemas.microsoft.com/office/drawing/2014/main" id="{C189ED2C-6DEB-06AE-4005-695B2BEE454C}"/>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4" name="Eingekerbter Richtungspfeil 11">
            <a:extLst>
              <a:ext uri="{FF2B5EF4-FFF2-40B4-BE49-F238E27FC236}">
                <a16:creationId xmlns:a16="http://schemas.microsoft.com/office/drawing/2014/main" id="{6D30BED3-2B22-D7AA-4DA5-BF9F3F109C60}"/>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pic>
        <p:nvPicPr>
          <p:cNvPr id="16" name="Grafik 15">
            <a:extLst>
              <a:ext uri="{FF2B5EF4-FFF2-40B4-BE49-F238E27FC236}">
                <a16:creationId xmlns:a16="http://schemas.microsoft.com/office/drawing/2014/main" id="{ABE7537B-3ED5-198E-33A0-9C05B7DB00DD}"/>
              </a:ext>
            </a:extLst>
          </p:cNvPr>
          <p:cNvPicPr>
            <a:picLocks noChangeAspect="1"/>
          </p:cNvPicPr>
          <p:nvPr/>
        </p:nvPicPr>
        <p:blipFill>
          <a:blip r:embed="rId2"/>
          <a:stretch>
            <a:fillRect/>
          </a:stretch>
        </p:blipFill>
        <p:spPr>
          <a:xfrm>
            <a:off x="8785648" y="2564904"/>
            <a:ext cx="3196088" cy="2893532"/>
          </a:xfrm>
          <a:prstGeom prst="rect">
            <a:avLst/>
          </a:prstGeom>
        </p:spPr>
      </p:pic>
    </p:spTree>
    <p:extLst>
      <p:ext uri="{BB962C8B-B14F-4D97-AF65-F5344CB8AC3E}">
        <p14:creationId xmlns:p14="http://schemas.microsoft.com/office/powerpoint/2010/main" val="20437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Baseline</a:t>
            </a:r>
            <a:endParaRPr lang="en-US" dirty="0"/>
          </a:p>
        </p:txBody>
      </p:sp>
      <p:sp>
        <p:nvSpPr>
          <p:cNvPr id="3" name="Rechteck 2">
            <a:extLst>
              <a:ext uri="{FF2B5EF4-FFF2-40B4-BE49-F238E27FC236}">
                <a16:creationId xmlns:a16="http://schemas.microsoft.com/office/drawing/2014/main" id="{66578882-B2D8-FE08-949F-E092E44CF90A}"/>
              </a:ext>
            </a:extLst>
          </p:cNvPr>
          <p:cNvSpPr/>
          <p:nvPr/>
        </p:nvSpPr>
        <p:spPr bwMode="auto">
          <a:xfrm>
            <a:off x="551384" y="2600908"/>
            <a:ext cx="1512167" cy="165618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n-lt"/>
              </a:rPr>
              <a:t>BertModel</a:t>
            </a:r>
          </a:p>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For</a:t>
            </a:r>
            <a:endParaRPr lang="de-DE" sz="1600" dirty="0">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Sentence</a:t>
            </a:r>
          </a:p>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tx1"/>
                </a:solidFill>
                <a:effectLst/>
                <a:latin typeface="+mn-lt"/>
              </a:rPr>
              <a:t>Classification</a:t>
            </a:r>
          </a:p>
        </p:txBody>
      </p:sp>
      <p:cxnSp>
        <p:nvCxnSpPr>
          <p:cNvPr id="4" name="Gerade Verbindung mit Pfeil 3">
            <a:extLst>
              <a:ext uri="{FF2B5EF4-FFF2-40B4-BE49-F238E27FC236}">
                <a16:creationId xmlns:a16="http://schemas.microsoft.com/office/drawing/2014/main" id="{9B669403-8374-8715-3E4E-F5A67E6D41AF}"/>
              </a:ext>
            </a:extLst>
          </p:cNvPr>
          <p:cNvCxnSpPr>
            <a:cxnSpLocks/>
          </p:cNvCxnSpPr>
          <p:nvPr/>
        </p:nvCxnSpPr>
        <p:spPr bwMode="auto">
          <a:xfrm>
            <a:off x="1278016" y="4257092"/>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 name="Gerade Verbindung mit Pfeil 4">
            <a:extLst>
              <a:ext uri="{FF2B5EF4-FFF2-40B4-BE49-F238E27FC236}">
                <a16:creationId xmlns:a16="http://schemas.microsoft.com/office/drawing/2014/main" id="{4D93B746-DCED-EBCA-7E9D-CAFCD6B86FD8}"/>
              </a:ext>
            </a:extLst>
          </p:cNvPr>
          <p:cNvCxnSpPr>
            <a:cxnSpLocks/>
          </p:cNvCxnSpPr>
          <p:nvPr/>
        </p:nvCxnSpPr>
        <p:spPr bwMode="auto">
          <a:xfrm>
            <a:off x="1278016" y="2168860"/>
            <a:ext cx="0" cy="43204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6" name="Textfeld 5">
            <a:extLst>
              <a:ext uri="{FF2B5EF4-FFF2-40B4-BE49-F238E27FC236}">
                <a16:creationId xmlns:a16="http://schemas.microsoft.com/office/drawing/2014/main" id="{74564839-F3F6-A0AA-98F7-92DF0604A2E7}"/>
              </a:ext>
            </a:extLst>
          </p:cNvPr>
          <p:cNvSpPr txBox="1"/>
          <p:nvPr/>
        </p:nvSpPr>
        <p:spPr>
          <a:xfrm>
            <a:off x="675805" y="1817743"/>
            <a:ext cx="1204421" cy="338554"/>
          </a:xfrm>
          <a:prstGeom prst="rect">
            <a:avLst/>
          </a:prstGeom>
          <a:noFill/>
        </p:spPr>
        <p:txBody>
          <a:bodyPr wrap="square" rtlCol="0">
            <a:spAutoFit/>
          </a:bodyPr>
          <a:lstStyle/>
          <a:p>
            <a:pPr algn="ctr"/>
            <a:r>
              <a:rPr lang="de-DE" sz="1600" b="0" dirty="0">
                <a:latin typeface="+mn-lt"/>
              </a:rPr>
              <a:t>Sentence</a:t>
            </a:r>
          </a:p>
        </p:txBody>
      </p:sp>
      <p:sp>
        <p:nvSpPr>
          <p:cNvPr id="8" name="Textfeld 7">
            <a:extLst>
              <a:ext uri="{FF2B5EF4-FFF2-40B4-BE49-F238E27FC236}">
                <a16:creationId xmlns:a16="http://schemas.microsoft.com/office/drawing/2014/main" id="{7F36F909-512D-C78A-CF73-E76AED4AE676}"/>
              </a:ext>
            </a:extLst>
          </p:cNvPr>
          <p:cNvSpPr txBox="1"/>
          <p:nvPr/>
        </p:nvSpPr>
        <p:spPr>
          <a:xfrm>
            <a:off x="773961" y="4714267"/>
            <a:ext cx="1008110" cy="338554"/>
          </a:xfrm>
          <a:prstGeom prst="rect">
            <a:avLst/>
          </a:prstGeom>
          <a:noFill/>
        </p:spPr>
        <p:txBody>
          <a:bodyPr wrap="square" rtlCol="0">
            <a:spAutoFit/>
          </a:bodyPr>
          <a:lstStyle/>
          <a:p>
            <a:pPr algn="ctr"/>
            <a:r>
              <a:rPr lang="de-DE" sz="1600" b="0" dirty="0">
                <a:latin typeface="+mn-lt"/>
              </a:rPr>
              <a:t>0 or 1</a:t>
            </a:r>
          </a:p>
        </p:txBody>
      </p:sp>
      <p:pic>
        <p:nvPicPr>
          <p:cNvPr id="18" name="Grafik 17">
            <a:extLst>
              <a:ext uri="{FF2B5EF4-FFF2-40B4-BE49-F238E27FC236}">
                <a16:creationId xmlns:a16="http://schemas.microsoft.com/office/drawing/2014/main" id="{D20E23B9-2198-D829-72AA-5171A62A2714}"/>
              </a:ext>
            </a:extLst>
          </p:cNvPr>
          <p:cNvPicPr>
            <a:picLocks noChangeAspect="1"/>
          </p:cNvPicPr>
          <p:nvPr/>
        </p:nvPicPr>
        <p:blipFill>
          <a:blip r:embed="rId2"/>
          <a:stretch>
            <a:fillRect/>
          </a:stretch>
        </p:blipFill>
        <p:spPr>
          <a:xfrm>
            <a:off x="3111839" y="3262283"/>
            <a:ext cx="7802145" cy="2801679"/>
          </a:xfrm>
          <a:prstGeom prst="rect">
            <a:avLst/>
          </a:prstGeom>
        </p:spPr>
      </p:pic>
      <p:sp>
        <p:nvSpPr>
          <p:cNvPr id="19" name="Text Placeholder 1">
            <a:extLst>
              <a:ext uri="{FF2B5EF4-FFF2-40B4-BE49-F238E27FC236}">
                <a16:creationId xmlns:a16="http://schemas.microsoft.com/office/drawing/2014/main" id="{BF748B99-FBE2-9358-A006-557E5639B69A}"/>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a:t>
            </a:r>
            <a:r>
              <a:rPr lang="de-DE" sz="1400" kern="1200" dirty="0">
                <a:solidFill>
                  <a:schemeClr val="tx1"/>
                </a:solidFill>
              </a:rPr>
              <a:t>Baseline</a:t>
            </a:r>
            <a:r>
              <a:rPr lang="de-DE" sz="1400" b="0" kern="1200" dirty="0">
                <a:solidFill>
                  <a:schemeClr val="bg1">
                    <a:lumMod val="50000"/>
                  </a:schemeClr>
                </a:solidFill>
              </a:rPr>
              <a:t>          Permutation          Dataset Mixing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20" name="Eingekerbter Richtungspfeil 11">
            <a:extLst>
              <a:ext uri="{FF2B5EF4-FFF2-40B4-BE49-F238E27FC236}">
                <a16:creationId xmlns:a16="http://schemas.microsoft.com/office/drawing/2014/main" id="{F1E56D0C-9019-0B2D-35C5-7A725492958F}"/>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1" name="Eingekerbter Richtungspfeil 11">
            <a:extLst>
              <a:ext uri="{FF2B5EF4-FFF2-40B4-BE49-F238E27FC236}">
                <a16:creationId xmlns:a16="http://schemas.microsoft.com/office/drawing/2014/main" id="{061E1664-56FA-11D2-56D9-35FD2CC40E29}"/>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2" name="Eingekerbter Richtungspfeil 11">
            <a:extLst>
              <a:ext uri="{FF2B5EF4-FFF2-40B4-BE49-F238E27FC236}">
                <a16:creationId xmlns:a16="http://schemas.microsoft.com/office/drawing/2014/main" id="{5285B852-2DC2-74BC-506F-ECF6632427CA}"/>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3" name="Eingekerbter Richtungspfeil 11">
            <a:extLst>
              <a:ext uri="{FF2B5EF4-FFF2-40B4-BE49-F238E27FC236}">
                <a16:creationId xmlns:a16="http://schemas.microsoft.com/office/drawing/2014/main" id="{E35EB923-75C0-912E-309F-FD82B3956C5B}"/>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4" name="Eingekerbter Richtungspfeil 11">
            <a:extLst>
              <a:ext uri="{FF2B5EF4-FFF2-40B4-BE49-F238E27FC236}">
                <a16:creationId xmlns:a16="http://schemas.microsoft.com/office/drawing/2014/main" id="{8F068AE0-E32D-51B2-EB32-7DA99EF32D15}"/>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5" name="Eingekerbter Richtungspfeil 11">
            <a:extLst>
              <a:ext uri="{FF2B5EF4-FFF2-40B4-BE49-F238E27FC236}">
                <a16:creationId xmlns:a16="http://schemas.microsoft.com/office/drawing/2014/main" id="{C9BBB2B7-6481-3548-E43D-2C4F648ABAAA}"/>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6" name="Eingekerbter Richtungspfeil 11">
            <a:extLst>
              <a:ext uri="{FF2B5EF4-FFF2-40B4-BE49-F238E27FC236}">
                <a16:creationId xmlns:a16="http://schemas.microsoft.com/office/drawing/2014/main" id="{91241537-1DF8-1E8E-A81F-1315B7C3C653}"/>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7" name="Eingekerbter Richtungspfeil 11">
            <a:extLst>
              <a:ext uri="{FF2B5EF4-FFF2-40B4-BE49-F238E27FC236}">
                <a16:creationId xmlns:a16="http://schemas.microsoft.com/office/drawing/2014/main" id="{5F194D38-3B85-6192-5551-085D50A02C8D}"/>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8" name="Textfeld 27">
            <a:extLst>
              <a:ext uri="{FF2B5EF4-FFF2-40B4-BE49-F238E27FC236}">
                <a16:creationId xmlns:a16="http://schemas.microsoft.com/office/drawing/2014/main" id="{EDA30FD0-E166-F1C9-2BB5-E50024F842A0}"/>
              </a:ext>
            </a:extLst>
          </p:cNvPr>
          <p:cNvSpPr txBox="1"/>
          <p:nvPr/>
        </p:nvSpPr>
        <p:spPr>
          <a:xfrm>
            <a:off x="2974976" y="1152284"/>
            <a:ext cx="7488832" cy="1815882"/>
          </a:xfrm>
          <a:prstGeom prst="rect">
            <a:avLst/>
          </a:prstGeom>
          <a:noFill/>
        </p:spPr>
        <p:txBody>
          <a:bodyPr wrap="square" rtlCol="0">
            <a:spAutoFit/>
          </a:bodyPr>
          <a:lstStyle/>
          <a:p>
            <a:pPr marL="285750" indent="-285750">
              <a:buFont typeface="Wingdings" panose="05000000000000000000" pitchFamily="2" charset="2"/>
              <a:buChar char="Ø"/>
            </a:pPr>
            <a:r>
              <a:rPr lang="en-GB" sz="1600" b="0" dirty="0">
                <a:latin typeface="+mn-lt"/>
              </a:rPr>
              <a:t>Bert Model with attached Classifier</a:t>
            </a:r>
          </a:p>
          <a:p>
            <a:pPr marL="285750" indent="-285750">
              <a:buFont typeface="Wingdings" panose="05000000000000000000" pitchFamily="2" charset="2"/>
              <a:buChar char="Ø"/>
            </a:pPr>
            <a:r>
              <a:rPr lang="en-GB" sz="1600" b="0" dirty="0">
                <a:latin typeface="+mn-lt"/>
              </a:rPr>
              <a:t>CrossEntropyLoss</a:t>
            </a:r>
          </a:p>
          <a:p>
            <a:pPr marL="285750" indent="-285750">
              <a:buFont typeface="Wingdings" panose="05000000000000000000" pitchFamily="2" charset="2"/>
              <a:buChar char="Ø"/>
            </a:pPr>
            <a:r>
              <a:rPr lang="en-GB" sz="1600" b="0" dirty="0">
                <a:latin typeface="+mn-lt"/>
              </a:rPr>
              <a:t>Weights of the Classifier are newly initialized</a:t>
            </a:r>
          </a:p>
          <a:p>
            <a:pPr marL="285750" indent="-285750">
              <a:buFont typeface="Wingdings" panose="05000000000000000000" pitchFamily="2" charset="2"/>
              <a:buChar char="Ø"/>
            </a:pPr>
            <a:endParaRPr lang="en-GB" sz="1600" b="0" dirty="0">
              <a:latin typeface="+mn-lt"/>
            </a:endParaRPr>
          </a:p>
          <a:p>
            <a:pPr marL="285750" indent="-285750">
              <a:buFont typeface="Wingdings" panose="05000000000000000000" pitchFamily="2" charset="2"/>
              <a:buChar char="Ø"/>
            </a:pPr>
            <a:r>
              <a:rPr lang="en-GB" sz="1600" b="0" dirty="0">
                <a:latin typeface="+mn-lt"/>
              </a:rPr>
              <a:t>Hyperparameter Search:</a:t>
            </a:r>
          </a:p>
          <a:p>
            <a:pPr marL="742950" lvl="1" indent="-285750">
              <a:buFont typeface="Arial" panose="020B0604020202020204" pitchFamily="34" charset="0"/>
              <a:buChar char="•"/>
            </a:pPr>
            <a:r>
              <a:rPr lang="en-GB" sz="1600" b="0" dirty="0">
                <a:latin typeface="+mn-lt"/>
              </a:rPr>
              <a:t>more/less Tokens </a:t>
            </a:r>
            <a:r>
              <a:rPr lang="en-GB" sz="1600" b="0" dirty="0">
                <a:latin typeface="+mn-lt"/>
                <a:sym typeface="Wingdings" panose="05000000000000000000" pitchFamily="2" charset="2"/>
              </a:rPr>
              <a:t> not practicable</a:t>
            </a:r>
            <a:endParaRPr lang="en-GB" sz="1600" b="0" dirty="0">
              <a:latin typeface="+mn-lt"/>
            </a:endParaRPr>
          </a:p>
          <a:p>
            <a:pPr marL="742950" lvl="1" indent="-285750">
              <a:buFont typeface="Arial" panose="020B0604020202020204" pitchFamily="34" charset="0"/>
              <a:buChar char="•"/>
            </a:pPr>
            <a:r>
              <a:rPr lang="en-GB" sz="1600" b="0" dirty="0">
                <a:latin typeface="+mn-lt"/>
              </a:rPr>
              <a:t>Learning Rate</a:t>
            </a:r>
          </a:p>
        </p:txBody>
      </p:sp>
    </p:spTree>
    <p:extLst>
      <p:ext uri="{BB962C8B-B14F-4D97-AF65-F5344CB8AC3E}">
        <p14:creationId xmlns:p14="http://schemas.microsoft.com/office/powerpoint/2010/main" val="182419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BE65-ED6B-454F-F84D-8AF417FEB8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E13094D-D691-BA6E-B3B2-A70CE5DBB484}"/>
              </a:ext>
            </a:extLst>
          </p:cNvPr>
          <p:cNvSpPr>
            <a:spLocks noGrp="1"/>
          </p:cNvSpPr>
          <p:nvPr>
            <p:ph type="title"/>
          </p:nvPr>
        </p:nvSpPr>
        <p:spPr/>
        <p:txBody>
          <a:bodyPr/>
          <a:lstStyle/>
          <a:p>
            <a:r>
              <a:rPr lang="de-DE" dirty="0"/>
              <a:t>Baseline</a:t>
            </a:r>
            <a:endParaRPr lang="en-US" dirty="0"/>
          </a:p>
        </p:txBody>
      </p:sp>
      <p:sp>
        <p:nvSpPr>
          <p:cNvPr id="19" name="Text Placeholder 1">
            <a:extLst>
              <a:ext uri="{FF2B5EF4-FFF2-40B4-BE49-F238E27FC236}">
                <a16:creationId xmlns:a16="http://schemas.microsoft.com/office/drawing/2014/main" id="{F0F06E12-B60E-DBAA-6340-17AA5C16E5A4}"/>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a:t>
            </a:r>
            <a:r>
              <a:rPr lang="de-DE" sz="1400" kern="1200" dirty="0">
                <a:solidFill>
                  <a:schemeClr val="tx1"/>
                </a:solidFill>
              </a:rPr>
              <a:t>Baseline</a:t>
            </a:r>
            <a:r>
              <a:rPr lang="de-DE" sz="1400" b="0" kern="1200" dirty="0">
                <a:solidFill>
                  <a:schemeClr val="bg1">
                    <a:lumMod val="50000"/>
                  </a:schemeClr>
                </a:solidFill>
              </a:rPr>
              <a:t>          Permutation          Dataset Mixing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20" name="Eingekerbter Richtungspfeil 11">
            <a:extLst>
              <a:ext uri="{FF2B5EF4-FFF2-40B4-BE49-F238E27FC236}">
                <a16:creationId xmlns:a16="http://schemas.microsoft.com/office/drawing/2014/main" id="{D490B9DD-B129-F67E-F4E7-5F0A76794F43}"/>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1" name="Eingekerbter Richtungspfeil 11">
            <a:extLst>
              <a:ext uri="{FF2B5EF4-FFF2-40B4-BE49-F238E27FC236}">
                <a16:creationId xmlns:a16="http://schemas.microsoft.com/office/drawing/2014/main" id="{C6B93658-BBAB-2606-0007-E7FACBA038B8}"/>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2" name="Eingekerbter Richtungspfeil 11">
            <a:extLst>
              <a:ext uri="{FF2B5EF4-FFF2-40B4-BE49-F238E27FC236}">
                <a16:creationId xmlns:a16="http://schemas.microsoft.com/office/drawing/2014/main" id="{EF270CE0-BBF4-B766-3AD0-37B3F017DC42}"/>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3" name="Eingekerbter Richtungspfeil 11">
            <a:extLst>
              <a:ext uri="{FF2B5EF4-FFF2-40B4-BE49-F238E27FC236}">
                <a16:creationId xmlns:a16="http://schemas.microsoft.com/office/drawing/2014/main" id="{07404637-39D8-FA4C-B6C5-024CB8474DBE}"/>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4" name="Eingekerbter Richtungspfeil 11">
            <a:extLst>
              <a:ext uri="{FF2B5EF4-FFF2-40B4-BE49-F238E27FC236}">
                <a16:creationId xmlns:a16="http://schemas.microsoft.com/office/drawing/2014/main" id="{E537A046-36F6-DD3B-EE05-215644DFA237}"/>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5" name="Eingekerbter Richtungspfeil 11">
            <a:extLst>
              <a:ext uri="{FF2B5EF4-FFF2-40B4-BE49-F238E27FC236}">
                <a16:creationId xmlns:a16="http://schemas.microsoft.com/office/drawing/2014/main" id="{33280B32-AFC6-D42D-3B99-EDA259300344}"/>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6" name="Eingekerbter Richtungspfeil 11">
            <a:extLst>
              <a:ext uri="{FF2B5EF4-FFF2-40B4-BE49-F238E27FC236}">
                <a16:creationId xmlns:a16="http://schemas.microsoft.com/office/drawing/2014/main" id="{AAB35AF3-54CC-DCAD-A0AB-23C4F2EF7BAB}"/>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7" name="Eingekerbter Richtungspfeil 11">
            <a:extLst>
              <a:ext uri="{FF2B5EF4-FFF2-40B4-BE49-F238E27FC236}">
                <a16:creationId xmlns:a16="http://schemas.microsoft.com/office/drawing/2014/main" id="{0881F496-210F-FAD6-A327-295E280C68FC}"/>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9" name="Textfeld 8">
            <a:extLst>
              <a:ext uri="{FF2B5EF4-FFF2-40B4-BE49-F238E27FC236}">
                <a16:creationId xmlns:a16="http://schemas.microsoft.com/office/drawing/2014/main" id="{B3738C3D-F19D-ED95-2D1C-5BF28A50CA32}"/>
              </a:ext>
            </a:extLst>
          </p:cNvPr>
          <p:cNvSpPr txBox="1"/>
          <p:nvPr/>
        </p:nvSpPr>
        <p:spPr>
          <a:xfrm>
            <a:off x="3833290" y="1938643"/>
            <a:ext cx="2232248" cy="338554"/>
          </a:xfrm>
          <a:prstGeom prst="rect">
            <a:avLst/>
          </a:prstGeom>
          <a:noFill/>
        </p:spPr>
        <p:txBody>
          <a:bodyPr wrap="square" rtlCol="0">
            <a:spAutoFit/>
          </a:bodyPr>
          <a:lstStyle/>
          <a:p>
            <a:r>
              <a:rPr lang="en-GB" sz="1600" b="0" dirty="0">
                <a:latin typeface="+mn-lt"/>
              </a:rPr>
              <a:t>During Training</a:t>
            </a:r>
          </a:p>
        </p:txBody>
      </p:sp>
      <p:sp>
        <p:nvSpPr>
          <p:cNvPr id="10" name="Textfeld 9">
            <a:extLst>
              <a:ext uri="{FF2B5EF4-FFF2-40B4-BE49-F238E27FC236}">
                <a16:creationId xmlns:a16="http://schemas.microsoft.com/office/drawing/2014/main" id="{2073BE5F-EEA0-A0FF-8D47-AE8267D5343A}"/>
              </a:ext>
            </a:extLst>
          </p:cNvPr>
          <p:cNvSpPr txBox="1"/>
          <p:nvPr/>
        </p:nvSpPr>
        <p:spPr>
          <a:xfrm>
            <a:off x="3706284" y="4424752"/>
            <a:ext cx="2232248" cy="338554"/>
          </a:xfrm>
          <a:prstGeom prst="rect">
            <a:avLst/>
          </a:prstGeom>
          <a:noFill/>
        </p:spPr>
        <p:txBody>
          <a:bodyPr wrap="square" rtlCol="0">
            <a:spAutoFit/>
          </a:bodyPr>
          <a:lstStyle/>
          <a:p>
            <a:r>
              <a:rPr lang="en-GB" sz="1600" b="0" dirty="0">
                <a:latin typeface="+mn-lt"/>
              </a:rPr>
              <a:t>During Validation</a:t>
            </a:r>
          </a:p>
        </p:txBody>
      </p:sp>
      <p:pic>
        <p:nvPicPr>
          <p:cNvPr id="2051" name="Picture 3">
            <a:extLst>
              <a:ext uri="{FF2B5EF4-FFF2-40B4-BE49-F238E27FC236}">
                <a16:creationId xmlns:a16="http://schemas.microsoft.com/office/drawing/2014/main" id="{9CF6B55B-8220-FC61-C9AC-39292C09C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2970" b="84862"/>
          <a:stretch/>
        </p:blipFill>
        <p:spPr bwMode="auto">
          <a:xfrm>
            <a:off x="263352" y="2957010"/>
            <a:ext cx="3143672" cy="1196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CAE8F5-EA50-282F-9497-830D0E81E60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04" t="17765"/>
          <a:stretch/>
        </p:blipFill>
        <p:spPr bwMode="auto">
          <a:xfrm>
            <a:off x="5456673" y="999007"/>
            <a:ext cx="6183673" cy="259903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D1A93A78-2923-661A-19D1-F41E7674834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860" t="18781"/>
          <a:stretch/>
        </p:blipFill>
        <p:spPr bwMode="auto">
          <a:xfrm>
            <a:off x="5456943" y="3645024"/>
            <a:ext cx="6183673" cy="255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9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Permutation</a:t>
            </a:r>
            <a:endParaRPr lang="en-US" dirty="0"/>
          </a:p>
        </p:txBody>
      </p:sp>
      <p:sp>
        <p:nvSpPr>
          <p:cNvPr id="5" name="Textplatzhalter 4">
            <a:extLst>
              <a:ext uri="{FF2B5EF4-FFF2-40B4-BE49-F238E27FC236}">
                <a16:creationId xmlns:a16="http://schemas.microsoft.com/office/drawing/2014/main" id="{8580ABE4-51E5-D1E9-AA8C-E7B4BE49DABB}"/>
              </a:ext>
            </a:extLst>
          </p:cNvPr>
          <p:cNvSpPr>
            <a:spLocks noGrp="1"/>
          </p:cNvSpPr>
          <p:nvPr>
            <p:ph type="body" sz="quarter" idx="10"/>
          </p:nvPr>
        </p:nvSpPr>
        <p:spPr/>
        <p:txBody>
          <a:bodyPr/>
          <a:lstStyle/>
          <a:p>
            <a:pPr>
              <a:spcBef>
                <a:spcPts val="600"/>
              </a:spcBef>
            </a:pPr>
            <a:r>
              <a:rPr lang="en-US" dirty="0"/>
              <a:t>Countermeasure</a:t>
            </a:r>
            <a:r>
              <a:rPr lang="de-DE" dirty="0"/>
              <a:t> </a:t>
            </a:r>
            <a:r>
              <a:rPr lang="en-GB" dirty="0"/>
              <a:t>truncation</a:t>
            </a:r>
            <a:r>
              <a:rPr lang="en-US" dirty="0"/>
              <a:t> trough </a:t>
            </a:r>
            <a:r>
              <a:rPr lang="de-DE" dirty="0"/>
              <a:t>Augmentation</a:t>
            </a:r>
            <a:endParaRPr lang="en-US" dirty="0"/>
          </a:p>
          <a:p>
            <a:pPr>
              <a:spcBef>
                <a:spcPts val="600"/>
              </a:spcBef>
            </a:pPr>
            <a:r>
              <a:rPr lang="de-DE" dirty="0"/>
              <a:t>Check </a:t>
            </a:r>
            <a:r>
              <a:rPr lang="en-US" dirty="0"/>
              <a:t>if</a:t>
            </a:r>
            <a:r>
              <a:rPr lang="de-DE" dirty="0"/>
              <a:t> </a:t>
            </a:r>
            <a:r>
              <a:rPr lang="en-US" dirty="0"/>
              <a:t>the</a:t>
            </a:r>
            <a:r>
              <a:rPr lang="de-DE" dirty="0"/>
              <a:t> </a:t>
            </a:r>
            <a:r>
              <a:rPr lang="en-US" dirty="0"/>
              <a:t>order</a:t>
            </a:r>
            <a:r>
              <a:rPr lang="de-DE" dirty="0"/>
              <a:t> </a:t>
            </a:r>
            <a:r>
              <a:rPr lang="en-US" dirty="0"/>
              <a:t>Important and t</a:t>
            </a:r>
            <a:r>
              <a:rPr lang="de-DE" dirty="0"/>
              <a:t>o </a:t>
            </a:r>
            <a:r>
              <a:rPr lang="en-US" dirty="0"/>
              <a:t>include</a:t>
            </a:r>
            <a:r>
              <a:rPr lang="de-DE" dirty="0"/>
              <a:t>/</a:t>
            </a:r>
            <a:r>
              <a:rPr lang="en-US" dirty="0"/>
              <a:t>encode</a:t>
            </a:r>
            <a:r>
              <a:rPr lang="de-DE" dirty="0"/>
              <a:t> all </a:t>
            </a:r>
            <a:r>
              <a:rPr lang="en-US" dirty="0"/>
              <a:t>information</a:t>
            </a:r>
            <a:r>
              <a:rPr lang="de-DE" dirty="0"/>
              <a:t> in BERT</a:t>
            </a:r>
          </a:p>
        </p:txBody>
      </p:sp>
      <p:pic>
        <p:nvPicPr>
          <p:cNvPr id="8" name="Grafik 7">
            <a:extLst>
              <a:ext uri="{FF2B5EF4-FFF2-40B4-BE49-F238E27FC236}">
                <a16:creationId xmlns:a16="http://schemas.microsoft.com/office/drawing/2014/main" id="{11A8831B-1D60-465F-D62F-07B98E06E327}"/>
              </a:ext>
            </a:extLst>
          </p:cNvPr>
          <p:cNvPicPr>
            <a:picLocks noChangeAspect="1"/>
          </p:cNvPicPr>
          <p:nvPr/>
        </p:nvPicPr>
        <p:blipFill>
          <a:blip r:embed="rId3"/>
          <a:stretch>
            <a:fillRect/>
          </a:stretch>
        </p:blipFill>
        <p:spPr>
          <a:xfrm>
            <a:off x="1343472" y="2176340"/>
            <a:ext cx="8496300" cy="409575"/>
          </a:xfrm>
          <a:prstGeom prst="rect">
            <a:avLst/>
          </a:prstGeom>
        </p:spPr>
      </p:pic>
      <p:pic>
        <p:nvPicPr>
          <p:cNvPr id="10" name="Grafik 9">
            <a:extLst>
              <a:ext uri="{FF2B5EF4-FFF2-40B4-BE49-F238E27FC236}">
                <a16:creationId xmlns:a16="http://schemas.microsoft.com/office/drawing/2014/main" id="{31325F53-ED39-7494-B7E1-8C20BD1A2C29}"/>
              </a:ext>
            </a:extLst>
          </p:cNvPr>
          <p:cNvPicPr>
            <a:picLocks noChangeAspect="1"/>
          </p:cNvPicPr>
          <p:nvPr/>
        </p:nvPicPr>
        <p:blipFill>
          <a:blip r:embed="rId4"/>
          <a:stretch>
            <a:fillRect/>
          </a:stretch>
        </p:blipFill>
        <p:spPr>
          <a:xfrm>
            <a:off x="1343472" y="3157537"/>
            <a:ext cx="9664065" cy="542925"/>
          </a:xfrm>
          <a:prstGeom prst="rect">
            <a:avLst/>
          </a:prstGeom>
        </p:spPr>
      </p:pic>
      <p:cxnSp>
        <p:nvCxnSpPr>
          <p:cNvPr id="21" name="Gerade Verbindung mit Pfeil 20">
            <a:extLst>
              <a:ext uri="{FF2B5EF4-FFF2-40B4-BE49-F238E27FC236}">
                <a16:creationId xmlns:a16="http://schemas.microsoft.com/office/drawing/2014/main" id="{84164AEC-20C9-062E-5470-ED800BB73BB5}"/>
              </a:ext>
            </a:extLst>
          </p:cNvPr>
          <p:cNvCxnSpPr/>
          <p:nvPr/>
        </p:nvCxnSpPr>
        <p:spPr bwMode="auto">
          <a:xfrm>
            <a:off x="6319186" y="2545803"/>
            <a:ext cx="0" cy="64807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2" name="Gerade Verbindung mit Pfeil 21">
            <a:extLst>
              <a:ext uri="{FF2B5EF4-FFF2-40B4-BE49-F238E27FC236}">
                <a16:creationId xmlns:a16="http://schemas.microsoft.com/office/drawing/2014/main" id="{6C3C41B6-4DC2-3037-013D-39B009FC0425}"/>
              </a:ext>
            </a:extLst>
          </p:cNvPr>
          <p:cNvCxnSpPr>
            <a:cxnSpLocks/>
          </p:cNvCxnSpPr>
          <p:nvPr/>
        </p:nvCxnSpPr>
        <p:spPr bwMode="auto">
          <a:xfrm>
            <a:off x="8032442" y="2569092"/>
            <a:ext cx="792088" cy="64807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pic>
        <p:nvPicPr>
          <p:cNvPr id="12" name="Grafik 11">
            <a:extLst>
              <a:ext uri="{FF2B5EF4-FFF2-40B4-BE49-F238E27FC236}">
                <a16:creationId xmlns:a16="http://schemas.microsoft.com/office/drawing/2014/main" id="{3CF7FB3C-B53B-46A0-B0F8-BD33E726A04D}"/>
              </a:ext>
            </a:extLst>
          </p:cNvPr>
          <p:cNvPicPr>
            <a:picLocks noChangeAspect="1"/>
          </p:cNvPicPr>
          <p:nvPr/>
        </p:nvPicPr>
        <p:blipFill>
          <a:blip r:embed="rId5"/>
          <a:stretch>
            <a:fillRect/>
          </a:stretch>
        </p:blipFill>
        <p:spPr>
          <a:xfrm>
            <a:off x="2568313" y="4173840"/>
            <a:ext cx="7271459" cy="1912188"/>
          </a:xfrm>
          <a:prstGeom prst="rect">
            <a:avLst/>
          </a:prstGeom>
        </p:spPr>
      </p:pic>
      <p:sp>
        <p:nvSpPr>
          <p:cNvPr id="13" name="Text Placeholder 1">
            <a:extLst>
              <a:ext uri="{FF2B5EF4-FFF2-40B4-BE49-F238E27FC236}">
                <a16:creationId xmlns:a16="http://schemas.microsoft.com/office/drawing/2014/main" id="{49C22719-4AC1-607C-969B-C2FE5AA3E2D9}"/>
              </a:ext>
            </a:extLst>
          </p:cNvPr>
          <p:cNvSpPr txBox="1">
            <a:spLocks/>
          </p:cNvSpPr>
          <p:nvPr/>
        </p:nvSpPr>
        <p:spPr bwMode="auto">
          <a:xfrm>
            <a:off x="0" y="676274"/>
            <a:ext cx="12192000" cy="32912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l" rtl="0" eaLnBrk="1" fontAlgn="base" hangingPunct="1">
              <a:spcBef>
                <a:spcPts val="1200"/>
              </a:spcBef>
              <a:spcAft>
                <a:spcPts val="600"/>
              </a:spcAft>
              <a:buClr>
                <a:srgbClr val="063D79"/>
              </a:buClr>
              <a:buSzPct val="80000"/>
              <a:buFontTx/>
              <a:buNone/>
              <a:defRPr sz="2000">
                <a:solidFill>
                  <a:schemeClr val="tx2"/>
                </a:solidFill>
                <a:latin typeface="+mn-lt"/>
                <a:ea typeface="+mn-ea"/>
                <a:cs typeface="+mn-cs"/>
              </a:defRPr>
            </a:lvl1pPr>
            <a:lvl2pPr marL="742950" indent="-285750" algn="l" rtl="0" eaLnBrk="1" fontAlgn="base" hangingPunct="1">
              <a:spcBef>
                <a:spcPts val="600"/>
              </a:spcBef>
              <a:spcAft>
                <a:spcPts val="600"/>
              </a:spcAft>
              <a:buClr>
                <a:srgbClr val="063D79"/>
              </a:buClr>
              <a:buSzPct val="100000"/>
              <a:buFont typeface="Wingdings" panose="05000000000000000000" pitchFamily="2" charset="2"/>
              <a:buChar char="Ø"/>
              <a:defRPr sz="1800">
                <a:solidFill>
                  <a:schemeClr val="tx2"/>
                </a:solidFill>
                <a:latin typeface="+mn-lt"/>
              </a:defRPr>
            </a:lvl2pPr>
            <a:lvl3pPr marL="1143000" indent="-228600" algn="l" rtl="0" eaLnBrk="1" fontAlgn="base" hangingPunct="1">
              <a:spcBef>
                <a:spcPts val="600"/>
              </a:spcBef>
              <a:spcAft>
                <a:spcPts val="600"/>
              </a:spcAft>
              <a:buClr>
                <a:srgbClr val="063D79"/>
              </a:buClr>
              <a:buChar char="–"/>
              <a:defRPr sz="1600">
                <a:solidFill>
                  <a:schemeClr val="tx2"/>
                </a:solidFill>
                <a:latin typeface="+mn-lt"/>
              </a:defRPr>
            </a:lvl3pPr>
            <a:lvl4pPr marL="1562100" indent="-228600" algn="l" rtl="0" eaLnBrk="1" fontAlgn="base" hangingPunct="1">
              <a:spcBef>
                <a:spcPts val="600"/>
              </a:spcBef>
              <a:spcAft>
                <a:spcPts val="600"/>
              </a:spcAft>
              <a:buClr>
                <a:srgbClr val="063D79"/>
              </a:buClr>
              <a:buFont typeface="Wingdings" panose="05000000000000000000" pitchFamily="2" charset="2"/>
              <a:buChar char="§"/>
              <a:defRPr sz="1600">
                <a:solidFill>
                  <a:schemeClr val="tx2"/>
                </a:solidFill>
                <a:latin typeface="+mn-lt"/>
              </a:defRPr>
            </a:lvl4pPr>
            <a:lvl5pPr marL="1981200" indent="-228600" algn="l" rtl="0" eaLnBrk="1" fontAlgn="base" hangingPunct="1">
              <a:spcBef>
                <a:spcPts val="600"/>
              </a:spcBef>
              <a:spcAft>
                <a:spcPts val="600"/>
              </a:spcAft>
              <a:buClr>
                <a:srgbClr val="063D79"/>
              </a:buClr>
              <a:buChar char=" "/>
              <a:defRPr sz="1600">
                <a:solidFill>
                  <a:schemeClr val="tx2"/>
                </a:solidFill>
                <a:latin typeface="+mn-lt"/>
              </a:defRPr>
            </a:lvl5pPr>
            <a:lvl6pPr marL="2438400" indent="-228600" algn="l" rtl="0" eaLnBrk="1" fontAlgn="base" hangingPunct="1">
              <a:spcBef>
                <a:spcPct val="20000"/>
              </a:spcBef>
              <a:spcAft>
                <a:spcPct val="0"/>
              </a:spcAft>
              <a:buChar char=" "/>
              <a:defRPr sz="2000">
                <a:solidFill>
                  <a:srgbClr val="4D4D4D"/>
                </a:solidFill>
                <a:latin typeface="+mn-lt"/>
              </a:defRPr>
            </a:lvl6pPr>
            <a:lvl7pPr marL="2895600" indent="-228600" algn="l" rtl="0" eaLnBrk="1" fontAlgn="base" hangingPunct="1">
              <a:spcBef>
                <a:spcPct val="20000"/>
              </a:spcBef>
              <a:spcAft>
                <a:spcPct val="0"/>
              </a:spcAft>
              <a:buChar char=" "/>
              <a:defRPr sz="2000">
                <a:solidFill>
                  <a:srgbClr val="4D4D4D"/>
                </a:solidFill>
                <a:latin typeface="+mn-lt"/>
              </a:defRPr>
            </a:lvl7pPr>
            <a:lvl8pPr marL="3352800" indent="-228600" algn="l" rtl="0" eaLnBrk="1" fontAlgn="base" hangingPunct="1">
              <a:spcBef>
                <a:spcPct val="20000"/>
              </a:spcBef>
              <a:spcAft>
                <a:spcPct val="0"/>
              </a:spcAft>
              <a:buChar char=" "/>
              <a:defRPr sz="2000">
                <a:solidFill>
                  <a:srgbClr val="4D4D4D"/>
                </a:solidFill>
                <a:latin typeface="+mn-lt"/>
              </a:defRPr>
            </a:lvl8pPr>
            <a:lvl9pPr marL="3810000" indent="-228600" algn="l" rtl="0" eaLnBrk="1" fontAlgn="base" hangingPunct="1">
              <a:spcBef>
                <a:spcPct val="20000"/>
              </a:spcBef>
              <a:spcAft>
                <a:spcPct val="0"/>
              </a:spcAft>
              <a:buChar char=" "/>
              <a:defRPr sz="2000">
                <a:solidFill>
                  <a:srgbClr val="4D4D4D"/>
                </a:solidFill>
                <a:latin typeface="+mn-lt"/>
              </a:defRPr>
            </a:lvl9pPr>
          </a:lstStyle>
          <a:p>
            <a:pPr algn="ctr"/>
            <a:r>
              <a:rPr lang="de-DE" sz="1400" b="0" kern="1200" dirty="0">
                <a:solidFill>
                  <a:schemeClr val="bg1">
                    <a:lumMod val="50000"/>
                  </a:schemeClr>
                </a:solidFill>
              </a:rPr>
              <a:t>Taks          Dataset          Disclaimer          Baseline          </a:t>
            </a:r>
            <a:r>
              <a:rPr lang="de-DE" sz="1400" kern="1200" dirty="0">
                <a:solidFill>
                  <a:schemeClr val="tx1"/>
                </a:solidFill>
              </a:rPr>
              <a:t>Permutation</a:t>
            </a:r>
            <a:r>
              <a:rPr lang="de-DE" sz="1400" b="0" kern="1200" dirty="0">
                <a:solidFill>
                  <a:schemeClr val="bg1">
                    <a:lumMod val="50000"/>
                  </a:schemeClr>
                </a:solidFill>
              </a:rPr>
              <a:t>          Dataset Mixing          Architectures</a:t>
            </a:r>
            <a:r>
              <a:rPr lang="de-DE" sz="1400" b="0" dirty="0">
                <a:solidFill>
                  <a:schemeClr val="bg1">
                    <a:lumMod val="50000"/>
                  </a:schemeClr>
                </a:solidFill>
              </a:rPr>
              <a:t>          Adapter          Conclusion</a:t>
            </a:r>
            <a:endParaRPr lang="de-DE" sz="1400" b="0" kern="1200" dirty="0">
              <a:solidFill>
                <a:schemeClr val="bg1">
                  <a:lumMod val="50000"/>
                </a:schemeClr>
              </a:solidFill>
            </a:endParaRPr>
          </a:p>
        </p:txBody>
      </p:sp>
      <p:sp>
        <p:nvSpPr>
          <p:cNvPr id="14" name="Eingekerbter Richtungspfeil 11">
            <a:extLst>
              <a:ext uri="{FF2B5EF4-FFF2-40B4-BE49-F238E27FC236}">
                <a16:creationId xmlns:a16="http://schemas.microsoft.com/office/drawing/2014/main" id="{2A26BEEF-B142-2A0B-8730-2A25470F6CAC}"/>
              </a:ext>
            </a:extLst>
          </p:cNvPr>
          <p:cNvSpPr/>
          <p:nvPr/>
        </p:nvSpPr>
        <p:spPr>
          <a:xfrm>
            <a:off x="1127448" y="767654"/>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5" name="Eingekerbter Richtungspfeil 11">
            <a:extLst>
              <a:ext uri="{FF2B5EF4-FFF2-40B4-BE49-F238E27FC236}">
                <a16:creationId xmlns:a16="http://schemas.microsoft.com/office/drawing/2014/main" id="{E88AA160-B596-4319-8B45-EC7703BFFEA6}"/>
              </a:ext>
            </a:extLst>
          </p:cNvPr>
          <p:cNvSpPr/>
          <p:nvPr/>
        </p:nvSpPr>
        <p:spPr>
          <a:xfrm>
            <a:off x="2254896"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6" name="Eingekerbter Richtungspfeil 11">
            <a:extLst>
              <a:ext uri="{FF2B5EF4-FFF2-40B4-BE49-F238E27FC236}">
                <a16:creationId xmlns:a16="http://schemas.microsoft.com/office/drawing/2014/main" id="{15FA3390-CC75-C047-19FC-76FBB4638DBB}"/>
              </a:ext>
            </a:extLst>
          </p:cNvPr>
          <p:cNvSpPr/>
          <p:nvPr/>
        </p:nvSpPr>
        <p:spPr>
          <a:xfrm>
            <a:off x="4663912"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7" name="Eingekerbter Richtungspfeil 11">
            <a:extLst>
              <a:ext uri="{FF2B5EF4-FFF2-40B4-BE49-F238E27FC236}">
                <a16:creationId xmlns:a16="http://schemas.microsoft.com/office/drawing/2014/main" id="{8445D488-5948-43D5-6131-568065C44D74}"/>
              </a:ext>
            </a:extLst>
          </p:cNvPr>
          <p:cNvSpPr/>
          <p:nvPr/>
        </p:nvSpPr>
        <p:spPr>
          <a:xfrm>
            <a:off x="3528648" y="750985"/>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18" name="Eingekerbter Richtungspfeil 11">
            <a:extLst>
              <a:ext uri="{FF2B5EF4-FFF2-40B4-BE49-F238E27FC236}">
                <a16:creationId xmlns:a16="http://schemas.microsoft.com/office/drawing/2014/main" id="{AAB788D0-0191-583C-D060-A8895722AD0C}"/>
              </a:ext>
            </a:extLst>
          </p:cNvPr>
          <p:cNvSpPr/>
          <p:nvPr/>
        </p:nvSpPr>
        <p:spPr>
          <a:xfrm>
            <a:off x="6054474" y="761633"/>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0" name="Eingekerbter Richtungspfeil 11">
            <a:extLst>
              <a:ext uri="{FF2B5EF4-FFF2-40B4-BE49-F238E27FC236}">
                <a16:creationId xmlns:a16="http://schemas.microsoft.com/office/drawing/2014/main" id="{7E130B0F-04FD-64A4-F0BF-D290BA0E5A54}"/>
              </a:ext>
            </a:extLst>
          </p:cNvPr>
          <p:cNvSpPr/>
          <p:nvPr/>
        </p:nvSpPr>
        <p:spPr>
          <a:xfrm>
            <a:off x="7824192" y="761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3" name="Eingekerbter Richtungspfeil 11">
            <a:extLst>
              <a:ext uri="{FF2B5EF4-FFF2-40B4-BE49-F238E27FC236}">
                <a16:creationId xmlns:a16="http://schemas.microsoft.com/office/drawing/2014/main" id="{A6B3062A-BEDC-E028-3C50-2044D7BCD165}"/>
              </a:ext>
            </a:extLst>
          </p:cNvPr>
          <p:cNvSpPr/>
          <p:nvPr/>
        </p:nvSpPr>
        <p:spPr>
          <a:xfrm>
            <a:off x="9336360"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
        <p:nvSpPr>
          <p:cNvPr id="24" name="Eingekerbter Richtungspfeil 11">
            <a:extLst>
              <a:ext uri="{FF2B5EF4-FFF2-40B4-BE49-F238E27FC236}">
                <a16:creationId xmlns:a16="http://schemas.microsoft.com/office/drawing/2014/main" id="{205E5B19-B49C-0779-E465-FFEA4F48E4ED}"/>
              </a:ext>
            </a:extLst>
          </p:cNvPr>
          <p:cNvSpPr/>
          <p:nvPr/>
        </p:nvSpPr>
        <p:spPr>
          <a:xfrm>
            <a:off x="10463808" y="750588"/>
            <a:ext cx="158496" cy="158496"/>
          </a:xfrm>
          <a:prstGeom prst="chevron">
            <a:avLst/>
          </a:prstGeom>
          <a:solidFill>
            <a:schemeClr val="accent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3828726721"/>
      </p:ext>
    </p:extLst>
  </p:cSld>
  <p:clrMapOvr>
    <a:masterClrMapping/>
  </p:clrMapOvr>
</p:sld>
</file>

<file path=ppt/theme/theme1.xml><?xml version="1.0" encoding="utf-8"?>
<a:theme xmlns:a="http://schemas.openxmlformats.org/drawingml/2006/main" name="SE_powerpoint_17">
  <a:themeElements>
    <a:clrScheme name="LS3 Scheme">
      <a:dk1>
        <a:srgbClr val="000000"/>
      </a:dk1>
      <a:lt1>
        <a:srgbClr val="FFFFFF"/>
      </a:lt1>
      <a:dk2>
        <a:srgbClr val="000000"/>
      </a:dk2>
      <a:lt2>
        <a:srgbClr val="969696"/>
      </a:lt2>
      <a:accent1>
        <a:srgbClr val="063D79"/>
      </a:accent1>
      <a:accent2>
        <a:srgbClr val="B92700"/>
      </a:accent2>
      <a:accent3>
        <a:srgbClr val="008439"/>
      </a:accent3>
      <a:accent4>
        <a:srgbClr val="B97000"/>
      </a:accent4>
      <a:accent5>
        <a:srgbClr val="D8DADC"/>
      </a:accent5>
      <a:accent6>
        <a:srgbClr val="3F3F3F"/>
      </a:accent6>
      <a:hlink>
        <a:srgbClr val="063D79"/>
      </a:hlink>
      <a:folHlink>
        <a:srgbClr val="D8DADC"/>
      </a:folHlink>
    </a:clrScheme>
    <a:fontScheme name="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Rounded MT Bold" pitchFamily="34" charset="0"/>
          </a:defRPr>
        </a:defPPr>
      </a:lstStyle>
    </a:lnDef>
    <a:txDef>
      <a:spPr>
        <a:noFill/>
      </a:spPr>
      <a:bodyPr wrap="square" rtlCol="0">
        <a:spAutoFit/>
      </a:bodyPr>
      <a:lstStyle>
        <a:defPPr>
          <a:defRPr sz="1600" b="0" dirty="0" err="1" smtClean="0">
            <a:latin typeface="+mn-lt"/>
          </a:defRPr>
        </a:defPPr>
      </a:lstStyle>
    </a:txDef>
  </a:objectDefaults>
  <a:extraClrSchemeLst>
    <a:extraClrScheme>
      <a:clrScheme name="Vorl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orlage_-_Students_16.9.pptx" id="{E69349FC-9B54-4376-8D35-E83C1DA02EAB}" vid="{BA1B7DEA-2664-44F1-B1F7-7664F8C0B23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Vorlage_-_Students_16.9</Template>
  <TotalTime>0</TotalTime>
  <Words>1102</Words>
  <Application>Microsoft Office PowerPoint</Application>
  <PresentationFormat>Breitbild</PresentationFormat>
  <Paragraphs>194</Paragraphs>
  <Slides>19</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Arial</vt:lpstr>
      <vt:lpstr>Arial Rounded MT Bold</vt:lpstr>
      <vt:lpstr>Roboto</vt:lpstr>
      <vt:lpstr>Times New Roman</vt:lpstr>
      <vt:lpstr>Wingdings</vt:lpstr>
      <vt:lpstr>Wingdings 3</vt:lpstr>
      <vt:lpstr>SE_powerpoint_17</vt:lpstr>
      <vt:lpstr>Praktikum NLP</vt:lpstr>
      <vt:lpstr>Task</vt:lpstr>
      <vt:lpstr>Dataset</vt:lpstr>
      <vt:lpstr>Dataset</vt:lpstr>
      <vt:lpstr>Dataset</vt:lpstr>
      <vt:lpstr>Disclaimer</vt:lpstr>
      <vt:lpstr>Baseline</vt:lpstr>
      <vt:lpstr>Baseline</vt:lpstr>
      <vt:lpstr>Permutation</vt:lpstr>
      <vt:lpstr>Dataset Mixing</vt:lpstr>
      <vt:lpstr>Dataset Mixing</vt:lpstr>
      <vt:lpstr>Dataset Mixing</vt:lpstr>
      <vt:lpstr>Architectures</vt:lpstr>
      <vt:lpstr>Architectures</vt:lpstr>
      <vt:lpstr>Architectures</vt:lpstr>
      <vt:lpstr>Adapter</vt:lpstr>
      <vt:lpstr>Adapter</vt:lpstr>
      <vt:lpstr>Some SemEval 2023 Results</vt:lpstr>
      <vt:lpstr>Conclusion</vt:lpstr>
    </vt:vector>
  </TitlesOfParts>
  <Company>University of Würzburg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Johannes</dc:creator>
  <cp:lastModifiedBy>Raphael Baumann</cp:lastModifiedBy>
  <cp:revision>200</cp:revision>
  <cp:lastPrinted>2016-01-25T12:52:54Z</cp:lastPrinted>
  <dcterms:created xsi:type="dcterms:W3CDTF">2021-10-28T09:49:50Z</dcterms:created>
  <dcterms:modified xsi:type="dcterms:W3CDTF">2024-02-05T08:35:25Z</dcterms:modified>
</cp:coreProperties>
</file>