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335" r:id="rId3"/>
    <p:sldId id="257" r:id="rId4"/>
    <p:sldId id="258" r:id="rId5"/>
    <p:sldId id="259" r:id="rId6"/>
    <p:sldId id="260" r:id="rId7"/>
    <p:sldId id="262" r:id="rId8"/>
    <p:sldId id="264" r:id="rId9"/>
    <p:sldId id="268" r:id="rId10"/>
    <p:sldId id="267" r:id="rId11"/>
    <p:sldId id="263" r:id="rId12"/>
    <p:sldId id="265" r:id="rId13"/>
    <p:sldId id="266" r:id="rId14"/>
    <p:sldId id="261" r:id="rId15"/>
    <p:sldId id="270" r:id="rId16"/>
    <p:sldId id="271" r:id="rId17"/>
    <p:sldId id="269" r:id="rId18"/>
    <p:sldId id="272" r:id="rId19"/>
    <p:sldId id="274" r:id="rId20"/>
    <p:sldId id="277" r:id="rId21"/>
    <p:sldId id="275" r:id="rId22"/>
    <p:sldId id="279" r:id="rId23"/>
    <p:sldId id="280" r:id="rId24"/>
    <p:sldId id="281" r:id="rId25"/>
    <p:sldId id="282" r:id="rId26"/>
    <p:sldId id="278" r:id="rId27"/>
    <p:sldId id="283" r:id="rId28"/>
    <p:sldId id="276" r:id="rId29"/>
    <p:sldId id="273" r:id="rId30"/>
    <p:sldId id="286" r:id="rId31"/>
    <p:sldId id="285" r:id="rId32"/>
    <p:sldId id="300" r:id="rId33"/>
    <p:sldId id="301" r:id="rId34"/>
    <p:sldId id="295" r:id="rId35"/>
    <p:sldId id="299" r:id="rId36"/>
    <p:sldId id="296" r:id="rId37"/>
    <p:sldId id="298" r:id="rId38"/>
    <p:sldId id="297" r:id="rId39"/>
    <p:sldId id="294" r:id="rId40"/>
    <p:sldId id="293" r:id="rId41"/>
    <p:sldId id="292" r:id="rId42"/>
    <p:sldId id="307" r:id="rId43"/>
    <p:sldId id="308" r:id="rId44"/>
    <p:sldId id="309" r:id="rId45"/>
    <p:sldId id="310" r:id="rId46"/>
    <p:sldId id="311" r:id="rId47"/>
    <p:sldId id="290" r:id="rId48"/>
    <p:sldId id="312" r:id="rId49"/>
    <p:sldId id="313" r:id="rId50"/>
    <p:sldId id="314" r:id="rId51"/>
    <p:sldId id="315" r:id="rId52"/>
    <p:sldId id="316" r:id="rId53"/>
    <p:sldId id="317" r:id="rId54"/>
    <p:sldId id="319" r:id="rId55"/>
    <p:sldId id="320" r:id="rId56"/>
    <p:sldId id="321" r:id="rId57"/>
    <p:sldId id="322" r:id="rId58"/>
    <p:sldId id="323" r:id="rId59"/>
    <p:sldId id="324" r:id="rId60"/>
    <p:sldId id="325" r:id="rId61"/>
    <p:sldId id="326" r:id="rId62"/>
    <p:sldId id="327" r:id="rId63"/>
    <p:sldId id="328" r:id="rId64"/>
    <p:sldId id="329" r:id="rId65"/>
    <p:sldId id="331" r:id="rId66"/>
    <p:sldId id="332" r:id="rId67"/>
    <p:sldId id="333" r:id="rId68"/>
    <p:sldId id="334"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74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235995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2772009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54090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56774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4420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30969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3624111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0485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273044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4609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71015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62748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44922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92461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137558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98249-4FA3-4CD4-BCEA-B1C7CD04AB1B}" type="datetimeFigureOut">
              <a:rPr lang="en-US" smtClean="0"/>
              <a:t>12/31/2019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80922-C5E5-4335-B9E1-DAF58E7EC56C}" type="slidenum">
              <a:rPr lang="en-US" smtClean="0"/>
              <a:t>‹#›</a:t>
            </a:fld>
            <a:endParaRPr lang="en-US" dirty="0"/>
          </a:p>
        </p:txBody>
      </p:sp>
    </p:spTree>
    <p:extLst>
      <p:ext uri="{BB962C8B-B14F-4D97-AF65-F5344CB8AC3E}">
        <p14:creationId xmlns:p14="http://schemas.microsoft.com/office/powerpoint/2010/main" val="385680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7398249-4FA3-4CD4-BCEA-B1C7CD04AB1B}" type="datetimeFigureOut">
              <a:rPr lang="en-US" smtClean="0"/>
              <a:t>12/31/2019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080922-C5E5-4335-B9E1-DAF58E7EC56C}" type="slidenum">
              <a:rPr lang="en-US" smtClean="0"/>
              <a:t>‹#›</a:t>
            </a:fld>
            <a:endParaRPr lang="en-US" dirty="0"/>
          </a:p>
        </p:txBody>
      </p:sp>
    </p:spTree>
    <p:extLst>
      <p:ext uri="{BB962C8B-B14F-4D97-AF65-F5344CB8AC3E}">
        <p14:creationId xmlns:p14="http://schemas.microsoft.com/office/powerpoint/2010/main" val="388361888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design-pattern.ru/pattern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latin typeface="Times New Roman" panose="02020603050405020304" pitchFamily="18" charset="0"/>
                <a:cs typeface="Times New Roman" panose="02020603050405020304" pitchFamily="18" charset="0"/>
              </a:rPr>
              <a:t>Паттерны проектрирвания и Рефакторинг кода</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0678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92613"/>
            <a:ext cx="8534400" cy="3793786"/>
          </a:xfrm>
        </p:spPr>
        <p:txBody>
          <a:bodyPr>
            <a:normAutofit fontScale="90000"/>
          </a:bodyPr>
          <a:lstStyle/>
          <a:p>
            <a:r>
              <a:rPr lang="ru-RU" sz="2000" b="1" i="1" u="sng" dirty="0" smtClean="0">
                <a:latin typeface="Times New Roman" panose="02020603050405020304" pitchFamily="18" charset="0"/>
                <a:cs typeface="Times New Roman" panose="02020603050405020304" pitchFamily="18" charset="0"/>
              </a:rPr>
              <a:t>Назначение:</a:t>
            </a:r>
            <a:r>
              <a:rPr lang="ru-RU" sz="2000" dirty="0" smtClean="0">
                <a:latin typeface="Times New Roman" panose="02020603050405020304" pitchFamily="18" charset="0"/>
                <a:cs typeface="Times New Roman" panose="02020603050405020304" pitchFamily="18" charset="0"/>
              </a:rPr>
              <a:t/>
            </a:r>
            <a:br>
              <a:rPr lang="ru-RU" sz="2000" dirty="0" smtClean="0">
                <a:latin typeface="Times New Roman" panose="02020603050405020304" pitchFamily="18" charset="0"/>
                <a:cs typeface="Times New Roman" panose="02020603050405020304" pitchFamily="18" charset="0"/>
              </a:rPr>
            </a:br>
            <a:r>
              <a:rPr lang="ru-RU" sz="2000" dirty="0" smtClean="0">
                <a:latin typeface="Times New Roman" panose="02020603050405020304" pitchFamily="18" charset="0"/>
                <a:cs typeface="Times New Roman" panose="02020603050405020304" pitchFamily="18" charset="0"/>
              </a:rPr>
              <a:t/>
            </a:r>
            <a:br>
              <a:rPr lang="ru-RU" sz="2000" dirty="0" smtClean="0">
                <a:latin typeface="Times New Roman" panose="02020603050405020304" pitchFamily="18" charset="0"/>
                <a:cs typeface="Times New Roman" panose="02020603050405020304" pitchFamily="18" charset="0"/>
              </a:rPr>
            </a:br>
            <a:r>
              <a:rPr lang="ru-RU" sz="2000" dirty="0" smtClean="0">
                <a:latin typeface="Times New Roman" panose="02020603050405020304" pitchFamily="18" charset="0"/>
                <a:cs typeface="Times New Roman" panose="02020603050405020304" pitchFamily="18" charset="0"/>
              </a:rPr>
              <a:t>Предоставляет </a:t>
            </a:r>
            <a:r>
              <a:rPr lang="ru-RU" sz="2000" dirty="0">
                <a:latin typeface="Times New Roman" panose="02020603050405020304" pitchFamily="18" charset="0"/>
                <a:cs typeface="Times New Roman" panose="02020603050405020304" pitchFamily="18" charset="0"/>
              </a:rPr>
              <a:t>интерфейс для создания семейств, взаимосвязанных или взаимозависимых объектов, не специфицируя их конкретных классов</a:t>
            </a:r>
            <a:r>
              <a:rPr lang="ru-RU" sz="2000" dirty="0" smtClean="0">
                <a:latin typeface="Times New Roman" panose="02020603050405020304" pitchFamily="18" charset="0"/>
                <a:cs typeface="Times New Roman" panose="02020603050405020304" pitchFamily="18" charset="0"/>
              </a:rPr>
              <a:t>.</a:t>
            </a:r>
            <a:br>
              <a:rPr lang="ru-RU" sz="2000" dirty="0" smtClean="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b="1" i="1" u="sng" dirty="0" smtClean="0">
                <a:latin typeface="Times New Roman" panose="02020603050405020304" pitchFamily="18" charset="0"/>
                <a:cs typeface="Times New Roman" panose="02020603050405020304" pitchFamily="18" charset="0"/>
              </a:rPr>
              <a:t>Достоинства:</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smtClean="0">
                <a:latin typeface="Times New Roman" panose="02020603050405020304" pitchFamily="18" charset="0"/>
                <a:cs typeface="Times New Roman" panose="02020603050405020304" pitchFamily="18" charset="0"/>
              </a:rPr>
              <a:t>- изолирует </a:t>
            </a:r>
            <a:r>
              <a:rPr lang="ru-RU" sz="2000" dirty="0">
                <a:latin typeface="Times New Roman" panose="02020603050405020304" pitchFamily="18" charset="0"/>
                <a:cs typeface="Times New Roman" panose="02020603050405020304" pitchFamily="18" charset="0"/>
              </a:rPr>
              <a:t>конкретные классы;</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smtClean="0">
                <a:latin typeface="Times New Roman" panose="02020603050405020304" pitchFamily="18" charset="0"/>
                <a:cs typeface="Times New Roman" panose="02020603050405020304" pitchFamily="18" charset="0"/>
              </a:rPr>
              <a:t>- упрощает </a:t>
            </a:r>
            <a:r>
              <a:rPr lang="ru-RU" sz="2000" dirty="0">
                <a:latin typeface="Times New Roman" panose="02020603050405020304" pitchFamily="18" charset="0"/>
                <a:cs typeface="Times New Roman" panose="02020603050405020304" pitchFamily="18" charset="0"/>
              </a:rPr>
              <a:t>замену семейств продуктов;</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smtClean="0">
                <a:latin typeface="Times New Roman" panose="02020603050405020304" pitchFamily="18" charset="0"/>
                <a:cs typeface="Times New Roman" panose="02020603050405020304" pitchFamily="18" charset="0"/>
              </a:rPr>
              <a:t>- гарантирует </a:t>
            </a:r>
            <a:r>
              <a:rPr lang="ru-RU" sz="2000" dirty="0">
                <a:latin typeface="Times New Roman" panose="02020603050405020304" pitchFamily="18" charset="0"/>
                <a:cs typeface="Times New Roman" panose="02020603050405020304" pitchFamily="18" charset="0"/>
              </a:rPr>
              <a:t>сочетаемость продуктов.</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b="1" i="1" u="sng" dirty="0" smtClean="0">
                <a:latin typeface="Times New Roman" panose="02020603050405020304" pitchFamily="18" charset="0"/>
                <a:cs typeface="Times New Roman" panose="02020603050405020304" pitchFamily="18" charset="0"/>
              </a:rPr>
              <a:t>Недостатки:</a:t>
            </a: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a:latin typeface="Times New Roman" panose="02020603050405020304" pitchFamily="18" charset="0"/>
                <a:cs typeface="Times New Roman" panose="02020603050405020304" pitchFamily="18" charset="0"/>
              </a:rPr>
              <a:t/>
            </a:r>
            <a:br>
              <a:rPr lang="ru-RU" sz="2000" dirty="0">
                <a:latin typeface="Times New Roman" panose="02020603050405020304" pitchFamily="18" charset="0"/>
                <a:cs typeface="Times New Roman" panose="02020603050405020304" pitchFamily="18" charset="0"/>
              </a:rPr>
            </a:br>
            <a:r>
              <a:rPr lang="ru-RU" sz="2000" dirty="0" smtClean="0">
                <a:latin typeface="Times New Roman" panose="02020603050405020304" pitchFamily="18" charset="0"/>
                <a:cs typeface="Times New Roman" panose="02020603050405020304" pitchFamily="18" charset="0"/>
              </a:rPr>
              <a:t>- сложно </a:t>
            </a:r>
            <a:r>
              <a:rPr lang="ru-RU" sz="2000" dirty="0">
                <a:latin typeface="Times New Roman" panose="02020603050405020304" pitchFamily="18" charset="0"/>
                <a:cs typeface="Times New Roman" panose="02020603050405020304" pitchFamily="18" charset="0"/>
              </a:rPr>
              <a:t>добавить поддержку нового вида продуктов.</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6935" y="0"/>
            <a:ext cx="8534400" cy="1274323"/>
          </a:xfrm>
        </p:spPr>
        <p:txBody>
          <a:bodyPr>
            <a:normAutofit/>
          </a:bodyPr>
          <a:lstStyle/>
          <a:p>
            <a:r>
              <a:rPr lang="ru-RU" sz="2800" b="1" dirty="0">
                <a:solidFill>
                  <a:schemeClr val="tx1"/>
                </a:solidFill>
                <a:latin typeface="Times New Roman" panose="02020603050405020304" pitchFamily="18" charset="0"/>
                <a:cs typeface="Times New Roman" panose="02020603050405020304" pitchFamily="18" charset="0"/>
              </a:rPr>
              <a:t>Абстрактная</a:t>
            </a:r>
            <a:r>
              <a:rPr lang="ru-RU" sz="3600" b="1" dirty="0">
                <a:solidFill>
                  <a:schemeClr val="tx1"/>
                </a:solidFill>
                <a:latin typeface="Times New Roman" panose="02020603050405020304" pitchFamily="18" charset="0"/>
                <a:cs typeface="Times New Roman" panose="02020603050405020304" pitchFamily="18" charset="0"/>
              </a:rPr>
              <a:t> </a:t>
            </a:r>
            <a:r>
              <a:rPr lang="ru-RU" sz="2800" b="1" dirty="0">
                <a:solidFill>
                  <a:schemeClr val="tx1"/>
                </a:solidFill>
                <a:latin typeface="Times New Roman" panose="02020603050405020304" pitchFamily="18" charset="0"/>
                <a:cs typeface="Times New Roman" panose="02020603050405020304" pitchFamily="18" charset="0"/>
              </a:rPr>
              <a:t>фабрика</a:t>
            </a:r>
          </a:p>
        </p:txBody>
      </p:sp>
    </p:spTree>
    <p:extLst>
      <p:ext uri="{BB962C8B-B14F-4D97-AF65-F5344CB8AC3E}">
        <p14:creationId xmlns:p14="http://schemas.microsoft.com/office/powerpoint/2010/main" val="56798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26078"/>
            <a:ext cx="8534400" cy="4068322"/>
          </a:xfrm>
        </p:spPr>
        <p:txBody>
          <a:bodyPr>
            <a:noAutofit/>
          </a:bodyPr>
          <a:lstStyle/>
          <a:p>
            <a:r>
              <a:rPr lang="ru-RU" sz="1800" b="1" i="1" u="sng" dirty="0">
                <a:latin typeface="Times New Roman" panose="02020603050405020304" pitchFamily="18" charset="0"/>
                <a:cs typeface="Times New Roman" panose="02020603050405020304" pitchFamily="18" charset="0"/>
              </a:rPr>
              <a:t>Применение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Система </a:t>
            </a:r>
            <a:r>
              <a:rPr lang="ru-RU" sz="1800" dirty="0">
                <a:latin typeface="Times New Roman" panose="02020603050405020304" pitchFamily="18" charset="0"/>
                <a:cs typeface="Times New Roman" panose="02020603050405020304" pitchFamily="18" charset="0"/>
              </a:rPr>
              <a:t>не должна зависеть от того, как создаются, компонуются и представляются входящие в нее объекты.</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Входящие </a:t>
            </a:r>
            <a:r>
              <a:rPr lang="ru-RU" sz="1800" dirty="0">
                <a:latin typeface="Times New Roman" panose="02020603050405020304" pitchFamily="18" charset="0"/>
                <a:cs typeface="Times New Roman" panose="02020603050405020304" pitchFamily="18" charset="0"/>
              </a:rPr>
              <a:t>в семейство взаимосвязанные объекты должны использоваться вместе и вам необходимо обеспечить выполнение этого ограничения.</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Система </a:t>
            </a:r>
            <a:r>
              <a:rPr lang="ru-RU" sz="1800" dirty="0">
                <a:latin typeface="Times New Roman" panose="02020603050405020304" pitchFamily="18" charset="0"/>
                <a:cs typeface="Times New Roman" panose="02020603050405020304" pitchFamily="18" charset="0"/>
              </a:rPr>
              <a:t>должна конфигурироваться одним из семейств составляющих ее объектов.</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Требуется </a:t>
            </a:r>
            <a:r>
              <a:rPr lang="ru-RU" sz="1800" dirty="0">
                <a:latin typeface="Times New Roman" panose="02020603050405020304" pitchFamily="18" charset="0"/>
                <a:cs typeface="Times New Roman" panose="02020603050405020304" pitchFamily="18" charset="0"/>
              </a:rPr>
              <a:t>предоставить библиотеку объектов, раскрывая только их интерфейсы, но не реализацию.</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45723"/>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a:solidFill>
                  <a:prstClr val="white"/>
                </a:solidFill>
                <a:latin typeface="Times New Roman" panose="02020603050405020304" pitchFamily="18" charset="0"/>
                <a:cs typeface="Times New Roman" panose="02020603050405020304" pitchFamily="18" charset="0"/>
              </a:rPr>
              <a:t>фабрика</a:t>
            </a:r>
          </a:p>
          <a:p>
            <a:endParaRPr lang="en-US" dirty="0"/>
          </a:p>
        </p:txBody>
      </p:sp>
    </p:spTree>
    <p:extLst>
      <p:ext uri="{BB962C8B-B14F-4D97-AF65-F5344CB8AC3E}">
        <p14:creationId xmlns:p14="http://schemas.microsoft.com/office/powerpoint/2010/main" val="4123028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4212" y="1177048"/>
            <a:ext cx="7525933" cy="4816926"/>
          </a:xfrm>
          <a:prstGeom prst="rect">
            <a:avLst/>
          </a:prstGeom>
        </p:spPr>
      </p:pic>
      <p:sp>
        <p:nvSpPr>
          <p:cNvPr id="2" name="Title 1"/>
          <p:cNvSpPr>
            <a:spLocks noGrp="1"/>
          </p:cNvSpPr>
          <p:nvPr>
            <p:ph type="title"/>
          </p:nvPr>
        </p:nvSpPr>
        <p:spPr>
          <a:xfrm>
            <a:off x="684211" y="1177048"/>
            <a:ext cx="9296367" cy="4817352"/>
          </a:xfrm>
        </p:spPr>
        <p:txBody>
          <a:bodyPr/>
          <a:lstStyle/>
          <a:p>
            <a:pPr algn="ctr"/>
            <a:endParaRPr lang="en-US" dirty="0"/>
          </a:p>
        </p:txBody>
      </p:sp>
      <p:sp>
        <p:nvSpPr>
          <p:cNvPr id="3" name="Content Placeholder 2"/>
          <p:cNvSpPr>
            <a:spLocks noGrp="1"/>
          </p:cNvSpPr>
          <p:nvPr>
            <p:ph idx="1"/>
          </p:nvPr>
        </p:nvSpPr>
        <p:spPr>
          <a:xfrm>
            <a:off x="684212" y="685801"/>
            <a:ext cx="8534400" cy="714982"/>
          </a:xfrm>
        </p:spPr>
        <p:txBody>
          <a:bodyPr>
            <a:normAutofit lnSpcReduction="10000"/>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smtClean="0">
                <a:solidFill>
                  <a:prstClr val="white"/>
                </a:solidFill>
                <a:latin typeface="Times New Roman" panose="02020603050405020304" pitchFamily="18" charset="0"/>
                <a:cs typeface="Times New Roman" panose="02020603050405020304" pitchFamily="18" charset="0"/>
              </a:rPr>
              <a:t>фабрика (структура)</a:t>
            </a:r>
            <a:endParaRPr lang="ru-RU" sz="2800" b="1" dirty="0">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7144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108954"/>
            <a:ext cx="3524250" cy="4943475"/>
          </a:xfrm>
          <a:prstGeom prst="rect">
            <a:avLst/>
          </a:prstGeom>
        </p:spPr>
      </p:pic>
      <p:pic>
        <p:nvPicPr>
          <p:cNvPr id="5" name="Picture 4"/>
          <p:cNvPicPr>
            <a:picLocks noChangeAspect="1"/>
          </p:cNvPicPr>
          <p:nvPr/>
        </p:nvPicPr>
        <p:blipFill>
          <a:blip r:embed="rId3"/>
          <a:stretch>
            <a:fillRect/>
          </a:stretch>
        </p:blipFill>
        <p:spPr>
          <a:xfrm>
            <a:off x="4208462" y="1108953"/>
            <a:ext cx="3781425" cy="4943475"/>
          </a:xfrm>
          <a:prstGeom prst="rect">
            <a:avLst/>
          </a:prstGeom>
        </p:spPr>
      </p:pic>
      <p:sp>
        <p:nvSpPr>
          <p:cNvPr id="2" name="Title 1"/>
          <p:cNvSpPr>
            <a:spLocks noGrp="1"/>
          </p:cNvSpPr>
          <p:nvPr>
            <p:ph type="title"/>
          </p:nvPr>
        </p:nvSpPr>
        <p:spPr>
          <a:xfrm>
            <a:off x="684212" y="1108954"/>
            <a:ext cx="8534400" cy="4885446"/>
          </a:xfrm>
        </p:spPr>
        <p:txBody>
          <a:bodyPr/>
          <a:lstStyle/>
          <a:p>
            <a:endParaRPr lang="en-US" dirty="0"/>
          </a:p>
        </p:txBody>
      </p:sp>
      <p:sp>
        <p:nvSpPr>
          <p:cNvPr id="3" name="Content Placeholder 2"/>
          <p:cNvSpPr>
            <a:spLocks noGrp="1"/>
          </p:cNvSpPr>
          <p:nvPr>
            <p:ph idx="1"/>
          </p:nvPr>
        </p:nvSpPr>
        <p:spPr>
          <a:xfrm>
            <a:off x="684212" y="685800"/>
            <a:ext cx="8534400" cy="705255"/>
          </a:xfrm>
        </p:spPr>
        <p:txBody>
          <a:bodyPr>
            <a:normAutofit lnSpcReduction="10000"/>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a:solidFill>
                  <a:prstClr val="white"/>
                </a:solidFill>
                <a:latin typeface="Times New Roman" panose="02020603050405020304" pitchFamily="18" charset="0"/>
                <a:cs typeface="Times New Roman" panose="02020603050405020304" pitchFamily="18" charset="0"/>
              </a:rPr>
              <a:t>фабрика (пример)</a:t>
            </a:r>
          </a:p>
          <a:p>
            <a:endParaRPr lang="en-US" dirty="0"/>
          </a:p>
        </p:txBody>
      </p:sp>
    </p:spTree>
    <p:extLst>
      <p:ext uri="{BB962C8B-B14F-4D97-AF65-F5344CB8AC3E}">
        <p14:creationId xmlns:p14="http://schemas.microsoft.com/office/powerpoint/2010/main" val="1217864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031132"/>
            <a:ext cx="4210050" cy="5010150"/>
          </a:xfrm>
          <a:prstGeom prst="rect">
            <a:avLst/>
          </a:prstGeom>
        </p:spPr>
      </p:pic>
      <p:pic>
        <p:nvPicPr>
          <p:cNvPr id="5" name="Picture 4"/>
          <p:cNvPicPr>
            <a:picLocks noChangeAspect="1"/>
          </p:cNvPicPr>
          <p:nvPr/>
        </p:nvPicPr>
        <p:blipFill>
          <a:blip r:embed="rId3"/>
          <a:stretch>
            <a:fillRect/>
          </a:stretch>
        </p:blipFill>
        <p:spPr>
          <a:xfrm>
            <a:off x="4894262" y="1043292"/>
            <a:ext cx="3028950" cy="4997990"/>
          </a:xfrm>
          <a:prstGeom prst="rect">
            <a:avLst/>
          </a:prstGeom>
        </p:spPr>
      </p:pic>
      <p:sp>
        <p:nvSpPr>
          <p:cNvPr id="2" name="Title 1"/>
          <p:cNvSpPr>
            <a:spLocks noGrp="1"/>
          </p:cNvSpPr>
          <p:nvPr>
            <p:ph type="title"/>
          </p:nvPr>
        </p:nvSpPr>
        <p:spPr>
          <a:xfrm>
            <a:off x="684212" y="1031132"/>
            <a:ext cx="8534400" cy="4963267"/>
          </a:xfrm>
        </p:spPr>
        <p:txBody>
          <a:bodyPr/>
          <a:lstStyle/>
          <a:p>
            <a:endParaRPr lang="en-US" dirty="0"/>
          </a:p>
        </p:txBody>
      </p:sp>
      <p:sp>
        <p:nvSpPr>
          <p:cNvPr id="3" name="Content Placeholder 2"/>
          <p:cNvSpPr>
            <a:spLocks noGrp="1"/>
          </p:cNvSpPr>
          <p:nvPr>
            <p:ph idx="1"/>
          </p:nvPr>
        </p:nvSpPr>
        <p:spPr>
          <a:xfrm>
            <a:off x="684212" y="685801"/>
            <a:ext cx="8534400" cy="676072"/>
          </a:xfrm>
        </p:spPr>
        <p:txBody>
          <a:bodyPr>
            <a:normAutofit lnSpcReduction="10000"/>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a:solidFill>
                  <a:prstClr val="white"/>
                </a:solidFill>
                <a:latin typeface="Times New Roman" panose="02020603050405020304" pitchFamily="18" charset="0"/>
                <a:cs typeface="Times New Roman" panose="02020603050405020304" pitchFamily="18" charset="0"/>
              </a:rPr>
              <a:t>фабрика (пример)</a:t>
            </a:r>
          </a:p>
          <a:p>
            <a:endParaRPr lang="en-US" dirty="0"/>
          </a:p>
        </p:txBody>
      </p:sp>
    </p:spTree>
    <p:extLst>
      <p:ext uri="{BB962C8B-B14F-4D97-AF65-F5344CB8AC3E}">
        <p14:creationId xmlns:p14="http://schemas.microsoft.com/office/powerpoint/2010/main" val="730368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1" y="1070044"/>
            <a:ext cx="3809171" cy="4924356"/>
          </a:xfrm>
          <a:prstGeom prst="rect">
            <a:avLst/>
          </a:prstGeom>
        </p:spPr>
      </p:pic>
      <p:pic>
        <p:nvPicPr>
          <p:cNvPr id="6" name="Picture 5"/>
          <p:cNvPicPr>
            <a:picLocks noChangeAspect="1"/>
          </p:cNvPicPr>
          <p:nvPr/>
        </p:nvPicPr>
        <p:blipFill>
          <a:blip r:embed="rId3"/>
          <a:stretch>
            <a:fillRect/>
          </a:stretch>
        </p:blipFill>
        <p:spPr>
          <a:xfrm>
            <a:off x="5321030" y="1070044"/>
            <a:ext cx="3897582" cy="4941128"/>
          </a:xfrm>
          <a:prstGeom prst="rect">
            <a:avLst/>
          </a:prstGeom>
        </p:spPr>
      </p:pic>
      <p:sp>
        <p:nvSpPr>
          <p:cNvPr id="2" name="Title 1"/>
          <p:cNvSpPr>
            <a:spLocks noGrp="1"/>
          </p:cNvSpPr>
          <p:nvPr>
            <p:ph type="title"/>
          </p:nvPr>
        </p:nvSpPr>
        <p:spPr>
          <a:xfrm>
            <a:off x="684212" y="1070044"/>
            <a:ext cx="8534400" cy="4924356"/>
          </a:xfrm>
        </p:spPr>
        <p:txBody>
          <a:bodyPr/>
          <a:lstStyle/>
          <a:p>
            <a:endParaRPr lang="en-US" dirty="0"/>
          </a:p>
        </p:txBody>
      </p:sp>
      <p:sp>
        <p:nvSpPr>
          <p:cNvPr id="3" name="Content Placeholder 2"/>
          <p:cNvSpPr>
            <a:spLocks noGrp="1"/>
          </p:cNvSpPr>
          <p:nvPr>
            <p:ph idx="1"/>
          </p:nvPr>
        </p:nvSpPr>
        <p:spPr>
          <a:xfrm>
            <a:off x="684212" y="685801"/>
            <a:ext cx="8534400" cy="685800"/>
          </a:xfrm>
        </p:spPr>
        <p:txBody>
          <a:bodyPr>
            <a:normAutofit lnSpcReduction="10000"/>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a:solidFill>
                  <a:prstClr val="white"/>
                </a:solidFill>
                <a:latin typeface="Times New Roman" panose="02020603050405020304" pitchFamily="18" charset="0"/>
                <a:cs typeface="Times New Roman" panose="02020603050405020304" pitchFamily="18" charset="0"/>
              </a:rPr>
              <a:t>фабрика (пример)</a:t>
            </a:r>
          </a:p>
          <a:p>
            <a:endParaRPr lang="en-US" dirty="0"/>
          </a:p>
        </p:txBody>
      </p:sp>
    </p:spTree>
    <p:extLst>
      <p:ext uri="{BB962C8B-B14F-4D97-AF65-F5344CB8AC3E}">
        <p14:creationId xmlns:p14="http://schemas.microsoft.com/office/powerpoint/2010/main" val="2075016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4211" y="1050588"/>
            <a:ext cx="3771319" cy="4943812"/>
          </a:xfrm>
          <a:prstGeom prst="rect">
            <a:avLst/>
          </a:prstGeom>
        </p:spPr>
      </p:pic>
      <p:pic>
        <p:nvPicPr>
          <p:cNvPr id="6" name="Picture 5"/>
          <p:cNvPicPr>
            <a:picLocks noChangeAspect="1"/>
          </p:cNvPicPr>
          <p:nvPr/>
        </p:nvPicPr>
        <p:blipFill>
          <a:blip r:embed="rId3"/>
          <a:stretch>
            <a:fillRect/>
          </a:stretch>
        </p:blipFill>
        <p:spPr>
          <a:xfrm>
            <a:off x="5340060" y="1050588"/>
            <a:ext cx="3878552" cy="3891063"/>
          </a:xfrm>
          <a:prstGeom prst="rect">
            <a:avLst/>
          </a:prstGeom>
        </p:spPr>
      </p:pic>
      <p:sp>
        <p:nvSpPr>
          <p:cNvPr id="2" name="Title 1"/>
          <p:cNvSpPr>
            <a:spLocks noGrp="1"/>
          </p:cNvSpPr>
          <p:nvPr>
            <p:ph type="title"/>
          </p:nvPr>
        </p:nvSpPr>
        <p:spPr>
          <a:xfrm>
            <a:off x="684212" y="1050588"/>
            <a:ext cx="8534400" cy="4943812"/>
          </a:xfrm>
        </p:spPr>
        <p:txBody>
          <a:bodyPr/>
          <a:lstStyle/>
          <a:p>
            <a:endParaRPr lang="en-US" dirty="0"/>
          </a:p>
        </p:txBody>
      </p:sp>
      <p:sp>
        <p:nvSpPr>
          <p:cNvPr id="3" name="Content Placeholder 2"/>
          <p:cNvSpPr>
            <a:spLocks noGrp="1"/>
          </p:cNvSpPr>
          <p:nvPr>
            <p:ph idx="1"/>
          </p:nvPr>
        </p:nvSpPr>
        <p:spPr>
          <a:xfrm>
            <a:off x="684212" y="685800"/>
            <a:ext cx="8534400" cy="666345"/>
          </a:xfrm>
        </p:spPr>
        <p:txBody>
          <a:bodyPr>
            <a:normAutofit lnSpcReduction="10000"/>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a:solidFill>
                  <a:prstClr val="white"/>
                </a:solidFill>
                <a:latin typeface="Times New Roman" panose="02020603050405020304" pitchFamily="18" charset="0"/>
                <a:cs typeface="Times New Roman" panose="02020603050405020304" pitchFamily="18" charset="0"/>
              </a:rPr>
              <a:t>фабрика (пример)</a:t>
            </a:r>
          </a:p>
          <a:p>
            <a:endParaRPr lang="en-US" dirty="0"/>
          </a:p>
        </p:txBody>
      </p:sp>
    </p:spTree>
    <p:extLst>
      <p:ext uri="{BB962C8B-B14F-4D97-AF65-F5344CB8AC3E}">
        <p14:creationId xmlns:p14="http://schemas.microsoft.com/office/powerpoint/2010/main" val="1912607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15957" y="2295728"/>
            <a:ext cx="7980085" cy="2525612"/>
          </a:xfrm>
          <a:prstGeom prst="rect">
            <a:avLst/>
          </a:prstGeom>
        </p:spPr>
      </p:pic>
      <p:sp>
        <p:nvSpPr>
          <p:cNvPr id="2" name="Title 1"/>
          <p:cNvSpPr>
            <a:spLocks noGrp="1"/>
          </p:cNvSpPr>
          <p:nvPr>
            <p:ph type="title"/>
          </p:nvPr>
        </p:nvSpPr>
        <p:spPr>
          <a:xfrm>
            <a:off x="684212" y="1381330"/>
            <a:ext cx="8534400" cy="4613070"/>
          </a:xfrm>
        </p:spPr>
        <p:txBody>
          <a:bodyPr/>
          <a:lstStyle/>
          <a:p>
            <a:endParaRPr lang="en-US" dirty="0"/>
          </a:p>
        </p:txBody>
      </p:sp>
      <p:sp>
        <p:nvSpPr>
          <p:cNvPr id="3" name="Content Placeholder 2"/>
          <p:cNvSpPr>
            <a:spLocks noGrp="1"/>
          </p:cNvSpPr>
          <p:nvPr>
            <p:ph idx="1"/>
          </p:nvPr>
        </p:nvSpPr>
        <p:spPr>
          <a:xfrm>
            <a:off x="684212" y="685801"/>
            <a:ext cx="8534400" cy="695528"/>
          </a:xfrm>
        </p:spPr>
        <p:txBody>
          <a:bodyPr>
            <a:normAutofit lnSpcReduction="10000"/>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Абстрактная</a:t>
            </a:r>
            <a:r>
              <a:rPr lang="ru-RU" sz="3600" b="1" dirty="0">
                <a:solidFill>
                  <a:prstClr val="white"/>
                </a:solidFill>
                <a:latin typeface="Times New Roman" panose="02020603050405020304" pitchFamily="18" charset="0"/>
                <a:cs typeface="Times New Roman" panose="02020603050405020304" pitchFamily="18" charset="0"/>
              </a:rPr>
              <a:t> </a:t>
            </a:r>
            <a:r>
              <a:rPr lang="ru-RU" sz="2800" b="1" dirty="0">
                <a:solidFill>
                  <a:prstClr val="white"/>
                </a:solidFill>
                <a:latin typeface="Times New Roman" panose="02020603050405020304" pitchFamily="18" charset="0"/>
                <a:cs typeface="Times New Roman" panose="02020603050405020304" pitchFamily="18" charset="0"/>
              </a:rPr>
              <a:t>фабрика (пример)</a:t>
            </a:r>
          </a:p>
          <a:p>
            <a:endParaRPr lang="en-US" dirty="0"/>
          </a:p>
        </p:txBody>
      </p:sp>
    </p:spTree>
    <p:extLst>
      <p:ext uri="{BB962C8B-B14F-4D97-AF65-F5344CB8AC3E}">
        <p14:creationId xmlns:p14="http://schemas.microsoft.com/office/powerpoint/2010/main" val="2565886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274324"/>
            <a:ext cx="8534400" cy="4720076"/>
          </a:xfrm>
        </p:spPr>
        <p:txBody>
          <a:bodyPr>
            <a:normAutofit/>
          </a:bodyPr>
          <a:lstStyle/>
          <a:p>
            <a:r>
              <a:rPr lang="ru-RU" sz="1800" b="1" i="1" u="sng" dirty="0">
                <a:latin typeface="Times New Roman" panose="02020603050405020304" pitchFamily="18" charset="0"/>
                <a:cs typeface="Times New Roman" panose="02020603050405020304" pitchFamily="18" charset="0"/>
              </a:rPr>
              <a:t>Назначение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Недостатки</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позволяет изменять внутреннее представление продукта;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изолирует код, реализующий конструирование и представление;</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дает более тонкий контроль над процессом конструирования.</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520429"/>
          </a:xfrm>
        </p:spPr>
        <p:txBody>
          <a:bodyPr>
            <a:normAutofit/>
          </a:bodyPr>
          <a:lstStyle/>
          <a:p>
            <a:pPr lvl="0">
              <a:buClr>
                <a:prstClr val="white"/>
              </a:buClr>
            </a:pPr>
            <a:r>
              <a:rPr lang="ru-RU" sz="2800" b="1" dirty="0" smtClean="0">
                <a:solidFill>
                  <a:prstClr val="white"/>
                </a:solidFill>
                <a:latin typeface="Times New Roman" panose="02020603050405020304" pitchFamily="18" charset="0"/>
                <a:cs typeface="Times New Roman" panose="02020603050405020304" pitchFamily="18" charset="0"/>
              </a:rPr>
              <a:t>Строитель</a:t>
            </a:r>
            <a:endParaRPr lang="ru-RU" sz="2800" b="1"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76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498061"/>
            <a:ext cx="8534400" cy="2130356"/>
          </a:xfrm>
        </p:spPr>
        <p:txBody>
          <a:bodyPr>
            <a:normAutofit fontScale="90000"/>
          </a:bodyPr>
          <a:lstStyle/>
          <a:p>
            <a:r>
              <a:rPr lang="ru-RU" sz="1800" b="1" i="1" u="sng" dirty="0">
                <a:latin typeface="Times New Roman" panose="02020603050405020304" pitchFamily="18" charset="0"/>
                <a:cs typeface="Times New Roman" panose="02020603050405020304" pitchFamily="18" charset="0"/>
              </a:rPr>
              <a:t>Применение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алгоритм создания сложного объекта не должен зависеть от того, из каких частей состоит объект и как они стыкуются между собой;</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процесс конструирования должен обеспечивать различные представления конструируемого объекта.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1"/>
            <a:ext cx="8534400" cy="812260"/>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Строитель</a:t>
            </a:r>
          </a:p>
          <a:p>
            <a:endParaRPr lang="en-US" dirty="0"/>
          </a:p>
        </p:txBody>
      </p:sp>
    </p:spTree>
    <p:extLst>
      <p:ext uri="{BB962C8B-B14F-4D97-AF65-F5344CB8AC3E}">
        <p14:creationId xmlns:p14="http://schemas.microsoft.com/office/powerpoint/2010/main" val="3976439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latin typeface="Times New Roman" panose="02020603050405020304" pitchFamily="18" charset="0"/>
                <a:cs typeface="Times New Roman" panose="02020603050405020304" pitchFamily="18" charset="0"/>
              </a:rPr>
              <a:t>Часть 1.</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Паттерны проектрирвания</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40051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9425" y="1653973"/>
            <a:ext cx="9064541" cy="3679666"/>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4212" y="685800"/>
            <a:ext cx="8534400" cy="773349"/>
          </a:xfrm>
        </p:spPr>
        <p:txBody>
          <a:bodyPr/>
          <a:lstStyle/>
          <a:p>
            <a:pPr lvl="0">
              <a:buClr>
                <a:prstClr val="white"/>
              </a:buClr>
            </a:pPr>
            <a:r>
              <a:rPr lang="ru-RU" sz="2800" b="1" dirty="0" smtClean="0">
                <a:solidFill>
                  <a:prstClr val="white"/>
                </a:solidFill>
                <a:latin typeface="Times New Roman" panose="02020603050405020304" pitchFamily="18" charset="0"/>
                <a:cs typeface="Times New Roman" panose="02020603050405020304" pitchFamily="18" charset="0"/>
              </a:rPr>
              <a:t>Строитель(структура)</a:t>
            </a:r>
            <a:endParaRPr lang="ru-RU" sz="2800" b="1" dirty="0">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8249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478605"/>
            <a:ext cx="3163914" cy="5379395"/>
          </a:xfrm>
          <a:prstGeom prst="rect">
            <a:avLst/>
          </a:prstGeom>
        </p:spPr>
      </p:pic>
      <p:pic>
        <p:nvPicPr>
          <p:cNvPr id="5" name="Picture 4"/>
          <p:cNvPicPr>
            <a:picLocks noChangeAspect="1"/>
          </p:cNvPicPr>
          <p:nvPr/>
        </p:nvPicPr>
        <p:blipFill>
          <a:blip r:embed="rId3"/>
          <a:stretch>
            <a:fillRect/>
          </a:stretch>
        </p:blipFill>
        <p:spPr>
          <a:xfrm>
            <a:off x="5797529" y="1495222"/>
            <a:ext cx="3421083" cy="5362778"/>
          </a:xfrm>
          <a:prstGeom prst="rect">
            <a:avLst/>
          </a:prstGeom>
        </p:spPr>
      </p:pic>
      <p:sp>
        <p:nvSpPr>
          <p:cNvPr id="2" name="Title 1"/>
          <p:cNvSpPr>
            <a:spLocks noGrp="1"/>
          </p:cNvSpPr>
          <p:nvPr>
            <p:ph type="title"/>
          </p:nvPr>
        </p:nvSpPr>
        <p:spPr>
          <a:xfrm>
            <a:off x="684212" y="1478606"/>
            <a:ext cx="8534400" cy="4515794"/>
          </a:xfrm>
        </p:spPr>
        <p:txBody>
          <a:bodyPr/>
          <a:lstStyle/>
          <a:p>
            <a:endParaRPr lang="en-US" dirty="0"/>
          </a:p>
        </p:txBody>
      </p:sp>
      <p:sp>
        <p:nvSpPr>
          <p:cNvPr id="3" name="Content Placeholder 2"/>
          <p:cNvSpPr>
            <a:spLocks noGrp="1"/>
          </p:cNvSpPr>
          <p:nvPr>
            <p:ph idx="1"/>
          </p:nvPr>
        </p:nvSpPr>
        <p:spPr>
          <a:xfrm>
            <a:off x="684212" y="685801"/>
            <a:ext cx="8534400" cy="792804"/>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Строитель(пример)</a:t>
            </a:r>
          </a:p>
          <a:p>
            <a:endParaRPr lang="en-US" dirty="0"/>
          </a:p>
        </p:txBody>
      </p:sp>
    </p:spTree>
    <p:extLst>
      <p:ext uri="{BB962C8B-B14F-4D97-AF65-F5344CB8AC3E}">
        <p14:creationId xmlns:p14="http://schemas.microsoft.com/office/powerpoint/2010/main" val="2624774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439695"/>
            <a:ext cx="6600825" cy="4202974"/>
          </a:xfrm>
          <a:prstGeom prst="rect">
            <a:avLst/>
          </a:prstGeom>
        </p:spPr>
      </p:pic>
      <p:sp>
        <p:nvSpPr>
          <p:cNvPr id="2" name="Title 1"/>
          <p:cNvSpPr>
            <a:spLocks noGrp="1"/>
          </p:cNvSpPr>
          <p:nvPr>
            <p:ph type="title"/>
          </p:nvPr>
        </p:nvSpPr>
        <p:spPr>
          <a:xfrm>
            <a:off x="684212" y="1439696"/>
            <a:ext cx="8534400" cy="4554704"/>
          </a:xfrm>
        </p:spPr>
        <p:txBody>
          <a:bodyPr/>
          <a:lstStyle/>
          <a:p>
            <a:endParaRPr lang="en-US" dirty="0"/>
          </a:p>
        </p:txBody>
      </p:sp>
      <p:sp>
        <p:nvSpPr>
          <p:cNvPr id="3" name="Content Placeholder 2"/>
          <p:cNvSpPr>
            <a:spLocks noGrp="1"/>
          </p:cNvSpPr>
          <p:nvPr>
            <p:ph idx="1"/>
          </p:nvPr>
        </p:nvSpPr>
        <p:spPr>
          <a:xfrm>
            <a:off x="684212" y="685801"/>
            <a:ext cx="8534400" cy="753894"/>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Строитель(пример)</a:t>
            </a:r>
          </a:p>
          <a:p>
            <a:endParaRPr lang="en-US" dirty="0"/>
          </a:p>
        </p:txBody>
      </p:sp>
    </p:spTree>
    <p:extLst>
      <p:ext uri="{BB962C8B-B14F-4D97-AF65-F5344CB8AC3E}">
        <p14:creationId xmlns:p14="http://schemas.microsoft.com/office/powerpoint/2010/main" val="2224292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293780"/>
            <a:ext cx="4995041" cy="5564220"/>
          </a:xfrm>
          <a:prstGeom prst="rect">
            <a:avLst/>
          </a:prstGeom>
        </p:spPr>
      </p:pic>
      <p:sp>
        <p:nvSpPr>
          <p:cNvPr id="2" name="Title 1"/>
          <p:cNvSpPr>
            <a:spLocks noGrp="1"/>
          </p:cNvSpPr>
          <p:nvPr>
            <p:ph type="title"/>
          </p:nvPr>
        </p:nvSpPr>
        <p:spPr>
          <a:xfrm>
            <a:off x="684212" y="1293780"/>
            <a:ext cx="8534400" cy="4700620"/>
          </a:xfrm>
        </p:spPr>
        <p:txBody>
          <a:bodyPr/>
          <a:lstStyle/>
          <a:p>
            <a:endParaRPr lang="en-US" dirty="0"/>
          </a:p>
        </p:txBody>
      </p:sp>
      <p:sp>
        <p:nvSpPr>
          <p:cNvPr id="3" name="Content Placeholder 2"/>
          <p:cNvSpPr>
            <a:spLocks noGrp="1"/>
          </p:cNvSpPr>
          <p:nvPr>
            <p:ph idx="1"/>
          </p:nvPr>
        </p:nvSpPr>
        <p:spPr>
          <a:xfrm>
            <a:off x="684212" y="685801"/>
            <a:ext cx="8534400" cy="753894"/>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Строитель(пример)</a:t>
            </a:r>
          </a:p>
          <a:p>
            <a:endParaRPr lang="en-US" dirty="0"/>
          </a:p>
        </p:txBody>
      </p:sp>
    </p:spTree>
    <p:extLst>
      <p:ext uri="{BB962C8B-B14F-4D97-AF65-F5344CB8AC3E}">
        <p14:creationId xmlns:p14="http://schemas.microsoft.com/office/powerpoint/2010/main" val="140711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410511"/>
            <a:ext cx="3819694" cy="5458256"/>
          </a:xfrm>
          <a:prstGeom prst="rect">
            <a:avLst/>
          </a:prstGeom>
        </p:spPr>
      </p:pic>
      <p:sp>
        <p:nvSpPr>
          <p:cNvPr id="2" name="Title 1"/>
          <p:cNvSpPr>
            <a:spLocks noGrp="1"/>
          </p:cNvSpPr>
          <p:nvPr>
            <p:ph type="title"/>
          </p:nvPr>
        </p:nvSpPr>
        <p:spPr>
          <a:xfrm>
            <a:off x="684212" y="1410512"/>
            <a:ext cx="8534400" cy="4583888"/>
          </a:xfrm>
        </p:spPr>
        <p:txBody>
          <a:bodyPr/>
          <a:lstStyle/>
          <a:p>
            <a:endParaRPr lang="en-US" dirty="0"/>
          </a:p>
        </p:txBody>
      </p:sp>
      <p:sp>
        <p:nvSpPr>
          <p:cNvPr id="3" name="Content Placeholder 2"/>
          <p:cNvSpPr>
            <a:spLocks noGrp="1"/>
          </p:cNvSpPr>
          <p:nvPr>
            <p:ph idx="1"/>
          </p:nvPr>
        </p:nvSpPr>
        <p:spPr>
          <a:xfrm>
            <a:off x="684212" y="685800"/>
            <a:ext cx="8534400" cy="724711"/>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Строитель(пример)</a:t>
            </a:r>
          </a:p>
          <a:p>
            <a:endParaRPr lang="en-US" dirty="0"/>
          </a:p>
        </p:txBody>
      </p:sp>
    </p:spTree>
    <p:extLst>
      <p:ext uri="{BB962C8B-B14F-4D97-AF65-F5344CB8AC3E}">
        <p14:creationId xmlns:p14="http://schemas.microsoft.com/office/powerpoint/2010/main" val="458670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4249" y="2479304"/>
            <a:ext cx="7934325" cy="2524125"/>
          </a:xfrm>
          <a:prstGeom prst="rect">
            <a:avLst/>
          </a:prstGeom>
        </p:spPr>
      </p:pic>
      <p:sp>
        <p:nvSpPr>
          <p:cNvPr id="2" name="Title 1"/>
          <p:cNvSpPr>
            <a:spLocks noGrp="1"/>
          </p:cNvSpPr>
          <p:nvPr>
            <p:ph type="title"/>
          </p:nvPr>
        </p:nvSpPr>
        <p:spPr>
          <a:xfrm>
            <a:off x="684212" y="1488334"/>
            <a:ext cx="8534400" cy="4506066"/>
          </a:xfrm>
        </p:spPr>
        <p:txBody>
          <a:bodyPr/>
          <a:lstStyle/>
          <a:p>
            <a:endParaRPr lang="en-US" dirty="0"/>
          </a:p>
        </p:txBody>
      </p:sp>
      <p:sp>
        <p:nvSpPr>
          <p:cNvPr id="3" name="Content Placeholder 2"/>
          <p:cNvSpPr>
            <a:spLocks noGrp="1"/>
          </p:cNvSpPr>
          <p:nvPr>
            <p:ph idx="1"/>
          </p:nvPr>
        </p:nvSpPr>
        <p:spPr>
          <a:xfrm>
            <a:off x="684212" y="685801"/>
            <a:ext cx="8534400" cy="802532"/>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Строитель(пример)</a:t>
            </a:r>
          </a:p>
          <a:p>
            <a:endParaRPr lang="en-US" dirty="0"/>
          </a:p>
        </p:txBody>
      </p:sp>
    </p:spTree>
    <p:extLst>
      <p:ext uri="{BB962C8B-B14F-4D97-AF65-F5344CB8AC3E}">
        <p14:creationId xmlns:p14="http://schemas.microsoft.com/office/powerpoint/2010/main" val="1472916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245140"/>
            <a:ext cx="8534400" cy="4749260"/>
          </a:xfrm>
        </p:spPr>
        <p:txBody>
          <a:bodyPr>
            <a:normAutofit/>
          </a:bodyPr>
          <a:lstStyle/>
          <a:p>
            <a:r>
              <a:rPr lang="ru-RU" sz="1800" b="1" i="1" u="sng" dirty="0">
                <a:solidFill>
                  <a:srgbClr val="FFFF00"/>
                </a:solidFill>
                <a:latin typeface="Times New Roman" panose="02020603050405020304" pitchFamily="18" charset="0"/>
                <a:cs typeface="Times New Roman" panose="02020603050405020304" pitchFamily="18" charset="0"/>
              </a:rPr>
              <a:t>Фабричный метод </a:t>
            </a:r>
            <a:r>
              <a:rPr lang="ru-RU" sz="1800" dirty="0">
                <a:latin typeface="Times New Roman" panose="02020603050405020304" pitchFamily="18" charset="0"/>
                <a:cs typeface="Times New Roman" panose="02020603050405020304" pitchFamily="18" charset="0"/>
              </a:rPr>
              <a:t>— порождающий шаблон проектирования, предоставляющий подклассам интерфейс для создания экземпляров некоторого класса. В момент создания наследники могут определить, какой класс инстанциировать. Иными словами, Фабрика делегирует создание объектов наследникам родительского класса. Это позволяет использовать в коде программы не специфические классы, а манипулировать абстрактными объектами на более высоком уровне. Также известен под названием виртуальный конструктор.</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559339"/>
          </a:xfrm>
        </p:spPr>
        <p:txBody>
          <a:bodyPr>
            <a:normAutofit/>
          </a:bodyPr>
          <a:lstStyle/>
          <a:p>
            <a:pPr lvl="0">
              <a:buClr>
                <a:prstClr val="white"/>
              </a:buClr>
            </a:pPr>
            <a:r>
              <a:rPr lang="ru-RU" sz="2800" b="1" dirty="0" smtClean="0">
                <a:solidFill>
                  <a:prstClr val="white"/>
                </a:solidFill>
                <a:latin typeface="Times New Roman" panose="02020603050405020304" pitchFamily="18" charset="0"/>
                <a:cs typeface="Times New Roman" panose="02020603050405020304" pitchFamily="18" charset="0"/>
              </a:rPr>
              <a:t>Фабричный метод</a:t>
            </a:r>
            <a:endParaRPr lang="ru-RU" sz="2800" b="1"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429968"/>
            <a:ext cx="8534400" cy="4564432"/>
          </a:xfrm>
        </p:spPr>
        <p:txBody>
          <a:bodyPr>
            <a:normAutofit/>
          </a:bodyPr>
          <a:lstStyle/>
          <a:p>
            <a:r>
              <a:rPr lang="ru-RU" sz="1800" b="1" i="1" u="sng" dirty="0">
                <a:latin typeface="Times New Roman" panose="02020603050405020304" pitchFamily="18" charset="0"/>
                <a:cs typeface="Times New Roman" panose="02020603050405020304" pitchFamily="18" charset="0"/>
              </a:rPr>
              <a:t>Назначение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Определяет интерфейс для создания объекта, но оставляет подклассам решение о том, какой класс инстанциировать. Фабричный метод позволяет классу делегировать создание подклассам. Используется, когда: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классу </a:t>
            </a:r>
            <a:r>
              <a:rPr lang="ru-RU" sz="1800" dirty="0">
                <a:latin typeface="Times New Roman" panose="02020603050405020304" pitchFamily="18" charset="0"/>
                <a:cs typeface="Times New Roman" panose="02020603050405020304" pitchFamily="18" charset="0"/>
              </a:rPr>
              <a:t>заранее неизвестно, объекты каких подклассов ему </a:t>
            </a:r>
            <a:r>
              <a:rPr lang="ru-RU" sz="1800" dirty="0" smtClean="0">
                <a:latin typeface="Times New Roman" panose="02020603050405020304" pitchFamily="18" charset="0"/>
                <a:cs typeface="Times New Roman" panose="02020603050405020304" pitchFamily="18" charset="0"/>
              </a:rPr>
              <a:t>нужно </a:t>
            </a:r>
            <a:r>
              <a:rPr lang="ru-RU" sz="1800" dirty="0">
                <a:latin typeface="Times New Roman" panose="02020603050405020304" pitchFamily="18" charset="0"/>
                <a:cs typeface="Times New Roman" panose="02020603050405020304" pitchFamily="18" charset="0"/>
              </a:rPr>
              <a:t>создавать.</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класс </a:t>
            </a:r>
            <a:r>
              <a:rPr lang="ru-RU" sz="1800" dirty="0">
                <a:latin typeface="Times New Roman" panose="02020603050405020304" pitchFamily="18" charset="0"/>
                <a:cs typeface="Times New Roman" panose="02020603050405020304" pitchFamily="18" charset="0"/>
              </a:rPr>
              <a:t>спроектирован так, чтобы объекты, которые он создаёт, специфицировались подклассами.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класс </a:t>
            </a:r>
            <a:r>
              <a:rPr lang="ru-RU" sz="1800" dirty="0">
                <a:latin typeface="Times New Roman" panose="02020603050405020304" pitchFamily="18" charset="0"/>
                <a:cs typeface="Times New Roman" panose="02020603050405020304" pitchFamily="18" charset="0"/>
              </a:rPr>
              <a:t>делегирует свои обязанности одному из нескольких вспомогательных подклассов, и планируется локализовать знание о том, какой класс принимает эти обязанности на себя.</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1"/>
            <a:ext cx="8534400" cy="744166"/>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Фабричный метод</a:t>
            </a:r>
          </a:p>
          <a:p>
            <a:endParaRPr lang="en-US" dirty="0"/>
          </a:p>
        </p:txBody>
      </p:sp>
    </p:spTree>
    <p:extLst>
      <p:ext uri="{BB962C8B-B14F-4D97-AF65-F5344CB8AC3E}">
        <p14:creationId xmlns:p14="http://schemas.microsoft.com/office/powerpoint/2010/main" val="2570165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4699" y="2315183"/>
            <a:ext cx="8445519" cy="2831223"/>
          </a:xfrm>
          <a:prstGeom prst="rect">
            <a:avLst/>
          </a:prstGeom>
        </p:spPr>
      </p:pic>
      <p:sp>
        <p:nvSpPr>
          <p:cNvPr id="2" name="Title 1"/>
          <p:cNvSpPr>
            <a:spLocks noGrp="1"/>
          </p:cNvSpPr>
          <p:nvPr>
            <p:ph type="title"/>
          </p:nvPr>
        </p:nvSpPr>
        <p:spPr>
          <a:xfrm>
            <a:off x="684212" y="1498062"/>
            <a:ext cx="8534400" cy="4496338"/>
          </a:xfrm>
        </p:spPr>
        <p:txBody>
          <a:bodyPr/>
          <a:lstStyle/>
          <a:p>
            <a:endParaRPr lang="en-US" dirty="0"/>
          </a:p>
        </p:txBody>
      </p:sp>
      <p:sp>
        <p:nvSpPr>
          <p:cNvPr id="3" name="Content Placeholder 2"/>
          <p:cNvSpPr>
            <a:spLocks noGrp="1"/>
          </p:cNvSpPr>
          <p:nvPr>
            <p:ph idx="1"/>
          </p:nvPr>
        </p:nvSpPr>
        <p:spPr>
          <a:xfrm>
            <a:off x="684212" y="685801"/>
            <a:ext cx="8534400" cy="812260"/>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Фабричный </a:t>
            </a:r>
            <a:r>
              <a:rPr lang="ru-RU" sz="2800" b="1" dirty="0" smtClean="0">
                <a:solidFill>
                  <a:prstClr val="white"/>
                </a:solidFill>
                <a:latin typeface="Times New Roman" panose="02020603050405020304" pitchFamily="18" charset="0"/>
                <a:cs typeface="Times New Roman" panose="02020603050405020304" pitchFamily="18" charset="0"/>
              </a:rPr>
              <a:t>метод(структура)</a:t>
            </a:r>
            <a:endParaRPr lang="ru-RU" sz="2800" b="1" dirty="0">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5551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225686"/>
            <a:ext cx="8534400" cy="4768714"/>
          </a:xfrm>
        </p:spPr>
        <p:txBody>
          <a:bodyPr>
            <a:normAutofit fontScale="90000"/>
          </a:bodyPr>
          <a:lstStyle/>
          <a:p>
            <a:r>
              <a:rPr lang="ru-RU" sz="1800" b="1" i="1" u="sng" dirty="0">
                <a:latin typeface="Times New Roman" panose="02020603050405020304" pitchFamily="18" charset="0"/>
                <a:cs typeface="Times New Roman" panose="02020603050405020304" pitchFamily="18" charset="0"/>
              </a:rPr>
              <a:t>Product</a:t>
            </a:r>
            <a:r>
              <a:rPr lang="ru-RU" sz="1800" dirty="0">
                <a:latin typeface="Times New Roman" panose="02020603050405020304" pitchFamily="18" charset="0"/>
                <a:cs typeface="Times New Roman" panose="02020603050405020304" pitchFamily="18" charset="0"/>
              </a:rPr>
              <a:t> - продукт</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определяет интерфейс объектов, создаваемых абстрактным методом;</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ConcreteProduct</a:t>
            </a:r>
            <a:r>
              <a:rPr lang="ru-RU" sz="1800" dirty="0">
                <a:latin typeface="Times New Roman" panose="02020603050405020304" pitchFamily="18" charset="0"/>
                <a:cs typeface="Times New Roman" panose="02020603050405020304" pitchFamily="18" charset="0"/>
              </a:rPr>
              <a:t> - конкретный продукт</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реализует интерфейс Product;</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Creator</a:t>
            </a:r>
            <a:r>
              <a:rPr lang="ru-RU" sz="1800" dirty="0">
                <a:latin typeface="Times New Roman" panose="02020603050405020304" pitchFamily="18" charset="0"/>
                <a:cs typeface="Times New Roman" panose="02020603050405020304" pitchFamily="18" charset="0"/>
              </a:rPr>
              <a:t> - создатель</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объявляет фабричный метод, который возвращает объект типа Product. Может также содержать реализацию этого метода "по умолчанию";</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может вызывать фабричный метод для создания объекта типа Product;</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ConcreteCreator</a:t>
            </a:r>
            <a:r>
              <a:rPr lang="ru-RU" sz="1800" dirty="0">
                <a:latin typeface="Times New Roman" panose="02020603050405020304" pitchFamily="18" charset="0"/>
                <a:cs typeface="Times New Roman" panose="02020603050405020304" pitchFamily="18" charset="0"/>
              </a:rPr>
              <a:t> - конкретный создатель</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переопределяет фабричный метод таким образом, чтобы он создавал и возвращал объект класса ConcreteProduct.</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539885"/>
          </a:xfrm>
        </p:spPr>
        <p:txBody>
          <a:bodyPr/>
          <a:lstStyle/>
          <a:p>
            <a:r>
              <a:rPr lang="ru-RU" sz="2800" b="1" dirty="0">
                <a:solidFill>
                  <a:prstClr val="white"/>
                </a:solidFill>
                <a:latin typeface="Times New Roman" panose="02020603050405020304" pitchFamily="18" charset="0"/>
                <a:cs typeface="Times New Roman" panose="02020603050405020304" pitchFamily="18" charset="0"/>
              </a:rPr>
              <a:t>Фабричный </a:t>
            </a:r>
            <a:r>
              <a:rPr lang="ru-RU" sz="2800" b="1" dirty="0" smtClean="0">
                <a:solidFill>
                  <a:prstClr val="white"/>
                </a:solidFill>
                <a:latin typeface="Times New Roman" panose="02020603050405020304" pitchFamily="18" charset="0"/>
                <a:cs typeface="Times New Roman" panose="02020603050405020304" pitchFamily="18" charset="0"/>
              </a:rPr>
              <a:t>метод(структура)</a:t>
            </a:r>
            <a:endParaRPr lang="en-US" dirty="0"/>
          </a:p>
        </p:txBody>
      </p:sp>
    </p:spTree>
    <p:extLst>
      <p:ext uri="{BB962C8B-B14F-4D97-AF65-F5344CB8AC3E}">
        <p14:creationId xmlns:p14="http://schemas.microsoft.com/office/powerpoint/2010/main" val="2103878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329741"/>
            <a:ext cx="8534400" cy="1507067"/>
          </a:xfrm>
        </p:spPr>
        <p:txBody>
          <a:bodyPr>
            <a:noAutofit/>
          </a:bodyPr>
          <a:lstStyle/>
          <a:p>
            <a:r>
              <a:rPr lang="ru-RU" sz="1800" dirty="0">
                <a:latin typeface="Times New Roman" panose="02020603050405020304" pitchFamily="18" charset="0"/>
                <a:cs typeface="Times New Roman" panose="02020603050405020304" pitchFamily="18" charset="0"/>
              </a:rPr>
              <a:t>Алгоритмы не являются паттернами, т.к. решают задачу вычисления, а не программирования. Они описывают решение задачи по шагам, а не общий подход к ее решению.</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u-RU" sz="1800" dirty="0">
                <a:solidFill>
                  <a:schemeClr val="tx1"/>
                </a:solidFill>
                <a:latin typeface="Times New Roman" panose="02020603050405020304" pitchFamily="18" charset="0"/>
                <a:cs typeface="Times New Roman" panose="02020603050405020304" pitchFamily="18" charset="0"/>
              </a:rPr>
              <a:t>Паттерны проектирования предназначены для:</a:t>
            </a:r>
          </a:p>
          <a:p>
            <a:pPr>
              <a:buFont typeface="Arial" panose="020B0604020202020204" pitchFamily="34" charset="0"/>
              <a:buChar char="•"/>
            </a:pPr>
            <a:r>
              <a:rPr lang="ru-RU" sz="1800" dirty="0">
                <a:solidFill>
                  <a:schemeClr val="tx1"/>
                </a:solidFill>
                <a:latin typeface="Times New Roman" panose="02020603050405020304" pitchFamily="18" charset="0"/>
                <a:cs typeface="Times New Roman" panose="02020603050405020304" pitchFamily="18" charset="0"/>
              </a:rPr>
              <a:t>эффективного решения характерных задач проектирования;</a:t>
            </a:r>
          </a:p>
          <a:p>
            <a:pPr>
              <a:buFont typeface="Arial" panose="020B0604020202020204" pitchFamily="34" charset="0"/>
              <a:buChar char="•"/>
            </a:pPr>
            <a:r>
              <a:rPr lang="ru-RU" sz="1800" dirty="0">
                <a:solidFill>
                  <a:schemeClr val="tx1"/>
                </a:solidFill>
                <a:latin typeface="Times New Roman" panose="02020603050405020304" pitchFamily="18" charset="0"/>
                <a:cs typeface="Times New Roman" panose="02020603050405020304" pitchFamily="18" charset="0"/>
              </a:rPr>
              <a:t>обобщенного описания решения задачи, которое можно использовать в различных ситуациях;</a:t>
            </a:r>
          </a:p>
          <a:p>
            <a:pPr>
              <a:buFont typeface="Arial" panose="020B0604020202020204" pitchFamily="34" charset="0"/>
              <a:buChar char="•"/>
            </a:pPr>
            <a:r>
              <a:rPr lang="ru-RU" sz="1800" dirty="0">
                <a:solidFill>
                  <a:schemeClr val="tx1"/>
                </a:solidFill>
                <a:latin typeface="Times New Roman" panose="02020603050405020304" pitchFamily="18" charset="0"/>
                <a:cs typeface="Times New Roman" panose="02020603050405020304" pitchFamily="18" charset="0"/>
              </a:rPr>
              <a:t>указания отношения и взаимодействия между классами и объектами</a:t>
            </a:r>
            <a:r>
              <a:rPr lang="ru-RU" sz="1800" dirty="0" smtClean="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ru-RU"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2269559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95338"/>
            <a:ext cx="8534400" cy="4399062"/>
          </a:xfrm>
        </p:spPr>
        <p:txBody>
          <a:bodyPr>
            <a:normAutofit/>
          </a:bodyPr>
          <a:lstStyle/>
          <a:p>
            <a:r>
              <a:rPr lang="ru-RU" sz="1800" b="1" i="1" u="sng" dirty="0">
                <a:latin typeface="Times New Roman" panose="02020603050405020304" pitchFamily="18" charset="0"/>
                <a:cs typeface="Times New Roman" panose="02020603050405020304" pitchFamily="18" charset="0"/>
              </a:rPr>
              <a:t>Достоинства</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позволяет сделать код создания объектов более универсальным, не привязываясь к конкретным классам (ConcreteProduct), а оперируя лишь общим интерфейсом (Product);</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позволяет установить связь между параллельными иерархиями классов.</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Недостатки</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необходимость создавать наследника Creator для каждого нового типа продукта (ConcreteProduct).</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1"/>
            <a:ext cx="8534400" cy="530156"/>
          </a:xfrm>
        </p:spPr>
        <p:txBody>
          <a:bodyPr>
            <a:normAutofit/>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Фабричный </a:t>
            </a:r>
            <a:r>
              <a:rPr lang="ru-RU" sz="2800" b="1" dirty="0" smtClean="0">
                <a:solidFill>
                  <a:prstClr val="white"/>
                </a:solidFill>
                <a:latin typeface="Times New Roman" panose="02020603050405020304" pitchFamily="18" charset="0"/>
                <a:cs typeface="Times New Roman" panose="02020603050405020304" pitchFamily="18" charset="0"/>
              </a:rPr>
              <a:t>метод</a:t>
            </a:r>
            <a:endParaRPr lang="en-US" dirty="0"/>
          </a:p>
        </p:txBody>
      </p:sp>
    </p:spTree>
    <p:extLst>
      <p:ext uri="{BB962C8B-B14F-4D97-AF65-F5344CB8AC3E}">
        <p14:creationId xmlns:p14="http://schemas.microsoft.com/office/powerpoint/2010/main" val="2237695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361873"/>
            <a:ext cx="3038475" cy="4791075"/>
          </a:xfrm>
          <a:prstGeom prst="rect">
            <a:avLst/>
          </a:prstGeom>
        </p:spPr>
      </p:pic>
      <p:pic>
        <p:nvPicPr>
          <p:cNvPr id="5" name="Picture 4"/>
          <p:cNvPicPr>
            <a:picLocks noChangeAspect="1"/>
          </p:cNvPicPr>
          <p:nvPr/>
        </p:nvPicPr>
        <p:blipFill>
          <a:blip r:embed="rId3"/>
          <a:stretch>
            <a:fillRect/>
          </a:stretch>
        </p:blipFill>
        <p:spPr>
          <a:xfrm>
            <a:off x="6728336" y="1361873"/>
            <a:ext cx="2490276" cy="5010556"/>
          </a:xfrm>
          <a:prstGeom prst="rect">
            <a:avLst/>
          </a:prstGeom>
        </p:spPr>
      </p:pic>
      <p:sp>
        <p:nvSpPr>
          <p:cNvPr id="2" name="Title 1"/>
          <p:cNvSpPr>
            <a:spLocks noGrp="1"/>
          </p:cNvSpPr>
          <p:nvPr>
            <p:ph type="title"/>
          </p:nvPr>
        </p:nvSpPr>
        <p:spPr>
          <a:xfrm>
            <a:off x="684212" y="1361874"/>
            <a:ext cx="8534400" cy="4632526"/>
          </a:xfrm>
        </p:spPr>
        <p:txBody>
          <a:bodyPr/>
          <a:lstStyle/>
          <a:p>
            <a:endParaRPr lang="en-US" dirty="0"/>
          </a:p>
        </p:txBody>
      </p:sp>
      <p:sp>
        <p:nvSpPr>
          <p:cNvPr id="3" name="Content Placeholder 2"/>
          <p:cNvSpPr>
            <a:spLocks noGrp="1"/>
          </p:cNvSpPr>
          <p:nvPr>
            <p:ph idx="1"/>
          </p:nvPr>
        </p:nvSpPr>
        <p:spPr>
          <a:xfrm>
            <a:off x="684212" y="685801"/>
            <a:ext cx="8534400" cy="676072"/>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Фабричный </a:t>
            </a:r>
            <a:r>
              <a:rPr lang="ru-RU" sz="2800" b="1" dirty="0" smtClean="0">
                <a:solidFill>
                  <a:prstClr val="white"/>
                </a:solidFill>
                <a:latin typeface="Times New Roman" panose="02020603050405020304" pitchFamily="18" charset="0"/>
                <a:cs typeface="Times New Roman" panose="02020603050405020304" pitchFamily="18" charset="0"/>
              </a:rPr>
              <a:t>метод(пример)</a:t>
            </a:r>
            <a:endParaRPr lang="en-US" dirty="0">
              <a:solidFill>
                <a:srgbClr val="537D0B">
                  <a:lumMod val="75000"/>
                </a:srgbClr>
              </a:solidFill>
            </a:endParaRPr>
          </a:p>
        </p:txBody>
      </p:sp>
    </p:spTree>
    <p:extLst>
      <p:ext uri="{BB962C8B-B14F-4D97-AF65-F5344CB8AC3E}">
        <p14:creationId xmlns:p14="http://schemas.microsoft.com/office/powerpoint/2010/main" val="4103287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643973"/>
            <a:ext cx="2857500" cy="2247900"/>
          </a:xfrm>
          <a:prstGeom prst="rect">
            <a:avLst/>
          </a:prstGeom>
        </p:spPr>
      </p:pic>
      <p:pic>
        <p:nvPicPr>
          <p:cNvPr id="5" name="Picture 4"/>
          <p:cNvPicPr>
            <a:picLocks noChangeAspect="1"/>
          </p:cNvPicPr>
          <p:nvPr/>
        </p:nvPicPr>
        <p:blipFill>
          <a:blip r:embed="rId3"/>
          <a:stretch>
            <a:fillRect/>
          </a:stretch>
        </p:blipFill>
        <p:spPr>
          <a:xfrm>
            <a:off x="5446712" y="1643973"/>
            <a:ext cx="3771900" cy="4838700"/>
          </a:xfrm>
          <a:prstGeom prst="rect">
            <a:avLst/>
          </a:prstGeom>
        </p:spPr>
      </p:pic>
      <p:sp>
        <p:nvSpPr>
          <p:cNvPr id="2" name="Title 1"/>
          <p:cNvSpPr>
            <a:spLocks noGrp="1"/>
          </p:cNvSpPr>
          <p:nvPr>
            <p:ph type="title"/>
          </p:nvPr>
        </p:nvSpPr>
        <p:spPr>
          <a:xfrm>
            <a:off x="684212" y="1643974"/>
            <a:ext cx="8534400" cy="4350425"/>
          </a:xfrm>
        </p:spPr>
        <p:txBody>
          <a:bodyPr/>
          <a:lstStyle/>
          <a:p>
            <a:endParaRPr lang="en-US" dirty="0"/>
          </a:p>
        </p:txBody>
      </p:sp>
      <p:sp>
        <p:nvSpPr>
          <p:cNvPr id="3" name="Content Placeholder 2"/>
          <p:cNvSpPr>
            <a:spLocks noGrp="1"/>
          </p:cNvSpPr>
          <p:nvPr>
            <p:ph idx="1"/>
          </p:nvPr>
        </p:nvSpPr>
        <p:spPr>
          <a:xfrm>
            <a:off x="684212" y="685801"/>
            <a:ext cx="8534400" cy="958174"/>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Фабричный метод(пример)</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186193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2887" y="2880975"/>
            <a:ext cx="6877050" cy="1876425"/>
          </a:xfrm>
          <a:prstGeom prst="rect">
            <a:avLst/>
          </a:prstGeom>
        </p:spPr>
      </p:pic>
      <p:sp>
        <p:nvSpPr>
          <p:cNvPr id="2" name="Title 1"/>
          <p:cNvSpPr>
            <a:spLocks noGrp="1"/>
          </p:cNvSpPr>
          <p:nvPr>
            <p:ph type="title"/>
          </p:nvPr>
        </p:nvSpPr>
        <p:spPr>
          <a:xfrm>
            <a:off x="684212" y="1643976"/>
            <a:ext cx="8534400" cy="4350424"/>
          </a:xfrm>
        </p:spPr>
        <p:txBody>
          <a:bodyPr/>
          <a:lstStyle/>
          <a:p>
            <a:endParaRPr lang="en-US" dirty="0"/>
          </a:p>
        </p:txBody>
      </p:sp>
      <p:sp>
        <p:nvSpPr>
          <p:cNvPr id="3" name="Content Placeholder 2"/>
          <p:cNvSpPr>
            <a:spLocks noGrp="1"/>
          </p:cNvSpPr>
          <p:nvPr>
            <p:ph idx="1"/>
          </p:nvPr>
        </p:nvSpPr>
        <p:spPr>
          <a:xfrm>
            <a:off x="684212" y="685801"/>
            <a:ext cx="8534400" cy="958174"/>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Фабричный метод(пример)</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40509672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82886"/>
            <a:ext cx="8534400" cy="4311514"/>
          </a:xfrm>
        </p:spPr>
        <p:txBody>
          <a:bodyPr>
            <a:normAutofit fontScale="90000"/>
          </a:bodyPr>
          <a:lstStyle/>
          <a:p>
            <a:r>
              <a:rPr lang="ru-RU" sz="1800" b="1" i="1" u="sng" dirty="0">
                <a:latin typeface="Times New Roman" panose="02020603050405020304" pitchFamily="18" charset="0"/>
                <a:cs typeface="Times New Roman" panose="02020603050405020304" pitchFamily="18" charset="0"/>
              </a:rPr>
              <a:t>Назначение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Задаёт виды создаваемых объектов с помощью экземпляра-прототипа и создаёт новые объекты путём копирования этого прототипа...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Применимость</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Используйте этот шаблон проектирования, когда система не должна зависеть от того, как в ней создаются, компонуются и представляются продукты:</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инстанцируемые </a:t>
            </a:r>
            <a:r>
              <a:rPr lang="ru-RU" sz="1800" dirty="0">
                <a:latin typeface="Times New Roman" panose="02020603050405020304" pitchFamily="18" charset="0"/>
                <a:cs typeface="Times New Roman" panose="02020603050405020304" pitchFamily="18" charset="0"/>
              </a:rPr>
              <a:t>классы определяются во время выполнения, например с помощью динамической загрузки;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для </a:t>
            </a:r>
            <a:r>
              <a:rPr lang="ru-RU" sz="1800" dirty="0">
                <a:latin typeface="Times New Roman" panose="02020603050405020304" pitchFamily="18" charset="0"/>
                <a:cs typeface="Times New Roman" panose="02020603050405020304" pitchFamily="18" charset="0"/>
              </a:rPr>
              <a:t>того чтобы избежать построения иерархий классов или фабрик, параллельных иерархии классов продуктов;</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экземпляры </a:t>
            </a:r>
            <a:r>
              <a:rPr lang="ru-RU" sz="1800" dirty="0">
                <a:latin typeface="Times New Roman" panose="02020603050405020304" pitchFamily="18" charset="0"/>
                <a:cs typeface="Times New Roman" panose="02020603050405020304" pitchFamily="18" charset="0"/>
              </a:rPr>
              <a:t>класса могут находиться в одном из нескольких различных состояний. Может оказаться удобнее установить соответствующее число прототипов и клонировать их, а не инстанцировать каждый раз класс вручную в подходящем состоянии.</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997085"/>
          </a:xfrm>
        </p:spPr>
        <p:txBody>
          <a:bodyPr/>
          <a:lstStyle/>
          <a:p>
            <a:pPr lvl="0">
              <a:buClr>
                <a:prstClr val="white"/>
              </a:buClr>
            </a:pPr>
            <a:r>
              <a:rPr lang="ru-RU" sz="2800" b="1" dirty="0" smtClean="0">
                <a:solidFill>
                  <a:prstClr val="white"/>
                </a:solidFill>
                <a:latin typeface="Times New Roman" panose="02020603050405020304" pitchFamily="18" charset="0"/>
                <a:cs typeface="Times New Roman" panose="02020603050405020304" pitchFamily="18" charset="0"/>
              </a:rPr>
              <a:t>Прототип</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338925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750979"/>
            <a:ext cx="7416654" cy="4243421"/>
          </a:xfrm>
          <a:prstGeom prst="rect">
            <a:avLst/>
          </a:prstGeom>
        </p:spPr>
      </p:pic>
      <p:sp>
        <p:nvSpPr>
          <p:cNvPr id="2" name="Title 1"/>
          <p:cNvSpPr>
            <a:spLocks noGrp="1"/>
          </p:cNvSpPr>
          <p:nvPr>
            <p:ph type="title"/>
          </p:nvPr>
        </p:nvSpPr>
        <p:spPr>
          <a:xfrm>
            <a:off x="684212" y="1760708"/>
            <a:ext cx="8534400" cy="4233692"/>
          </a:xfrm>
        </p:spPr>
        <p:txBody>
          <a:bodyPr/>
          <a:lstStyle/>
          <a:p>
            <a:endParaRPr lang="en-US" dirty="0"/>
          </a:p>
        </p:txBody>
      </p:sp>
      <p:sp>
        <p:nvSpPr>
          <p:cNvPr id="3" name="Content Placeholder 2"/>
          <p:cNvSpPr>
            <a:spLocks noGrp="1"/>
          </p:cNvSpPr>
          <p:nvPr>
            <p:ph idx="1"/>
          </p:nvPr>
        </p:nvSpPr>
        <p:spPr>
          <a:xfrm>
            <a:off x="684212" y="685801"/>
            <a:ext cx="8534400" cy="1074906"/>
          </a:xfrm>
        </p:spPr>
        <p:txBody>
          <a:bodyPr/>
          <a:lstStyle/>
          <a:p>
            <a:pPr lvl="0">
              <a:buClr>
                <a:prstClr val="white"/>
              </a:buClr>
            </a:pPr>
            <a:r>
              <a:rPr lang="ru-RU" sz="2800" b="1" dirty="0" smtClean="0">
                <a:solidFill>
                  <a:prstClr val="white"/>
                </a:solidFill>
                <a:latin typeface="Times New Roman" panose="02020603050405020304" pitchFamily="18" charset="0"/>
                <a:cs typeface="Times New Roman" panose="02020603050405020304" pitchFamily="18" charset="0"/>
              </a:rPr>
              <a:t>Прототип(структура)</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35641827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08563"/>
            <a:ext cx="8534400" cy="7694579"/>
          </a:xfrm>
        </p:spPr>
        <p:txBody>
          <a:bodyPr>
            <a:normAutofit/>
          </a:bodyPr>
          <a:lstStyle/>
          <a:p>
            <a:r>
              <a:rPr lang="ru-RU" sz="1800" b="1" i="1" u="sng" dirty="0">
                <a:latin typeface="Times New Roman" panose="02020603050405020304" pitchFamily="18" charset="0"/>
                <a:cs typeface="Times New Roman" panose="02020603050405020304" pitchFamily="18" charset="0"/>
              </a:rPr>
              <a:t>Цель</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Гарантирует, что у класса есть только один экземпляр, и предоставляет к нему глобальную точку доступа. Существенно то, что можно пользоваться именно экземпляром класса, так как при этом во многих случаях становится доступной более широкая функциональность. Например, к описанным компонентам класса можно обращаться через интерфейс, если такая возможность поддерживается языком.</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1"/>
            <a:ext cx="8534400" cy="744166"/>
          </a:xfrm>
        </p:spPr>
        <p:txBody>
          <a:bodyPr/>
          <a:lstStyle/>
          <a:p>
            <a:r>
              <a:rPr lang="ru-RU" sz="2800" b="1" dirty="0" smtClean="0">
                <a:solidFill>
                  <a:prstClr val="white"/>
                </a:solidFill>
                <a:latin typeface="Times New Roman" panose="02020603050405020304" pitchFamily="18" charset="0"/>
                <a:cs typeface="Times New Roman" panose="02020603050405020304" pitchFamily="18" charset="0"/>
              </a:rPr>
              <a:t>Одиночка</a:t>
            </a:r>
            <a:endParaRPr lang="en-US" dirty="0"/>
          </a:p>
        </p:txBody>
      </p:sp>
    </p:spTree>
    <p:extLst>
      <p:ext uri="{BB962C8B-B14F-4D97-AF65-F5344CB8AC3E}">
        <p14:creationId xmlns:p14="http://schemas.microsoft.com/office/powerpoint/2010/main" val="1115431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6700"/>
            <a:ext cx="8534400" cy="4447700"/>
          </a:xfrm>
        </p:spPr>
        <p:txBody>
          <a:bodyPr>
            <a:noAutofit/>
          </a:bodyPr>
          <a:lstStyle/>
          <a:p>
            <a:r>
              <a:rPr lang="ru-RU" sz="1800" b="1" i="1" u="sng" dirty="0">
                <a:latin typeface="Times New Roman" panose="02020603050405020304" pitchFamily="18" charset="0"/>
                <a:cs typeface="Times New Roman" panose="02020603050405020304" pitchFamily="18" charset="0"/>
              </a:rPr>
              <a:t>Достоинства</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контролируемый </a:t>
            </a:r>
            <a:r>
              <a:rPr lang="ru-RU" sz="1800" dirty="0">
                <a:latin typeface="Times New Roman" panose="02020603050405020304" pitchFamily="18" charset="0"/>
                <a:cs typeface="Times New Roman" panose="02020603050405020304" pitchFamily="18" charset="0"/>
              </a:rPr>
              <a:t>доступ к единственному экземпляру;</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уменьшение </a:t>
            </a:r>
            <a:r>
              <a:rPr lang="ru-RU" sz="1800" dirty="0">
                <a:latin typeface="Times New Roman" panose="02020603050405020304" pitchFamily="18" charset="0"/>
                <a:cs typeface="Times New Roman" panose="02020603050405020304" pitchFamily="18" charset="0"/>
              </a:rPr>
              <a:t>числа имён;</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допускает </a:t>
            </a:r>
            <a:r>
              <a:rPr lang="ru-RU" sz="1800" dirty="0">
                <a:latin typeface="Times New Roman" panose="02020603050405020304" pitchFamily="18" charset="0"/>
                <a:cs typeface="Times New Roman" panose="02020603050405020304" pitchFamily="18" charset="0"/>
              </a:rPr>
              <a:t>уточнение операций и представления;</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допускает </a:t>
            </a:r>
            <a:r>
              <a:rPr lang="ru-RU" sz="1800" dirty="0">
                <a:latin typeface="Times New Roman" panose="02020603050405020304" pitchFamily="18" charset="0"/>
                <a:cs typeface="Times New Roman" panose="02020603050405020304" pitchFamily="18" charset="0"/>
              </a:rPr>
              <a:t>переменное число экземпляров;</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большая </a:t>
            </a:r>
            <a:r>
              <a:rPr lang="ru-RU" sz="1800" dirty="0">
                <a:latin typeface="Times New Roman" panose="02020603050405020304" pitchFamily="18" charset="0"/>
                <a:cs typeface="Times New Roman" panose="02020603050405020304" pitchFamily="18" charset="0"/>
              </a:rPr>
              <a:t>гибкость, чем у операций класса.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Недостатки</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Глобальные </a:t>
            </a:r>
            <a:r>
              <a:rPr lang="ru-RU" sz="1800" dirty="0">
                <a:latin typeface="Times New Roman" panose="02020603050405020304" pitchFamily="18" charset="0"/>
                <a:cs typeface="Times New Roman" panose="02020603050405020304" pitchFamily="18" charset="0"/>
              </a:rPr>
              <a:t>объекты могут быть вредны для объектного программирования, в некоторых случаях приводя к созданию немасштабируемого проекта.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1"/>
            <a:ext cx="8534400" cy="860898"/>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Одиночка</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2505750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85610"/>
            <a:ext cx="8534400" cy="4408790"/>
          </a:xfrm>
        </p:spPr>
        <p:txBody>
          <a:bodyPr>
            <a:normAutofit/>
          </a:bodyPr>
          <a:lstStyle/>
          <a:p>
            <a:r>
              <a:rPr lang="ru-RU" sz="1800" b="1" i="1" u="sng" dirty="0">
                <a:latin typeface="Times New Roman" panose="02020603050405020304" pitchFamily="18" charset="0"/>
                <a:cs typeface="Times New Roman" panose="02020603050405020304" pitchFamily="18" charset="0"/>
              </a:rPr>
              <a:t>Применение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должен быть ровно один экземпляр некоторого класса, легко доступный всем клиентам;</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единственный экземпляр должен расширяться путем порождения подклассов, и клиентам нужно иметь возможность работать с расширенным экземпляром без модификации своего кода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89980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Одиночка</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1801730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663431"/>
            <a:ext cx="3076575" cy="1390650"/>
          </a:xfrm>
          <a:prstGeom prst="rect">
            <a:avLst/>
          </a:prstGeom>
        </p:spPr>
      </p:pic>
      <p:pic>
        <p:nvPicPr>
          <p:cNvPr id="5" name="Picture 4"/>
          <p:cNvPicPr>
            <a:picLocks noChangeAspect="1"/>
          </p:cNvPicPr>
          <p:nvPr/>
        </p:nvPicPr>
        <p:blipFill>
          <a:blip r:embed="rId3"/>
          <a:stretch>
            <a:fillRect/>
          </a:stretch>
        </p:blipFill>
        <p:spPr>
          <a:xfrm>
            <a:off x="4547829" y="1663431"/>
            <a:ext cx="4670783" cy="3171216"/>
          </a:xfrm>
          <a:prstGeom prst="rect">
            <a:avLst/>
          </a:prstGeom>
        </p:spPr>
      </p:pic>
      <p:sp>
        <p:nvSpPr>
          <p:cNvPr id="2" name="Title 1"/>
          <p:cNvSpPr>
            <a:spLocks noGrp="1"/>
          </p:cNvSpPr>
          <p:nvPr>
            <p:ph type="title"/>
          </p:nvPr>
        </p:nvSpPr>
        <p:spPr>
          <a:xfrm>
            <a:off x="684212" y="1663432"/>
            <a:ext cx="8534400" cy="4330968"/>
          </a:xfrm>
        </p:spPr>
        <p:txBody>
          <a:bodyPr/>
          <a:lstStyle/>
          <a:p>
            <a:endParaRPr lang="en-US" dirty="0"/>
          </a:p>
        </p:txBody>
      </p:sp>
      <p:sp>
        <p:nvSpPr>
          <p:cNvPr id="3" name="Content Placeholder 2"/>
          <p:cNvSpPr>
            <a:spLocks noGrp="1"/>
          </p:cNvSpPr>
          <p:nvPr>
            <p:ph idx="1"/>
          </p:nvPr>
        </p:nvSpPr>
        <p:spPr>
          <a:xfrm>
            <a:off x="684212" y="685801"/>
            <a:ext cx="8534400" cy="977630"/>
          </a:xfrm>
        </p:spPr>
        <p:txBody>
          <a:bodyPr/>
          <a:lstStyle/>
          <a:p>
            <a:pPr lvl="0">
              <a:buClr>
                <a:prstClr val="white"/>
              </a:buClr>
            </a:pPr>
            <a:r>
              <a:rPr lang="ru-RU" sz="2800" b="1" dirty="0" smtClean="0">
                <a:solidFill>
                  <a:prstClr val="white"/>
                </a:solidFill>
                <a:latin typeface="Times New Roman" panose="02020603050405020304" pitchFamily="18" charset="0"/>
                <a:cs typeface="Times New Roman" panose="02020603050405020304" pitchFamily="18" charset="0"/>
              </a:rPr>
              <a:t>Одиночка(пример)</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3179529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4212" y="676072"/>
            <a:ext cx="10230222" cy="5569085"/>
          </a:xfrm>
        </p:spPr>
        <p:txBody>
          <a:bodyPr>
            <a:normAutofit/>
          </a:bodyPr>
          <a:lstStyle/>
          <a:p>
            <a:pPr algn="just"/>
            <a:r>
              <a:rPr lang="ru-RU" sz="1900" dirty="0">
                <a:solidFill>
                  <a:schemeClr val="tx1"/>
                </a:solidFill>
                <a:latin typeface="Times New Roman" panose="02020603050405020304" pitchFamily="18" charset="0"/>
                <a:cs typeface="Times New Roman" panose="02020603050405020304" pitchFamily="18" charset="0"/>
              </a:rPr>
              <a:t>Паттерны </a:t>
            </a:r>
            <a:r>
              <a:rPr lang="ru-RU" sz="1900" dirty="0" smtClean="0">
                <a:solidFill>
                  <a:schemeClr val="tx1"/>
                </a:solidFill>
                <a:latin typeface="Times New Roman" panose="02020603050405020304" pitchFamily="18" charset="0"/>
                <a:cs typeface="Times New Roman" panose="02020603050405020304" pitchFamily="18" charset="0"/>
              </a:rPr>
              <a:t>проектирования являются </a:t>
            </a:r>
            <a:r>
              <a:rPr lang="ru-RU" sz="1900" dirty="0">
                <a:solidFill>
                  <a:schemeClr val="tx1"/>
                </a:solidFill>
                <a:latin typeface="Times New Roman" panose="02020603050405020304" pitchFamily="18" charset="0"/>
                <a:cs typeface="Times New Roman" panose="02020603050405020304" pitchFamily="18" charset="0"/>
              </a:rPr>
              <a:t>инструментами, призванными помочь в решении широкого круга задач стандартными методами.</a:t>
            </a:r>
          </a:p>
          <a:p>
            <a:pPr algn="just"/>
            <a:r>
              <a:rPr lang="ru-RU" sz="1900" dirty="0" smtClean="0">
                <a:solidFill>
                  <a:schemeClr val="tx1"/>
                </a:solidFill>
                <a:latin typeface="Times New Roman" panose="02020603050405020304" pitchFamily="18" charset="0"/>
                <a:cs typeface="Times New Roman" panose="02020603050405020304" pitchFamily="18" charset="0"/>
              </a:rPr>
              <a:t>Плюсы использование </a:t>
            </a:r>
            <a:r>
              <a:rPr lang="ru-RU" sz="1900" dirty="0">
                <a:solidFill>
                  <a:schemeClr val="tx1"/>
                </a:solidFill>
                <a:latin typeface="Times New Roman" panose="02020603050405020304" pitchFamily="18" charset="0"/>
                <a:cs typeface="Times New Roman" panose="02020603050405020304" pitchFamily="18" charset="0"/>
              </a:rPr>
              <a:t>паттернов при проектировании программных систем.</a:t>
            </a:r>
          </a:p>
          <a:p>
            <a:pPr algn="just">
              <a:buFont typeface="Arial" panose="020B0604020202020204" pitchFamily="34" charset="0"/>
              <a:buChar char="•"/>
            </a:pPr>
            <a:r>
              <a:rPr lang="ru-RU" sz="1900" dirty="0">
                <a:solidFill>
                  <a:schemeClr val="tx1"/>
                </a:solidFill>
                <a:latin typeface="Times New Roman" panose="02020603050405020304" pitchFamily="18" charset="0"/>
                <a:cs typeface="Times New Roman" panose="02020603050405020304" pitchFamily="18" charset="0"/>
              </a:rPr>
              <a:t>Каждый паттерн описывает решение целого класса проблем</a:t>
            </a:r>
            <a:r>
              <a:rPr lang="ru-RU" sz="1900" dirty="0" smtClean="0">
                <a:solidFill>
                  <a:schemeClr val="tx1"/>
                </a:solidFill>
                <a:latin typeface="Times New Roman" panose="02020603050405020304" pitchFamily="18" charset="0"/>
                <a:cs typeface="Times New Roman" panose="02020603050405020304" pitchFamily="18" charset="0"/>
              </a:rPr>
              <a:t>.</a:t>
            </a:r>
            <a:endParaRPr lang="ru-RU" sz="19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u-RU" sz="1900" dirty="0">
                <a:solidFill>
                  <a:schemeClr val="tx1"/>
                </a:solidFill>
                <a:latin typeface="Times New Roman" panose="02020603050405020304" pitchFamily="18" charset="0"/>
                <a:cs typeface="Times New Roman" panose="02020603050405020304" pitchFamily="18" charset="0"/>
              </a:rPr>
              <a:t>Каждый паттерн имеет известное имя.</a:t>
            </a:r>
          </a:p>
          <a:p>
            <a:pPr lvl="1" algn="just">
              <a:buFont typeface="Arial" panose="020B0604020202020204" pitchFamily="34" charset="0"/>
              <a:buChar char="•"/>
            </a:pPr>
            <a:r>
              <a:rPr lang="ru-RU" sz="1900" dirty="0">
                <a:solidFill>
                  <a:schemeClr val="tx1"/>
                </a:solidFill>
                <a:latin typeface="Times New Roman" panose="02020603050405020304" pitchFamily="18" charset="0"/>
                <a:cs typeface="Times New Roman" panose="02020603050405020304" pitchFamily="18" charset="0"/>
              </a:rPr>
              <a:t>Имена паттернов позволяют абстрагироваться от конкретного алгоритма, а решать задачу на уровне общего подхода. Это позволяет облегчить взаимодействие программистов работающих даже на разных языках программирования</a:t>
            </a:r>
          </a:p>
          <a:p>
            <a:pPr lvl="1" algn="just">
              <a:buFont typeface="Arial" panose="020B0604020202020204" pitchFamily="34" charset="0"/>
              <a:buChar char="•"/>
            </a:pPr>
            <a:r>
              <a:rPr lang="ru-RU" sz="1900" dirty="0">
                <a:solidFill>
                  <a:schemeClr val="tx1"/>
                </a:solidFill>
                <a:latin typeface="Times New Roman" panose="02020603050405020304" pitchFamily="18" charset="0"/>
                <a:cs typeface="Times New Roman" panose="02020603050405020304" pitchFamily="18" charset="0"/>
              </a:rPr>
              <a:t>Правильно сформулированный паттерн проектирования позволяет, отыскав удачное решение, пользоваться им снова и снова.</a:t>
            </a:r>
          </a:p>
          <a:p>
            <a:pPr algn="just">
              <a:buFont typeface="Arial" panose="020B0604020202020204" pitchFamily="34" charset="0"/>
              <a:buChar char="•"/>
            </a:pPr>
            <a:r>
              <a:rPr lang="ru-RU" sz="1900" dirty="0">
                <a:solidFill>
                  <a:schemeClr val="tx1"/>
                </a:solidFill>
                <a:latin typeface="Times New Roman" panose="02020603050405020304" pitchFamily="18" charset="0"/>
                <a:cs typeface="Times New Roman" panose="02020603050405020304" pitchFamily="18" charset="0"/>
              </a:rPr>
              <a:t>Шаблоны проектирования не зависят от языка программирования (объектно-ориентированного), в отличие от идиом.</a:t>
            </a:r>
          </a:p>
          <a:p>
            <a:endParaRPr lang="en-US" dirty="0"/>
          </a:p>
        </p:txBody>
      </p:sp>
    </p:spTree>
    <p:extLst>
      <p:ext uri="{BB962C8B-B14F-4D97-AF65-F5344CB8AC3E}">
        <p14:creationId xmlns:p14="http://schemas.microsoft.com/office/powerpoint/2010/main" val="34127481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17749" y="1573720"/>
            <a:ext cx="5267325" cy="4267200"/>
          </a:xfrm>
          <a:prstGeom prst="rect">
            <a:avLst/>
          </a:prstGeom>
        </p:spPr>
      </p:pic>
      <p:sp>
        <p:nvSpPr>
          <p:cNvPr id="2" name="Title 1"/>
          <p:cNvSpPr>
            <a:spLocks noGrp="1"/>
          </p:cNvSpPr>
          <p:nvPr>
            <p:ph type="title"/>
          </p:nvPr>
        </p:nvSpPr>
        <p:spPr>
          <a:xfrm>
            <a:off x="684212" y="1420240"/>
            <a:ext cx="8534400" cy="4574160"/>
          </a:xfrm>
        </p:spPr>
        <p:txBody>
          <a:bodyPr/>
          <a:lstStyle/>
          <a:p>
            <a:endParaRPr lang="en-US" dirty="0"/>
          </a:p>
        </p:txBody>
      </p:sp>
      <p:sp>
        <p:nvSpPr>
          <p:cNvPr id="3" name="Content Placeholder 2"/>
          <p:cNvSpPr>
            <a:spLocks noGrp="1"/>
          </p:cNvSpPr>
          <p:nvPr>
            <p:ph idx="1"/>
          </p:nvPr>
        </p:nvSpPr>
        <p:spPr>
          <a:xfrm>
            <a:off x="684212" y="685801"/>
            <a:ext cx="8534400" cy="734438"/>
          </a:xfrm>
        </p:spPr>
        <p:txBody>
          <a:bodyPr/>
          <a:lstStyle/>
          <a:p>
            <a:r>
              <a:rPr lang="ru-RU" sz="2800" b="1" dirty="0" smtClean="0">
                <a:solidFill>
                  <a:prstClr val="white"/>
                </a:solidFill>
                <a:latin typeface="Times New Roman" panose="02020603050405020304" pitchFamily="18" charset="0"/>
                <a:cs typeface="Times New Roman" panose="02020603050405020304" pitchFamily="18" charset="0"/>
              </a:rPr>
              <a:t>Одиночка(пример)</a:t>
            </a:r>
            <a:endParaRPr lang="en-US" dirty="0"/>
          </a:p>
        </p:txBody>
      </p:sp>
    </p:spTree>
    <p:extLst>
      <p:ext uri="{BB962C8B-B14F-4D97-AF65-F5344CB8AC3E}">
        <p14:creationId xmlns:p14="http://schemas.microsoft.com/office/powerpoint/2010/main" val="12686116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14009"/>
            <a:ext cx="8534400" cy="7937769"/>
          </a:xfrm>
        </p:spPr>
        <p:txBody>
          <a:bodyPr>
            <a:normAutofit/>
          </a:bodyPr>
          <a:lstStyle/>
          <a:p>
            <a:r>
              <a:rPr lang="ru-RU" sz="1800" b="1" i="1" u="sng" dirty="0">
                <a:latin typeface="Times New Roman" panose="02020603050405020304" pitchFamily="18" charset="0"/>
                <a:cs typeface="Times New Roman" panose="02020603050405020304" pitchFamily="18" charset="0"/>
              </a:rPr>
              <a:t>Адаптер, Adapter </a:t>
            </a:r>
            <a:r>
              <a:rPr lang="ru-RU" sz="1800" dirty="0">
                <a:latin typeface="Times New Roman" panose="02020603050405020304" pitchFamily="18" charset="0"/>
                <a:cs typeface="Times New Roman" panose="02020603050405020304" pitchFamily="18" charset="0"/>
              </a:rPr>
              <a:t>— структурный шаблон проектирования, предназначенный для организации использования функций объекта, недоступного для модификации, через специально созданный интерфейс</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Задача</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Система поддерживает требуемые данные и поведение, но имеет неподходящий интерфейс. Чаще всего шаблон Адаптер применяется если необходимо создать класс, производный от вновь определяемого или уже существующего абстрактного класса.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Способ решения</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Адаптер предусматривает создание </a:t>
            </a:r>
            <a:r>
              <a:rPr lang="ru-RU" sz="1800" dirty="0" smtClean="0">
                <a:latin typeface="Times New Roman" panose="02020603050405020304" pitchFamily="18" charset="0"/>
                <a:cs typeface="Times New Roman" panose="02020603050405020304" pitchFamily="18" charset="0"/>
              </a:rPr>
              <a:t>класса-оболочки </a:t>
            </a:r>
            <a:r>
              <a:rPr lang="ru-RU" sz="1800" dirty="0">
                <a:latin typeface="Times New Roman" panose="02020603050405020304" pitchFamily="18" charset="0"/>
                <a:cs typeface="Times New Roman" panose="02020603050405020304" pitchFamily="18" charset="0"/>
              </a:rPr>
              <a:t>с требуемым интерфейсом.</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6517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Адаптер (шаблон проектирования</a:t>
            </a:r>
            <a:r>
              <a:rPr lang="ru-RU" sz="2800" b="1" dirty="0" smtClean="0">
                <a:solidFill>
                  <a:prstClr val="white"/>
                </a:solidFill>
                <a:latin typeface="Times New Roman" panose="02020603050405020304" pitchFamily="18" charset="0"/>
                <a:cs typeface="Times New Roman" panose="02020603050405020304" pitchFamily="18" charset="0"/>
              </a:rPr>
              <a:t>)</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2933452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40860"/>
            <a:ext cx="8534400" cy="7110918"/>
          </a:xfrm>
        </p:spPr>
        <p:txBody>
          <a:bodyPr>
            <a:normAutofit/>
          </a:bodyPr>
          <a:lstStyle/>
          <a:p>
            <a:r>
              <a:rPr lang="ru-RU" sz="1800" b="1" i="1" u="sng" dirty="0">
                <a:latin typeface="Times New Roman" panose="02020603050405020304" pitchFamily="18" charset="0"/>
                <a:cs typeface="Times New Roman" panose="02020603050405020304" pitchFamily="18" charset="0"/>
              </a:rPr>
              <a:t>Участники</a:t>
            </a:r>
            <a:br>
              <a:rPr lang="ru-RU" sz="1800" b="1" i="1" u="sng"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Класс Adapter приводит интерфейс класса Adaptee в соответствие с интерфейсом класса Target (наследником которого является Adapter). Это позволяет объекту Client использовать объект Adaptee так, словно он является экземпляром класса Target.</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Следствия</a:t>
            </a:r>
            <a:br>
              <a:rPr lang="ru-RU" sz="1800" b="1" i="1" u="sng"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Шаблон Адаптер позволяет включать уже существующие объекты в новые объектные структуры, независимо от различий в их интерфейсах.</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Реализация</a:t>
            </a:r>
            <a:br>
              <a:rPr lang="ru-RU" sz="1800" b="1" i="1" u="sng"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Включение уже существующего класса в другой класс. Интерфейс включающего класса приводится в соответствие с новыми требованиями, а вызовы его методов преобразуются в вызовы методов включённого класса.</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6517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Адаптер (шаблон проектирования</a:t>
            </a:r>
            <a:r>
              <a:rPr lang="ru-RU" sz="2800" b="1" dirty="0" smtClean="0">
                <a:solidFill>
                  <a:prstClr val="white"/>
                </a:solidFill>
                <a:latin typeface="Times New Roman" panose="02020603050405020304" pitchFamily="18" charset="0"/>
                <a:cs typeface="Times New Roman" panose="02020603050405020304" pitchFamily="18" charset="0"/>
              </a:rPr>
              <a:t>)</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2482712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79379"/>
            <a:ext cx="8534400" cy="7772398"/>
          </a:xfrm>
        </p:spPr>
        <p:txBody>
          <a:bodyPr>
            <a:noAutofit/>
          </a:bodyPr>
          <a:lstStyle/>
          <a:p>
            <a:r>
              <a:rPr lang="ru-RU" sz="1600" b="1" i="1" u="sng" dirty="0">
                <a:latin typeface="Times New Roman" panose="02020603050405020304" pitchFamily="18" charset="0"/>
                <a:cs typeface="Times New Roman" panose="02020603050405020304" pitchFamily="18" charset="0"/>
              </a:rPr>
              <a:t>Замечания и комментарии</a:t>
            </a:r>
            <a:br>
              <a:rPr lang="ru-RU" sz="1600" b="1" i="1" u="sng" dirty="0">
                <a:latin typeface="Times New Roman" panose="02020603050405020304" pitchFamily="18" charset="0"/>
                <a:cs typeface="Times New Roman" panose="02020603050405020304" pitchFamily="18" charset="0"/>
              </a:rPr>
            </a:br>
            <a:r>
              <a:rPr lang="ru-RU" sz="1600" b="1" i="1" u="sng" dirty="0">
                <a:latin typeface="Times New Roman" panose="02020603050405020304" pitchFamily="18" charset="0"/>
                <a:cs typeface="Times New Roman" panose="02020603050405020304" pitchFamily="18" charset="0"/>
              </a:rPr>
              <a:t/>
            </a:r>
            <a:br>
              <a:rPr lang="ru-RU" sz="1600" b="1" i="1" u="sng"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Шаблон Адаптер позволяет в процессе проектирования не принимать во внимание возможные различия в интерфейсах уже существующих классов. Если есть класс, обладающий требуемыми методами и свойствами (по крайней мере, концептуально), то при необходимости всегда можно воспользоваться шаблоном Адаптер для приведения его интерфейса к нужному виду.</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Близким Адаптеру является шаблон Фасад, не всегда можно отличить один от </a:t>
            </a:r>
            <a:r>
              <a:rPr lang="ru-RU" sz="1600" dirty="0" smtClean="0">
                <a:latin typeface="Times New Roman" panose="02020603050405020304" pitchFamily="18" charset="0"/>
                <a:cs typeface="Times New Roman" panose="02020603050405020304" pitchFamily="18" charset="0"/>
              </a:rPr>
              <a:t>другого.</a:t>
            </a:r>
            <a:r>
              <a:rPr lang="ru-RU" sz="1600" b="1" i="1" u="sng" dirty="0">
                <a:latin typeface="Times New Roman" panose="02020603050405020304" pitchFamily="18" charset="0"/>
                <a:cs typeface="Times New Roman" panose="02020603050405020304" pitchFamily="18" charset="0"/>
              </a:rPr>
              <a:t/>
            </a:r>
            <a:br>
              <a:rPr lang="ru-RU" sz="1600" b="1" i="1" u="sng" dirty="0">
                <a:latin typeface="Times New Roman" panose="02020603050405020304" pitchFamily="18" charset="0"/>
                <a:cs typeface="Times New Roman" panose="02020603050405020304" pitchFamily="18" charset="0"/>
              </a:rPr>
            </a:br>
            <a:r>
              <a:rPr lang="ru-RU" sz="1600" b="1" i="1" u="sng" dirty="0">
                <a:latin typeface="Times New Roman" panose="02020603050405020304" pitchFamily="18" charset="0"/>
                <a:cs typeface="Times New Roman" panose="02020603050405020304" pitchFamily="18" charset="0"/>
              </a:rPr>
              <a:t/>
            </a:r>
            <a:br>
              <a:rPr lang="ru-RU" sz="1600" b="1" i="1" u="sng" dirty="0">
                <a:latin typeface="Times New Roman" panose="02020603050405020304" pitchFamily="18" charset="0"/>
                <a:cs typeface="Times New Roman" panose="02020603050405020304" pitchFamily="18" charset="0"/>
              </a:rPr>
            </a:br>
            <a:r>
              <a:rPr lang="ru-RU" sz="1600" b="1" i="1" u="sng" dirty="0">
                <a:latin typeface="Times New Roman" panose="02020603050405020304" pitchFamily="18" charset="0"/>
                <a:cs typeface="Times New Roman" panose="02020603050405020304" pitchFamily="18" charset="0"/>
              </a:rPr>
              <a:t>Применение шаблона</a:t>
            </a:r>
            <a:br>
              <a:rPr lang="ru-RU" sz="1600" b="1" i="1" u="sng" dirty="0">
                <a:latin typeface="Times New Roman" panose="02020603050405020304" pitchFamily="18" charset="0"/>
                <a:cs typeface="Times New Roman" panose="02020603050405020304" pitchFamily="18" charset="0"/>
              </a:rPr>
            </a:br>
            <a:r>
              <a:rPr lang="ru-RU" sz="1600" b="1" i="1" u="sng" dirty="0">
                <a:latin typeface="Times New Roman" panose="02020603050405020304" pitchFamily="18" charset="0"/>
                <a:cs typeface="Times New Roman" panose="02020603050405020304" pitchFamily="18" charset="0"/>
              </a:rPr>
              <a:t/>
            </a:r>
            <a:br>
              <a:rPr lang="ru-RU" sz="1600" b="1" i="1" u="sng"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Типичным примером использования шаблона Адаптер можно назвать создание классов, приводящих к единому интерфейсу функции языка PHP обеспечивающие доступ к различным </a:t>
            </a:r>
            <a:r>
              <a:rPr lang="ru-RU" sz="1600" dirty="0" smtClean="0">
                <a:latin typeface="Times New Roman" panose="02020603050405020304" pitchFamily="18" charset="0"/>
                <a:cs typeface="Times New Roman" panose="02020603050405020304" pitchFamily="18" charset="0"/>
              </a:rPr>
              <a:t>СУБД.</a:t>
            </a: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Вариант решения данной проблемы с использованием шаблона Адаптер показан на рисунке.</a:t>
            </a: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b="1" i="1" u="sng" dirty="0">
                <a:latin typeface="Times New Roman" panose="02020603050405020304" pitchFamily="18" charset="0"/>
                <a:cs typeface="Times New Roman" panose="02020603050405020304" pitchFamily="18" charset="0"/>
              </a:rPr>
              <a:t/>
            </a:r>
            <a:br>
              <a:rPr lang="ru-RU" sz="1400" b="1" i="1" u="sng"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6517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Адаптер (шаблон проектирования</a:t>
            </a:r>
            <a:r>
              <a:rPr lang="ru-RU" sz="2800" b="1" dirty="0" smtClean="0">
                <a:solidFill>
                  <a:prstClr val="white"/>
                </a:solidFill>
                <a:latin typeface="Times New Roman" panose="02020603050405020304" pitchFamily="18" charset="0"/>
                <a:cs typeface="Times New Roman" panose="02020603050405020304" pitchFamily="18" charset="0"/>
              </a:rPr>
              <a:t>)</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15993840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79379"/>
            <a:ext cx="8534400" cy="7772398"/>
          </a:xfrm>
        </p:spPr>
        <p:txBody>
          <a:bodyPr>
            <a:noAutofit/>
          </a:bodyPr>
          <a:lstStyle/>
          <a:p>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b="1" i="1" u="sng" dirty="0">
                <a:latin typeface="Times New Roman" panose="02020603050405020304" pitchFamily="18" charset="0"/>
                <a:cs typeface="Times New Roman" panose="02020603050405020304" pitchFamily="18" charset="0"/>
              </a:rPr>
              <a:t/>
            </a:r>
            <a:br>
              <a:rPr lang="ru-RU" sz="1400" b="1" i="1" u="sng"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6517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Адаптер </a:t>
            </a:r>
            <a:r>
              <a:rPr lang="ru-RU" sz="2800" b="1" dirty="0" smtClean="0">
                <a:solidFill>
                  <a:prstClr val="white"/>
                </a:solidFill>
                <a:latin typeface="Times New Roman" panose="02020603050405020304" pitchFamily="18" charset="0"/>
                <a:cs typeface="Times New Roman" panose="02020603050405020304" pitchFamily="18" charset="0"/>
              </a:rPr>
              <a:t>(шаблон проектирования)(структура)</a:t>
            </a:r>
            <a:endParaRPr lang="en-US" dirty="0">
              <a:solidFill>
                <a:srgbClr val="537D0B">
                  <a:lumMod val="75000"/>
                </a:srgbClr>
              </a:solidFill>
            </a:endParaRPr>
          </a:p>
          <a:p>
            <a:endParaRPr lang="en-US" dirty="0"/>
          </a:p>
        </p:txBody>
      </p:sp>
      <p:pic>
        <p:nvPicPr>
          <p:cNvPr id="4" name="Picture 3"/>
          <p:cNvPicPr>
            <a:picLocks noChangeAspect="1"/>
          </p:cNvPicPr>
          <p:nvPr/>
        </p:nvPicPr>
        <p:blipFill>
          <a:blip r:embed="rId2"/>
          <a:stretch>
            <a:fillRect/>
          </a:stretch>
        </p:blipFill>
        <p:spPr>
          <a:xfrm>
            <a:off x="1531937" y="1284051"/>
            <a:ext cx="7686675" cy="5220713"/>
          </a:xfrm>
          <a:prstGeom prst="rect">
            <a:avLst/>
          </a:prstGeom>
        </p:spPr>
      </p:pic>
    </p:spTree>
    <p:extLst>
      <p:ext uri="{BB962C8B-B14F-4D97-AF65-F5344CB8AC3E}">
        <p14:creationId xmlns:p14="http://schemas.microsoft.com/office/powerpoint/2010/main" val="2320789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79379"/>
            <a:ext cx="8534400" cy="7772398"/>
          </a:xfrm>
        </p:spPr>
        <p:txBody>
          <a:bodyPr>
            <a:noAutofit/>
          </a:bodyPr>
          <a:lstStyle/>
          <a:p>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b="1" i="1" u="sng" dirty="0">
                <a:latin typeface="Times New Roman" panose="02020603050405020304" pitchFamily="18" charset="0"/>
                <a:cs typeface="Times New Roman" panose="02020603050405020304" pitchFamily="18" charset="0"/>
              </a:rPr>
              <a:t/>
            </a:r>
            <a:br>
              <a:rPr lang="ru-RU" sz="1400" b="1" i="1" u="sng"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6517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Адаптер </a:t>
            </a:r>
            <a:r>
              <a:rPr lang="ru-RU" sz="2800" b="1" dirty="0" smtClean="0">
                <a:solidFill>
                  <a:prstClr val="white"/>
                </a:solidFill>
                <a:latin typeface="Times New Roman" panose="02020603050405020304" pitchFamily="18" charset="0"/>
                <a:cs typeface="Times New Roman" panose="02020603050405020304" pitchFamily="18" charset="0"/>
              </a:rPr>
              <a:t>(шаблон проектирования)(пример)</a:t>
            </a:r>
            <a:endParaRPr lang="en-US" dirty="0">
              <a:solidFill>
                <a:srgbClr val="537D0B">
                  <a:lumMod val="75000"/>
                </a:srgbClr>
              </a:solidFill>
            </a:endParaRPr>
          </a:p>
          <a:p>
            <a:endParaRPr lang="en-US" dirty="0"/>
          </a:p>
        </p:txBody>
      </p:sp>
      <p:pic>
        <p:nvPicPr>
          <p:cNvPr id="7" name="Picture 6"/>
          <p:cNvPicPr>
            <a:picLocks noChangeAspect="1"/>
          </p:cNvPicPr>
          <p:nvPr/>
        </p:nvPicPr>
        <p:blipFill>
          <a:blip r:embed="rId2"/>
          <a:stretch>
            <a:fillRect/>
          </a:stretch>
        </p:blipFill>
        <p:spPr>
          <a:xfrm>
            <a:off x="684212" y="1286483"/>
            <a:ext cx="3226036" cy="5571517"/>
          </a:xfrm>
          <a:prstGeom prst="rect">
            <a:avLst/>
          </a:prstGeom>
        </p:spPr>
      </p:pic>
      <p:pic>
        <p:nvPicPr>
          <p:cNvPr id="8" name="Picture 7"/>
          <p:cNvPicPr>
            <a:picLocks noChangeAspect="1"/>
          </p:cNvPicPr>
          <p:nvPr/>
        </p:nvPicPr>
        <p:blipFill>
          <a:blip r:embed="rId3"/>
          <a:stretch>
            <a:fillRect/>
          </a:stretch>
        </p:blipFill>
        <p:spPr>
          <a:xfrm>
            <a:off x="5456237" y="1286483"/>
            <a:ext cx="3476697" cy="5571517"/>
          </a:xfrm>
          <a:prstGeom prst="rect">
            <a:avLst/>
          </a:prstGeom>
        </p:spPr>
      </p:pic>
    </p:spTree>
    <p:extLst>
      <p:ext uri="{BB962C8B-B14F-4D97-AF65-F5344CB8AC3E}">
        <p14:creationId xmlns:p14="http://schemas.microsoft.com/office/powerpoint/2010/main" val="3166697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94945"/>
            <a:ext cx="8534400" cy="7256832"/>
          </a:xfrm>
        </p:spPr>
        <p:txBody>
          <a:bodyPr>
            <a:noAutofit/>
          </a:bodyPr>
          <a:lstStyle/>
          <a:p>
            <a:r>
              <a:rPr lang="ru-RU" sz="1800" b="1" i="1" u="sng" dirty="0">
                <a:latin typeface="Times New Roman" panose="02020603050405020304" pitchFamily="18" charset="0"/>
                <a:cs typeface="Times New Roman" panose="02020603050405020304" pitchFamily="18" charset="0"/>
              </a:rPr>
              <a:t>Примечания</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Близость значений терминов оболочка и обёртка (англ. wrapper — используется как синоним декоратора) иногда приводит к путанице и Адаптер определяют как синоним шаблона Декоратор, в то время как это два разных шаблона и последний решает иную задачу, а именно: подключение дополнительных обязательств к объекту.</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Разница состоит в том, что шаблон Фасад предназначен для упрощения интерфейса, тогда как шаблон Адаптер предназначен для приведения различных существующих интерфейсов к единому требуемому виду.</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В языке PHP доступ к СУБД реализован в виде набора функций, для каждой СУБД они имеют различные наименования и, иногда, различный набор используемых параметров, что приводит к значительным проблемам при переходе с одной СУБД на другую, если такой переход заранее не обеспечен использованием шаблона Адаптер.</a:t>
            </a: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b="1" i="1" u="sng" dirty="0">
                <a:latin typeface="Times New Roman" panose="02020603050405020304" pitchFamily="18" charset="0"/>
                <a:cs typeface="Times New Roman" panose="02020603050405020304" pitchFamily="18" charset="0"/>
              </a:rPr>
              <a:t/>
            </a:r>
            <a:br>
              <a:rPr lang="ru-RU" sz="1400" b="1" i="1" u="sng"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065179"/>
          </a:xfrm>
        </p:spPr>
        <p:txBody>
          <a:bodyPr/>
          <a:lstStyle/>
          <a:p>
            <a:pPr lvl="0">
              <a:buClr>
                <a:prstClr val="white"/>
              </a:buClr>
            </a:pPr>
            <a:r>
              <a:rPr lang="ru-RU" sz="2800" b="1" dirty="0">
                <a:solidFill>
                  <a:prstClr val="white"/>
                </a:solidFill>
                <a:latin typeface="Times New Roman" panose="02020603050405020304" pitchFamily="18" charset="0"/>
                <a:cs typeface="Times New Roman" panose="02020603050405020304" pitchFamily="18" charset="0"/>
              </a:rPr>
              <a:t>Адаптер (шаблон проектирования</a:t>
            </a:r>
            <a:r>
              <a:rPr lang="ru-RU" sz="2800" b="1" dirty="0" smtClean="0">
                <a:solidFill>
                  <a:prstClr val="white"/>
                </a:solidFill>
                <a:latin typeface="Times New Roman" panose="02020603050405020304" pitchFamily="18" charset="0"/>
                <a:cs typeface="Times New Roman" panose="02020603050405020304" pitchFamily="18" charset="0"/>
              </a:rPr>
              <a:t>)</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216064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12742"/>
            <a:ext cx="8534400" cy="8748074"/>
          </a:xfrm>
        </p:spPr>
        <p:txBody>
          <a:bodyPr>
            <a:normAutofit/>
          </a:bodyPr>
          <a:lstStyle/>
          <a:p>
            <a:r>
              <a:rPr lang="ru-RU" sz="1800" b="1" i="1" u="sng" dirty="0">
                <a:latin typeface="Times New Roman" panose="02020603050405020304" pitchFamily="18" charset="0"/>
                <a:cs typeface="Times New Roman" panose="02020603050405020304" pitchFamily="18" charset="0"/>
              </a:rPr>
              <a:t>Bridge, Мост </a:t>
            </a:r>
            <a:r>
              <a:rPr lang="ru-RU" sz="1800" dirty="0">
                <a:latin typeface="Times New Roman" panose="02020603050405020304" pitchFamily="18" charset="0"/>
                <a:cs typeface="Times New Roman" panose="02020603050405020304" pitchFamily="18" charset="0"/>
              </a:rPr>
              <a:t>— шаблон проектирования, используемый в проектировании программного обеспечения чтобы «разделять абстракцию и реализацию так, чтобы они могли изменяться независимо». Шаблон bridge (от англ. — мост) использует инкапсуляцию, агрегирование и может использовать наследование для того, чтобы разделить ответственность между классами. Цель</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При частом изменении класса, преимущества объектно-ориентированного подхода становятся очень полезными, позволяя делать изменения в программе, обладая минимальными сведениями о реализации программы. Шаблон bridge является полезным там, где не только сам класс часто меняется, но и то, что класс делает.</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Мост</a:t>
            </a:r>
            <a:endParaRPr lang="en-US" sz="2800" dirty="0">
              <a:solidFill>
                <a:srgbClr val="537D0B">
                  <a:lumMod val="75000"/>
                </a:srgb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62550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2106" y="1222262"/>
            <a:ext cx="6894905" cy="4377358"/>
          </a:xfrm>
          <a:prstGeom prst="rect">
            <a:avLst/>
          </a:prstGeom>
        </p:spPr>
      </p:pic>
      <p:sp>
        <p:nvSpPr>
          <p:cNvPr id="2" name="Title 1"/>
          <p:cNvSpPr>
            <a:spLocks noGrp="1"/>
          </p:cNvSpPr>
          <p:nvPr>
            <p:ph type="title"/>
          </p:nvPr>
        </p:nvSpPr>
        <p:spPr>
          <a:xfrm>
            <a:off x="684212" y="-612742"/>
            <a:ext cx="8534400" cy="8748074"/>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a:t>
            </a:r>
            <a:r>
              <a:rPr lang="ru-RU" sz="2800" cap="all" dirty="0" smtClean="0">
                <a:ln w="3175" cmpd="sng">
                  <a:noFill/>
                </a:ln>
                <a:solidFill>
                  <a:prstClr val="white"/>
                </a:solidFill>
                <a:latin typeface="Times New Roman" panose="02020603050405020304" pitchFamily="18" charset="0"/>
                <a:ea typeface="+mj-ea"/>
                <a:cs typeface="Times New Roman" panose="02020603050405020304" pitchFamily="18" charset="0"/>
              </a:rPr>
              <a:t>Мост(Структура)</a:t>
            </a:r>
            <a:endParaRPr lang="en-US" sz="2800" dirty="0">
              <a:solidFill>
                <a:srgbClr val="537D0B">
                  <a:lumMod val="75000"/>
                </a:srgb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490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8135332"/>
          </a:xfrm>
        </p:spPr>
        <p:txBody>
          <a:bodyPr>
            <a:normAutofit/>
          </a:bodyPr>
          <a:lstStyle/>
          <a:p>
            <a:r>
              <a:rPr lang="ru-RU" sz="1800" b="1" i="1" u="sng" dirty="0">
                <a:latin typeface="Times New Roman" panose="02020603050405020304" pitchFamily="18" charset="0"/>
                <a:cs typeface="Times New Roman" panose="02020603050405020304" pitchFamily="18" charset="0"/>
              </a:rPr>
              <a:t>Описание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Когда абстракция и реализация разделены, они могут изменяться независимо. Рассмотрим такую абстракцию как фигура. Существует множество типов фигур, каждая со своими свойствами и методами. Однако есть что-то, что объединяет все фигуры. Например, каждая фигура должна уметь рисовать себя, масштабироваться и т. п. В то же время рисование графики может отличаться в зависимости от типа ОС, или графической библиотеки. Фигуры должны иметь возможность рисовать себя в различных графических средах, но реализовывать в каждой фигуре все способы рисования или модифицировать фигуру каждый раз при изменении способа рисования непрактично. В этом случае помогает шаблон bridge, позволяя создавать новые классы, которые будут реализовывать рисование в различных графических средах. При использовании такого подхода очень легко можно добавлять как новые фигуры, так и способы их рисования.</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Мост</a:t>
            </a:r>
            <a:endParaRPr lang="en-US" sz="2800" dirty="0">
              <a:solidFill>
                <a:srgbClr val="537D0B">
                  <a:lumMod val="75000"/>
                </a:srgb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6167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ru-RU" sz="2400" dirty="0">
                <a:solidFill>
                  <a:schemeClr val="tx1"/>
                </a:solidFill>
                <a:latin typeface="Times New Roman" panose="02020603050405020304" pitchFamily="18" charset="0"/>
                <a:cs typeface="Times New Roman" panose="02020603050405020304" pitchFamily="18" charset="0"/>
              </a:rPr>
              <a:t>Идиома (программирование) — низкоуровневый шаблон проектирования, характерный для конкретного языка программирования.</a:t>
            </a:r>
          </a:p>
          <a:p>
            <a:r>
              <a:rPr lang="ru-RU" sz="2400" dirty="0">
                <a:solidFill>
                  <a:schemeClr val="tx1"/>
                </a:solidFill>
                <a:latin typeface="Times New Roman" panose="02020603050405020304" pitchFamily="18" charset="0"/>
                <a:cs typeface="Times New Roman" panose="02020603050405020304" pitchFamily="18" charset="0"/>
              </a:rPr>
              <a:t>Программная идиома — выражение, обозначающее элементарную конструкцию, типичную для одного или нескольких языков программирования.</a:t>
            </a:r>
          </a:p>
          <a:p>
            <a:endParaRPr lang="en-US" dirty="0"/>
          </a:p>
        </p:txBody>
      </p:sp>
    </p:spTree>
    <p:extLst>
      <p:ext uri="{BB962C8B-B14F-4D97-AF65-F5344CB8AC3E}">
        <p14:creationId xmlns:p14="http://schemas.microsoft.com/office/powerpoint/2010/main" val="2286081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a:t>
            </a:r>
            <a:r>
              <a:rPr lang="ru-RU" sz="2800" cap="all" dirty="0" smtClean="0">
                <a:ln w="3175" cmpd="sng">
                  <a:noFill/>
                </a:ln>
                <a:solidFill>
                  <a:prstClr val="white"/>
                </a:solidFill>
                <a:latin typeface="Times New Roman" panose="02020603050405020304" pitchFamily="18" charset="0"/>
                <a:ea typeface="+mj-ea"/>
                <a:cs typeface="Times New Roman" panose="02020603050405020304" pitchFamily="18" charset="0"/>
              </a:rPr>
              <a:t>Мост</a:t>
            </a:r>
            <a:endParaRPr lang="en-US" dirty="0"/>
          </a:p>
        </p:txBody>
      </p:sp>
      <p:pic>
        <p:nvPicPr>
          <p:cNvPr id="5" name="Picture 4"/>
          <p:cNvPicPr>
            <a:picLocks noChangeAspect="1"/>
          </p:cNvPicPr>
          <p:nvPr/>
        </p:nvPicPr>
        <p:blipFill>
          <a:blip r:embed="rId2"/>
          <a:stretch>
            <a:fillRect/>
          </a:stretch>
        </p:blipFill>
        <p:spPr>
          <a:xfrm>
            <a:off x="993774" y="1781666"/>
            <a:ext cx="9520998" cy="3093465"/>
          </a:xfrm>
          <a:prstGeom prst="rect">
            <a:avLst/>
          </a:prstGeom>
        </p:spPr>
      </p:pic>
    </p:spTree>
    <p:extLst>
      <p:ext uri="{BB962C8B-B14F-4D97-AF65-F5344CB8AC3E}">
        <p14:creationId xmlns:p14="http://schemas.microsoft.com/office/powerpoint/2010/main" val="24035031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a:t>
            </a:r>
            <a:r>
              <a:rPr lang="ru-RU" sz="2800" cap="all" dirty="0" smtClean="0">
                <a:ln w="3175" cmpd="sng">
                  <a:noFill/>
                </a:ln>
                <a:solidFill>
                  <a:prstClr val="white"/>
                </a:solidFill>
                <a:latin typeface="Times New Roman" panose="02020603050405020304" pitchFamily="18" charset="0"/>
                <a:ea typeface="+mj-ea"/>
                <a:cs typeface="Times New Roman" panose="02020603050405020304" pitchFamily="18" charset="0"/>
              </a:rPr>
              <a:t>Мост(Пример)</a:t>
            </a:r>
            <a:endParaRPr lang="en-US" dirty="0"/>
          </a:p>
        </p:txBody>
      </p:sp>
      <p:pic>
        <p:nvPicPr>
          <p:cNvPr id="2" name="Picture 1"/>
          <p:cNvPicPr>
            <a:picLocks noChangeAspect="1"/>
          </p:cNvPicPr>
          <p:nvPr/>
        </p:nvPicPr>
        <p:blipFill>
          <a:blip r:embed="rId2"/>
          <a:stretch>
            <a:fillRect/>
          </a:stretch>
        </p:blipFill>
        <p:spPr>
          <a:xfrm>
            <a:off x="0" y="1342141"/>
            <a:ext cx="3728312" cy="5515859"/>
          </a:xfrm>
          <a:prstGeom prst="rect">
            <a:avLst/>
          </a:prstGeom>
        </p:spPr>
      </p:pic>
      <p:pic>
        <p:nvPicPr>
          <p:cNvPr id="4" name="Picture 3"/>
          <p:cNvPicPr>
            <a:picLocks noChangeAspect="1"/>
          </p:cNvPicPr>
          <p:nvPr/>
        </p:nvPicPr>
        <p:blipFill>
          <a:blip r:embed="rId3"/>
          <a:stretch>
            <a:fillRect/>
          </a:stretch>
        </p:blipFill>
        <p:spPr>
          <a:xfrm>
            <a:off x="3728312" y="1342141"/>
            <a:ext cx="4733925" cy="2990850"/>
          </a:xfrm>
          <a:prstGeom prst="rect">
            <a:avLst/>
          </a:prstGeom>
        </p:spPr>
      </p:pic>
      <p:pic>
        <p:nvPicPr>
          <p:cNvPr id="6" name="Picture 5"/>
          <p:cNvPicPr>
            <a:picLocks noChangeAspect="1"/>
          </p:cNvPicPr>
          <p:nvPr/>
        </p:nvPicPr>
        <p:blipFill>
          <a:blip r:embed="rId4"/>
          <a:stretch>
            <a:fillRect/>
          </a:stretch>
        </p:blipFill>
        <p:spPr>
          <a:xfrm>
            <a:off x="8462237" y="1342141"/>
            <a:ext cx="2990850" cy="4333875"/>
          </a:xfrm>
          <a:prstGeom prst="rect">
            <a:avLst/>
          </a:prstGeom>
        </p:spPr>
      </p:pic>
    </p:spTree>
    <p:extLst>
      <p:ext uri="{BB962C8B-B14F-4D97-AF65-F5344CB8AC3E}">
        <p14:creationId xmlns:p14="http://schemas.microsoft.com/office/powerpoint/2010/main" val="16278004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a:t>
            </a:r>
            <a:r>
              <a:rPr lang="ru-RU" sz="2800" cap="all" dirty="0" smtClean="0">
                <a:ln w="3175" cmpd="sng">
                  <a:noFill/>
                </a:ln>
                <a:solidFill>
                  <a:prstClr val="white"/>
                </a:solidFill>
                <a:latin typeface="Times New Roman" panose="02020603050405020304" pitchFamily="18" charset="0"/>
                <a:ea typeface="+mj-ea"/>
                <a:cs typeface="Times New Roman" panose="02020603050405020304" pitchFamily="18" charset="0"/>
              </a:rPr>
              <a:t>Мост(Пример)</a:t>
            </a:r>
            <a:endParaRPr lang="en-US" dirty="0"/>
          </a:p>
        </p:txBody>
      </p:sp>
      <p:pic>
        <p:nvPicPr>
          <p:cNvPr id="5" name="Picture 4"/>
          <p:cNvPicPr>
            <a:picLocks noChangeAspect="1"/>
          </p:cNvPicPr>
          <p:nvPr/>
        </p:nvPicPr>
        <p:blipFill>
          <a:blip r:embed="rId2"/>
          <a:stretch>
            <a:fillRect/>
          </a:stretch>
        </p:blipFill>
        <p:spPr>
          <a:xfrm>
            <a:off x="345355" y="1611984"/>
            <a:ext cx="5543550" cy="3971925"/>
          </a:xfrm>
          <a:prstGeom prst="rect">
            <a:avLst/>
          </a:prstGeom>
        </p:spPr>
      </p:pic>
      <p:pic>
        <p:nvPicPr>
          <p:cNvPr id="7" name="Picture 6"/>
          <p:cNvPicPr>
            <a:picLocks noChangeAspect="1"/>
          </p:cNvPicPr>
          <p:nvPr/>
        </p:nvPicPr>
        <p:blipFill>
          <a:blip r:embed="rId3"/>
          <a:stretch>
            <a:fillRect/>
          </a:stretch>
        </p:blipFill>
        <p:spPr>
          <a:xfrm>
            <a:off x="5888905" y="1611984"/>
            <a:ext cx="4522259" cy="4988007"/>
          </a:xfrm>
          <a:prstGeom prst="rect">
            <a:avLst/>
          </a:prstGeom>
        </p:spPr>
      </p:pic>
    </p:spTree>
    <p:extLst>
      <p:ext uri="{BB962C8B-B14F-4D97-AF65-F5344CB8AC3E}">
        <p14:creationId xmlns:p14="http://schemas.microsoft.com/office/powerpoint/2010/main" val="30416738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ea typeface="+mj-ea"/>
                <a:cs typeface="Times New Roman" panose="02020603050405020304" pitchFamily="18" charset="0"/>
              </a:rPr>
              <a:t>Bridge, </a:t>
            </a:r>
            <a:r>
              <a:rPr lang="ru-RU" sz="2800" cap="all" dirty="0" smtClean="0">
                <a:ln w="3175" cmpd="sng">
                  <a:noFill/>
                </a:ln>
                <a:solidFill>
                  <a:prstClr val="white"/>
                </a:solidFill>
                <a:latin typeface="Times New Roman" panose="02020603050405020304" pitchFamily="18" charset="0"/>
                <a:ea typeface="+mj-ea"/>
                <a:cs typeface="Times New Roman" panose="02020603050405020304" pitchFamily="18" charset="0"/>
              </a:rPr>
              <a:t>Мост(Пример)</a:t>
            </a:r>
            <a:endParaRPr lang="en-US" dirty="0"/>
          </a:p>
        </p:txBody>
      </p:sp>
      <p:pic>
        <p:nvPicPr>
          <p:cNvPr id="2" name="Picture 1"/>
          <p:cNvPicPr>
            <a:picLocks noChangeAspect="1"/>
          </p:cNvPicPr>
          <p:nvPr/>
        </p:nvPicPr>
        <p:blipFill>
          <a:blip r:embed="rId2"/>
          <a:stretch>
            <a:fillRect/>
          </a:stretch>
        </p:blipFill>
        <p:spPr>
          <a:xfrm>
            <a:off x="0" y="1368163"/>
            <a:ext cx="5400675" cy="4781550"/>
          </a:xfrm>
          <a:prstGeom prst="rect">
            <a:avLst/>
          </a:prstGeom>
        </p:spPr>
      </p:pic>
      <p:pic>
        <p:nvPicPr>
          <p:cNvPr id="4" name="Picture 3"/>
          <p:cNvPicPr>
            <a:picLocks noChangeAspect="1"/>
          </p:cNvPicPr>
          <p:nvPr/>
        </p:nvPicPr>
        <p:blipFill>
          <a:blip r:embed="rId3"/>
          <a:stretch>
            <a:fillRect/>
          </a:stretch>
        </p:blipFill>
        <p:spPr>
          <a:xfrm>
            <a:off x="5400674" y="1368163"/>
            <a:ext cx="6691115" cy="4781550"/>
          </a:xfrm>
          <a:prstGeom prst="rect">
            <a:avLst/>
          </a:prstGeom>
        </p:spPr>
      </p:pic>
    </p:spTree>
    <p:extLst>
      <p:ext uri="{BB962C8B-B14F-4D97-AF65-F5344CB8AC3E}">
        <p14:creationId xmlns:p14="http://schemas.microsoft.com/office/powerpoint/2010/main" val="2421008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8135332"/>
          </a:xfrm>
        </p:spPr>
        <p:txBody>
          <a:bodyPr>
            <a:normAutofit/>
          </a:bodyPr>
          <a:lstStyle/>
          <a:p>
            <a:r>
              <a:rPr lang="ru-RU" sz="1800" b="1" i="1" u="sng" dirty="0">
                <a:latin typeface="Times New Roman" panose="02020603050405020304" pitchFamily="18" charset="0"/>
                <a:cs typeface="Times New Roman" panose="02020603050405020304" pitchFamily="18" charset="0"/>
              </a:rPr>
              <a:t>Компоновщик</a:t>
            </a:r>
            <a:r>
              <a:rPr lang="ru-RU" sz="1800" dirty="0">
                <a:latin typeface="Times New Roman" panose="02020603050405020304" pitchFamily="18" charset="0"/>
                <a:cs typeface="Times New Roman" panose="02020603050405020304" pitchFamily="18" charset="0"/>
              </a:rPr>
              <a:t> (англ. Composite pattern) — шаблон проектирования, объединяет объекты в древовидную структуру для представления иерархии от частного к целому. Компоновщик позволяет клиентам обращаться к отдельным объектам и к группам объектов одинаково.</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Цель</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Паттерн определяет иерархию классов, которые состоят из примитивных и сложных объектов, упрощает архитектуру клиента, делает процесс добавления новых видов объекта более простым.</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926184"/>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Компоновщик (шаблон роектирования)</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3782819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2015028"/>
            <a:ext cx="7337496" cy="4842972"/>
          </a:xfrm>
          <a:prstGeom prst="rect">
            <a:avLst/>
          </a:prstGeom>
        </p:spPr>
      </p:pic>
      <p:sp>
        <p:nvSpPr>
          <p:cNvPr id="2" name="Title 1"/>
          <p:cNvSpPr>
            <a:spLocks noGrp="1"/>
          </p:cNvSpPr>
          <p:nvPr>
            <p:ph type="title"/>
          </p:nvPr>
        </p:nvSpPr>
        <p:spPr>
          <a:xfrm>
            <a:off x="684212" y="0"/>
            <a:ext cx="8534400" cy="8135332"/>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444658"/>
          </a:xfrm>
        </p:spPr>
        <p:txBody>
          <a:bodyPr>
            <a:normAutofit/>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Компоновщик (шаблон роектирования</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a:t>
            </a:r>
          </a:p>
          <a:p>
            <a:pPr marL="0" lvl="0" indent="0">
              <a:buClr>
                <a:prstClr val="white"/>
              </a:buClr>
              <a:buNone/>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(структура)</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4851881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93130"/>
            <a:ext cx="4986584" cy="5264870"/>
          </a:xfrm>
          <a:prstGeom prst="rect">
            <a:avLst/>
          </a:prstGeom>
        </p:spPr>
      </p:pic>
      <p:pic>
        <p:nvPicPr>
          <p:cNvPr id="5" name="Picture 4"/>
          <p:cNvPicPr>
            <a:picLocks noChangeAspect="1"/>
          </p:cNvPicPr>
          <p:nvPr/>
        </p:nvPicPr>
        <p:blipFill>
          <a:blip r:embed="rId3"/>
          <a:stretch>
            <a:fillRect/>
          </a:stretch>
        </p:blipFill>
        <p:spPr>
          <a:xfrm>
            <a:off x="4951412" y="1593130"/>
            <a:ext cx="3655260" cy="5277182"/>
          </a:xfrm>
          <a:prstGeom prst="rect">
            <a:avLst/>
          </a:prstGeom>
        </p:spPr>
      </p:pic>
      <p:sp>
        <p:nvSpPr>
          <p:cNvPr id="2" name="Title 1"/>
          <p:cNvSpPr>
            <a:spLocks noGrp="1"/>
          </p:cNvSpPr>
          <p:nvPr>
            <p:ph type="title"/>
          </p:nvPr>
        </p:nvSpPr>
        <p:spPr>
          <a:xfrm>
            <a:off x="684212" y="0"/>
            <a:ext cx="8534400" cy="8135332"/>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1" y="685799"/>
            <a:ext cx="9364761" cy="1378671"/>
          </a:xfrm>
        </p:spPr>
        <p:txBody>
          <a:bodyPr>
            <a:normAutofit/>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Компоновщик (</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шаблон проектирования)(пример)</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36163545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555619"/>
            <a:ext cx="3934445" cy="5302381"/>
          </a:xfrm>
          <a:prstGeom prst="rect">
            <a:avLst/>
          </a:prstGeom>
        </p:spPr>
      </p:pic>
      <p:pic>
        <p:nvPicPr>
          <p:cNvPr id="6" name="Picture 5"/>
          <p:cNvPicPr>
            <a:picLocks noChangeAspect="1"/>
          </p:cNvPicPr>
          <p:nvPr/>
        </p:nvPicPr>
        <p:blipFill>
          <a:blip r:embed="rId3"/>
          <a:stretch>
            <a:fillRect/>
          </a:stretch>
        </p:blipFill>
        <p:spPr>
          <a:xfrm>
            <a:off x="4281003" y="3035431"/>
            <a:ext cx="4591050" cy="1533525"/>
          </a:xfrm>
          <a:prstGeom prst="rect">
            <a:avLst/>
          </a:prstGeom>
        </p:spPr>
      </p:pic>
      <p:sp>
        <p:nvSpPr>
          <p:cNvPr id="2" name="Title 1"/>
          <p:cNvSpPr>
            <a:spLocks noGrp="1"/>
          </p:cNvSpPr>
          <p:nvPr>
            <p:ph type="title"/>
          </p:nvPr>
        </p:nvSpPr>
        <p:spPr>
          <a:xfrm>
            <a:off x="684212" y="0"/>
            <a:ext cx="8534400" cy="8135332"/>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1256122"/>
          </a:xfrm>
        </p:spPr>
        <p:txBody>
          <a:bodyPr>
            <a:normAutofit/>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Компоновщик (шаблон роектирования</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)(пример)</a:t>
            </a:r>
            <a:endParaRPr lang="en-US" dirty="0">
              <a:solidFill>
                <a:srgbClr val="537D0B">
                  <a:lumMod val="75000"/>
                </a:srgbClr>
              </a:solidFill>
            </a:endParaRPr>
          </a:p>
          <a:p>
            <a:endParaRPr lang="en-US" dirty="0"/>
          </a:p>
        </p:txBody>
      </p:sp>
    </p:spTree>
    <p:extLst>
      <p:ext uri="{BB962C8B-B14F-4D97-AF65-F5344CB8AC3E}">
        <p14:creationId xmlns:p14="http://schemas.microsoft.com/office/powerpoint/2010/main" val="455448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5414"/>
            <a:ext cx="8534400" cy="8059918"/>
          </a:xfrm>
        </p:spPr>
        <p:txBody>
          <a:bodyPr>
            <a:normAutofit/>
          </a:bodyPr>
          <a:lstStyle/>
          <a:p>
            <a:r>
              <a:rPr lang="ru-RU" sz="1800" b="1" i="1" u="sng" dirty="0">
                <a:latin typeface="Times New Roman" panose="02020603050405020304" pitchFamily="18" charset="0"/>
                <a:cs typeface="Times New Roman" panose="02020603050405020304" pitchFamily="18" charset="0"/>
              </a:rPr>
              <a:t>Декоратор, Decorator </a:t>
            </a:r>
            <a:r>
              <a:rPr lang="ru-RU" sz="1800" dirty="0">
                <a:latin typeface="Times New Roman" panose="02020603050405020304" pitchFamily="18" charset="0"/>
                <a:cs typeface="Times New Roman" panose="02020603050405020304" pitchFamily="18" charset="0"/>
              </a:rPr>
              <a:t>— структурный шаблон проектирования, предназначенный для динамического подключения дополнительного поведения к объекту. Шаблон Декоратор предоставляет гибкую альтернативу практике создания подклассов с целью расширения функциональности.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Известен также под менее распространённым названием Обёртка (Wrapper), которое во многом раскрывает суть реализации шаблона.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Основные характеристики</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Задача</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Объект, который предполагается использовать, выполняет основные функции. Однако может потребоваться добавить к нему некоторую дополнительную функциональность, которая будет выполняться до, после или даже вместо основной функциональности объекта.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53638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046375"/>
            <a:ext cx="8534400" cy="9181707"/>
          </a:xfrm>
        </p:spPr>
        <p:txBody>
          <a:bodyPr>
            <a:normAutofit/>
          </a:bodyPr>
          <a:lstStyle/>
          <a:p>
            <a:r>
              <a:rPr lang="ru-RU" sz="1800" b="1" i="1" u="sng" dirty="0">
                <a:latin typeface="Times New Roman" panose="02020603050405020304" pitchFamily="18" charset="0"/>
                <a:cs typeface="Times New Roman" panose="02020603050405020304" pitchFamily="18" charset="0"/>
              </a:rPr>
              <a:t>Способ решения</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Декоратор предусматривает расширение функциональности объекта без определения подклассов.</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Участники</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Класс ConcreteComponent — класс, в который с помощью шаблона Декоратор добавляется новая функциональность. В некоторых случаях базовая функциональность предоставляется классами, производными от класса ConcreteComponent. В подобных случаях класс ConcreteComponent является уже не конкретным, а абстрактным. Абстрактный класс Component определяет интерфейс для использования всех этих классов.</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3287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56034"/>
            <a:ext cx="8534400" cy="5138365"/>
          </a:xfrm>
        </p:spPr>
        <p:txBody>
          <a:bodyPr>
            <a:noAutofit/>
          </a:bodyPr>
          <a:lstStyle/>
          <a:p>
            <a:r>
              <a:rPr lang="ru-RU" sz="1800" dirty="0">
                <a:latin typeface="Times New Roman" panose="02020603050405020304" pitchFamily="18" charset="0"/>
                <a:cs typeface="Times New Roman" panose="02020603050405020304" pitchFamily="18" charset="0"/>
              </a:rPr>
              <a:t>Абстрагируют процесс инстанцирования. Они позволяют сделать систему независимой от способа создания, композиции и представления объектов. Шаблон, порождающий классы, использует наследование, чтобы изменять инстанцируемый класс, а шаблон, порождающий объекты, делегирует инстанцирование другому объекту.</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Инстанцирование — создание экземпляра класса. В отличие от слова «создание», применяется не к объекту, а к классу. То есть, говорят: «(в виртуальной среде) создать экземпляр класса или инстанцировать класс». Порождающие шаблоны используют полиморфное инстанцирование.</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0"/>
            <a:ext cx="7555116" cy="1536970"/>
          </a:xfrm>
        </p:spPr>
        <p:txBody>
          <a:bodyPr>
            <a:normAutofit/>
          </a:bodyPr>
          <a:lstStyle/>
          <a:p>
            <a:r>
              <a:rPr lang="ru-RU" sz="2800" b="1" dirty="0">
                <a:solidFill>
                  <a:schemeClr val="tx1"/>
                </a:solidFill>
                <a:latin typeface="Times New Roman" panose="02020603050405020304" pitchFamily="18" charset="0"/>
                <a:cs typeface="Times New Roman" panose="02020603050405020304" pitchFamily="18" charset="0"/>
              </a:rPr>
              <a:t>Порождающие паттерны проектирования</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6018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1976"/>
            <a:ext cx="8534400" cy="7861954"/>
          </a:xfrm>
        </p:spPr>
        <p:txBody>
          <a:bodyPr>
            <a:normAutofit/>
          </a:bodyPr>
          <a:lstStyle/>
          <a:p>
            <a:r>
              <a:rPr lang="ru-RU" sz="1800" b="1" i="1" u="sng" dirty="0">
                <a:latin typeface="Times New Roman" panose="02020603050405020304" pitchFamily="18" charset="0"/>
                <a:cs typeface="Times New Roman" panose="02020603050405020304" pitchFamily="18" charset="0"/>
              </a:rPr>
              <a:t>Следствия</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1. Добавляемая функциональность реализуется в небольших объектах. Преимущество состоит в возможности динамически добавлять эту функциональность до или после основной функциональности объекта ConcreteComponent. 2. Позволяет избегать перегрузки функциональными классами на верхних уровнях иерархии 3. Декоратор и его компоненты не являются идентичными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Реализация</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Создается абстрактный класс, представляющий как исходный класс, так и новые, добавляемые в класс функции. В классах-декораторах новые функции вызываются в требуемой последовательности — до или после вызова последующего объекта</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При желании остаётся возможность использовать исходный класс (без расширения функциональности), если на его объект сохранилась ссылка.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06613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1976"/>
            <a:ext cx="8534400" cy="7861954"/>
          </a:xfrm>
        </p:spPr>
        <p:txBody>
          <a:bodyPr>
            <a:normAutofit/>
          </a:bodyPr>
          <a:lstStyle/>
          <a:p>
            <a:r>
              <a:rPr lang="ru-RU" sz="1800" dirty="0" smtClean="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Замечания и комментарии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Хотя объект-декоратор может добавлять свою функциональность до или после функциональности основного объекта, цепочка создаваемых объектов всегда должна заканчиваться объектом класса ConcreteComponent.</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Базовые классы языка Java широко используют шаблон Декоратор для организации обработки операций ввода-вывода.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09035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1976"/>
            <a:ext cx="8534400" cy="7861954"/>
          </a:xfrm>
        </p:spPr>
        <p:txBody>
          <a:bodyPr>
            <a:normAutofit/>
          </a:bodyPr>
          <a:lstStyle/>
          <a:p>
            <a:r>
              <a:rPr lang="ru-RU"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831158"/>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)(пример)</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0" y="1659118"/>
            <a:ext cx="4160927" cy="5198882"/>
          </a:xfrm>
          <a:prstGeom prst="rect">
            <a:avLst/>
          </a:prstGeom>
        </p:spPr>
      </p:pic>
      <p:pic>
        <p:nvPicPr>
          <p:cNvPr id="5" name="Picture 4"/>
          <p:cNvPicPr>
            <a:picLocks noChangeAspect="1"/>
          </p:cNvPicPr>
          <p:nvPr/>
        </p:nvPicPr>
        <p:blipFill>
          <a:blip r:embed="rId3"/>
          <a:stretch>
            <a:fillRect/>
          </a:stretch>
        </p:blipFill>
        <p:spPr>
          <a:xfrm>
            <a:off x="4160927" y="1659118"/>
            <a:ext cx="4506205" cy="5198882"/>
          </a:xfrm>
          <a:prstGeom prst="rect">
            <a:avLst/>
          </a:prstGeom>
        </p:spPr>
      </p:pic>
    </p:spTree>
    <p:extLst>
      <p:ext uri="{BB962C8B-B14F-4D97-AF65-F5344CB8AC3E}">
        <p14:creationId xmlns:p14="http://schemas.microsoft.com/office/powerpoint/2010/main" val="1352356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1976"/>
            <a:ext cx="8534400" cy="7861954"/>
          </a:xfrm>
        </p:spPr>
        <p:txBody>
          <a:bodyPr>
            <a:normAutofit/>
          </a:bodyPr>
          <a:lstStyle/>
          <a:p>
            <a:r>
              <a:rPr lang="ru-RU"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831158"/>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)(пример)</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pic>
        <p:nvPicPr>
          <p:cNvPr id="6" name="Picture 5"/>
          <p:cNvPicPr>
            <a:picLocks noChangeAspect="1"/>
          </p:cNvPicPr>
          <p:nvPr/>
        </p:nvPicPr>
        <p:blipFill>
          <a:blip r:embed="rId2"/>
          <a:stretch>
            <a:fillRect/>
          </a:stretch>
        </p:blipFill>
        <p:spPr>
          <a:xfrm>
            <a:off x="0" y="1523558"/>
            <a:ext cx="5448300" cy="4810125"/>
          </a:xfrm>
          <a:prstGeom prst="rect">
            <a:avLst/>
          </a:prstGeom>
        </p:spPr>
      </p:pic>
      <p:pic>
        <p:nvPicPr>
          <p:cNvPr id="7" name="Picture 6"/>
          <p:cNvPicPr>
            <a:picLocks noChangeAspect="1"/>
          </p:cNvPicPr>
          <p:nvPr/>
        </p:nvPicPr>
        <p:blipFill>
          <a:blip r:embed="rId3"/>
          <a:stretch>
            <a:fillRect/>
          </a:stretch>
        </p:blipFill>
        <p:spPr>
          <a:xfrm>
            <a:off x="5448300" y="1523558"/>
            <a:ext cx="3585937" cy="5217244"/>
          </a:xfrm>
          <a:prstGeom prst="rect">
            <a:avLst/>
          </a:prstGeom>
        </p:spPr>
      </p:pic>
    </p:spTree>
    <p:extLst>
      <p:ext uri="{BB962C8B-B14F-4D97-AF65-F5344CB8AC3E}">
        <p14:creationId xmlns:p14="http://schemas.microsoft.com/office/powerpoint/2010/main" val="28779349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1976"/>
            <a:ext cx="8534400" cy="7861954"/>
          </a:xfrm>
        </p:spPr>
        <p:txBody>
          <a:bodyPr>
            <a:normAutofit/>
          </a:bodyPr>
          <a:lstStyle/>
          <a:p>
            <a:r>
              <a:rPr lang="ru-RU"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831158"/>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Декоратор (шаблон проектирования</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)(пример)</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3330198" y="1589054"/>
            <a:ext cx="3242428" cy="5268946"/>
          </a:xfrm>
          <a:prstGeom prst="rect">
            <a:avLst/>
          </a:prstGeom>
        </p:spPr>
      </p:pic>
    </p:spTree>
    <p:extLst>
      <p:ext uri="{BB962C8B-B14F-4D97-AF65-F5344CB8AC3E}">
        <p14:creationId xmlns:p14="http://schemas.microsoft.com/office/powerpoint/2010/main" val="10198987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987538"/>
            <a:ext cx="8534400" cy="11981468"/>
          </a:xfrm>
        </p:spPr>
        <p:txBody>
          <a:bodyPr>
            <a:normAutofit/>
          </a:bodyPr>
          <a:lstStyle/>
          <a:p>
            <a:pPr algn="ctr"/>
            <a:r>
              <a:rPr lang="ru-RU" sz="1800" dirty="0" smtClean="0">
                <a:latin typeface="Times New Roman" panose="02020603050405020304" pitchFamily="18" charset="0"/>
                <a:cs typeface="Times New Roman" panose="02020603050405020304" pitchFamily="18" charset="0"/>
              </a:rPr>
              <a:t> Дополнительную Информацию можно получить на сайте </a:t>
            </a:r>
            <a:r>
              <a:rPr lang="en-US" sz="1800" dirty="0">
                <a:hlinkClick r:id="rId2"/>
              </a:rPr>
              <a:t>http://design-pattern.ru/patterns</a:t>
            </a:r>
            <a:r>
              <a:rPr lang="en-US" sz="1800" dirty="0" smtClean="0">
                <a:hlinkClick r:id="rId2"/>
              </a:rPr>
              <a:t>/</a:t>
            </a:r>
            <a:r>
              <a:rPr lang="ru-RU" sz="1800" dirty="0" smtClean="0"/>
              <a:t/>
            </a:r>
            <a:br>
              <a:rPr lang="ru-RU" sz="1800" dirty="0" smtClean="0"/>
            </a:br>
            <a:r>
              <a:rPr lang="ru-RU" sz="1800" dirty="0" smtClean="0"/>
              <a:t>Справочник «Паттерны проектирования»</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Дополнительная информация</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0893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987538"/>
            <a:ext cx="8534400" cy="11981468"/>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Дополнительная информация</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684211" y="1070645"/>
            <a:ext cx="9006543" cy="5800823"/>
          </a:xfrm>
          <a:prstGeom prst="rect">
            <a:avLst/>
          </a:prstGeom>
        </p:spPr>
      </p:pic>
    </p:spTree>
    <p:extLst>
      <p:ext uri="{BB962C8B-B14F-4D97-AF65-F5344CB8AC3E}">
        <p14:creationId xmlns:p14="http://schemas.microsoft.com/office/powerpoint/2010/main" val="29910395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84212" y="1208156"/>
            <a:ext cx="9247446" cy="5649844"/>
          </a:xfrm>
          <a:prstGeom prst="rect">
            <a:avLst/>
          </a:prstGeom>
        </p:spPr>
      </p:pic>
      <p:sp>
        <p:nvSpPr>
          <p:cNvPr id="2" name="Title 1"/>
          <p:cNvSpPr>
            <a:spLocks noGrp="1"/>
          </p:cNvSpPr>
          <p:nvPr>
            <p:ph type="title"/>
          </p:nvPr>
        </p:nvSpPr>
        <p:spPr>
          <a:xfrm>
            <a:off x="684212" y="-3987538"/>
            <a:ext cx="8534400" cy="11981468"/>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Дополнительная информация</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79732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212" y="1084082"/>
            <a:ext cx="9545171" cy="5773918"/>
          </a:xfrm>
          <a:prstGeom prst="rect">
            <a:avLst/>
          </a:prstGeom>
        </p:spPr>
      </p:pic>
      <p:sp>
        <p:nvSpPr>
          <p:cNvPr id="2" name="Title 1"/>
          <p:cNvSpPr>
            <a:spLocks noGrp="1"/>
          </p:cNvSpPr>
          <p:nvPr>
            <p:ph type="title"/>
          </p:nvPr>
        </p:nvSpPr>
        <p:spPr>
          <a:xfrm>
            <a:off x="684212" y="-3987538"/>
            <a:ext cx="8534400" cy="11981468"/>
          </a:xfrm>
        </p:spPr>
        <p:txBody>
          <a:bodyPr>
            <a:normAutofit/>
          </a:bodyPr>
          <a:lstStyle/>
          <a:p>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Дополнительная информация</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smtClean="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87050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latin typeface="Times New Roman" panose="02020603050405020304" pitchFamily="18" charset="0"/>
                <a:cs typeface="Times New Roman" panose="02020603050405020304" pitchFamily="18" charset="0"/>
              </a:rPr>
              <a:t>Часть 2.</a:t>
            </a:r>
            <a:br>
              <a:rPr lang="ru-RU" dirty="0" smtClean="0">
                <a:latin typeface="Times New Roman" panose="02020603050405020304" pitchFamily="18" charset="0"/>
                <a:cs typeface="Times New Roman" panose="02020603050405020304" pitchFamily="18" charset="0"/>
              </a:rPr>
            </a:br>
            <a:r>
              <a:rPr lang="ru-RU" dirty="0" smtClean="0">
                <a:latin typeface="Times New Roman" panose="02020603050405020304" pitchFamily="18" charset="0"/>
                <a:cs typeface="Times New Roman" panose="02020603050405020304" pitchFamily="18" charset="0"/>
              </a:rPr>
              <a:t>рефакторинг кода</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807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739302"/>
            <a:ext cx="10074579" cy="5255098"/>
          </a:xfrm>
        </p:spPr>
        <p:txBody>
          <a:bodyPr>
            <a:noAutofit/>
          </a:bodyPr>
          <a:lstStyle/>
          <a:p>
            <a:r>
              <a:rPr lang="ru-RU" sz="1400" dirty="0">
                <a:latin typeface="Times New Roman" panose="02020603050405020304" pitchFamily="18" charset="0"/>
                <a:cs typeface="Times New Roman" panose="02020603050405020304" pitchFamily="18" charset="0"/>
              </a:rPr>
              <a:t>Эти шаблоны оказываются важны, когда система больше зависит от композиции объектов, чем от наследования классов. Основной упор делается не на жестком кодировании фиксированного набора поведений, а на определении небольшого набора фундаментальных поведений, с помощью композиции которых можно получать любое число более сложных. Таким образом, для создания объектов с конкретным поведением требуется нечто большее, чем простое инстанцирование класса.</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Порождающие шаблоны инкапсулируют знания о конкретных классах, которые применяются в системе. Они скрывают детали того, как эти классы создаются и стыкуются. Единственная информация об объектах, известная системе, — это их интерфейсы, определенные с помощью абстрактных классов. Следовательно, порождающие шаблоны обеспечивают большую гибкость при решении вопроса о том, что создается, кто это создает, как и когда.</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Иногда допустимо выбирать между тем или иным порождающим шаблоном. Например, есть случаи, когда с пользой для дела можно использовать как прототип, так и абстрактную фабрику. В других ситуациях порождающие шаблоны дополняют друг друга. Так, применяя строитель, можно использовать другие шаблоны для решения вопроса о том, какие компоненты нужно строить, а прототип часто реализуется вместе с одиночкой. Порождающие шаблоны тесно связаны друг с другом, их рассмотрение лучше проводить совместно, чтобы лучше были видны их сходства и различия.</a:t>
            </a:r>
            <a:endParaRPr lang="en-US" sz="1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9114" y="393970"/>
            <a:ext cx="8534400" cy="928992"/>
          </a:xfrm>
        </p:spPr>
        <p:txBody>
          <a:bodyPr>
            <a:normAutofit/>
          </a:bodyPr>
          <a:lstStyle/>
          <a:p>
            <a:r>
              <a:rPr lang="ru-RU" sz="2800" b="1" dirty="0">
                <a:solidFill>
                  <a:schemeClr val="tx1"/>
                </a:solidFill>
                <a:latin typeface="Times New Roman" panose="02020603050405020304" pitchFamily="18" charset="0"/>
                <a:cs typeface="Times New Roman" panose="02020603050405020304" pitchFamily="18" charset="0"/>
              </a:rPr>
              <a:t>Использование</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6091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603315"/>
            <a:ext cx="10533685" cy="7390614"/>
          </a:xfrm>
        </p:spPr>
        <p:txBody>
          <a:bodyPr>
            <a:normAutofit/>
          </a:bodyPr>
          <a:lstStyle/>
          <a:p>
            <a:r>
              <a:rPr lang="ru-RU" sz="1800" dirty="0">
                <a:latin typeface="Times New Roman" panose="02020603050405020304" pitchFamily="18" charset="0"/>
                <a:cs typeface="Times New Roman" panose="02020603050405020304" pitchFamily="18" charset="0"/>
              </a:rPr>
              <a:t> </a:t>
            </a:r>
            <a:r>
              <a:rPr lang="ru-RU" sz="1800" b="1" i="1" u="sng" dirty="0">
                <a:latin typeface="Times New Roman" panose="02020603050405020304" pitchFamily="18" charset="0"/>
                <a:cs typeface="Times New Roman" panose="02020603050405020304" pitchFamily="18" charset="0"/>
              </a:rPr>
              <a:t>Рефакторинг (Refactoring) кода</a:t>
            </a:r>
            <a:r>
              <a:rPr lang="ru-RU" sz="1800" dirty="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 это </a:t>
            </a:r>
            <a:r>
              <a:rPr lang="ru-RU" sz="1800" dirty="0">
                <a:latin typeface="Times New Roman" panose="02020603050405020304" pitchFamily="18" charset="0"/>
                <a:cs typeface="Times New Roman" panose="02020603050405020304" pitchFamily="18" charset="0"/>
              </a:rPr>
              <a:t>процесс изменения исходного кода программы, не затрагивающий её поведения и ставящий целью облегчить понимание её работы и/или упростить её дальнейшую поддержку. Обычно рефакторинг любой программы это внесение небольших изменений в её код, каждое из которых не меняет само поведение программы, но как-то упрощает и/или улучшает код. При этом очень важно, что бы рефакторинг выполнялся именно небольшими частями, т.к. когда программист меняет небольшую часть кода – ему значительно проще проследить за правильностью изменений и не наделать ошибок. Если же рефакторить сразу большие участки кода, то есть очень большая вероятность наделать ошибок, в результате которых программа может вообще перестать работать. Правда, то, что правки должны быть небольшими, вовсе не означает, что рефакторинг это лишь замена имён переменных или перемещение небольших участков кода из одного места программы в другое – рефакторинг позволяет полностью переработать всю программу, включая и логику её поведения, главное при этом – вносить изменения небольшими частями и тогда всё будет в порядке.</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60226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998482"/>
            <a:ext cx="10533685" cy="9992411"/>
          </a:xfrm>
        </p:spPr>
        <p:txBody>
          <a:bodyPr>
            <a:normAutofit/>
          </a:bodyPr>
          <a:lstStyle/>
          <a:p>
            <a:r>
              <a:rPr lang="ru-RU" sz="1800" dirty="0" smtClean="0">
                <a:latin typeface="Times New Roman" panose="02020603050405020304" pitchFamily="18" charset="0"/>
                <a:cs typeface="Times New Roman" panose="02020603050405020304" pitchFamily="18" charset="0"/>
              </a:rPr>
              <a:t>основная </a:t>
            </a:r>
            <a:r>
              <a:rPr lang="ru-RU" sz="1800" dirty="0">
                <a:latin typeface="Times New Roman" panose="02020603050405020304" pitchFamily="18" charset="0"/>
                <a:cs typeface="Times New Roman" panose="02020603050405020304" pitchFamily="18" charset="0"/>
              </a:rPr>
              <a:t>цель </a:t>
            </a:r>
            <a:r>
              <a:rPr lang="ru-RU" sz="1800" dirty="0" smtClean="0">
                <a:latin typeface="Times New Roman" panose="02020603050405020304" pitchFamily="18" charset="0"/>
                <a:cs typeface="Times New Roman" panose="02020603050405020304" pitchFamily="18" charset="0"/>
              </a:rPr>
              <a:t>рефакторинга - это </a:t>
            </a:r>
            <a:r>
              <a:rPr lang="ru-RU" sz="1800" dirty="0">
                <a:latin typeface="Times New Roman" panose="02020603050405020304" pitchFamily="18" charset="0"/>
                <a:cs typeface="Times New Roman" panose="02020603050405020304" pitchFamily="18" charset="0"/>
              </a:rPr>
              <a:t>сделать код проще и понятнее. Если после переработки код не стал лучше и понятнее – значит вы либо делали не рефакторинг, либо он не удался. При этом не путайте понятие рефакторинга с оптимизацией. В результате оптимизации код становится быстрее, но совсем не обязательно проще и понятнее, рефакторинг же служит именно для упрощения и улучшения читаемости кода.</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кода(цель)</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309038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4462"/>
            <a:ext cx="10533685" cy="8578391"/>
          </a:xfrm>
        </p:spPr>
        <p:txBody>
          <a:bodyPr>
            <a:normAutofit/>
          </a:bodyPr>
          <a:lstStyle/>
          <a:p>
            <a:r>
              <a:rPr lang="ru-RU" sz="1800" dirty="0" smtClean="0">
                <a:latin typeface="Times New Roman" panose="02020603050405020304" pitchFamily="18" charset="0"/>
                <a:cs typeface="Times New Roman" panose="02020603050405020304" pitchFamily="18" charset="0"/>
              </a:rPr>
              <a:t>- Если </a:t>
            </a:r>
            <a:r>
              <a:rPr lang="ru-RU" sz="1800" dirty="0">
                <a:latin typeface="Times New Roman" panose="02020603050405020304" pitchFamily="18" charset="0"/>
                <a:cs typeface="Times New Roman" panose="02020603050405020304" pitchFamily="18" charset="0"/>
              </a:rPr>
              <a:t>в вашей программе есть дублирование кода, то почти наверняка требуется рефакторинг. Дублирующийся код в программе – основной источник ошибок. Если в вашей программе какое-то действие выполняется в нескольких разных местах, но одним и тем же кодом – просто вынесите этот код в отдельную функцию и вызывайте её. Иначе высока вероятность того, что однажды Вы отредактируете исходник в одном месте, но забудете исправить аналогичный код в другом и возникнут ошибки.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 </a:t>
            </a:r>
            <a:r>
              <a:rPr lang="ru-RU" sz="1800" dirty="0">
                <a:latin typeface="Times New Roman" panose="02020603050405020304" pitchFamily="18" charset="0"/>
                <a:cs typeface="Times New Roman" panose="02020603050405020304" pitchFamily="18" charset="0"/>
              </a:rPr>
              <a:t>вашей программе есть очень длинные методы/функции. Как правило, человек не может полностью воспринимать и оценивать правильность кода, если этот код занимает больше 2-3 десятков строк. Такие методы и функции следует разделять на несколько более мелких и делать одну общую функцию, которая будет последовательно вызывать эти методы. Никогда не пытайтесь сократить длину кода записывая по несколько операторов в одной </a:t>
            </a:r>
            <a:r>
              <a:rPr lang="ru-RU" sz="1800" dirty="0" smtClean="0">
                <a:latin typeface="Times New Roman" panose="02020603050405020304" pitchFamily="18" charset="0"/>
                <a:cs typeface="Times New Roman" panose="02020603050405020304" pitchFamily="18" charset="0"/>
              </a:rPr>
              <a:t>строке. </a:t>
            </a:r>
            <a:br>
              <a:rPr lang="ru-RU" sz="1800" dirty="0" smtClean="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Это </a:t>
            </a:r>
            <a:r>
              <a:rPr lang="ru-RU" sz="1800" dirty="0">
                <a:latin typeface="Times New Roman" panose="02020603050405020304" pitchFamily="18" charset="0"/>
                <a:cs typeface="Times New Roman" panose="02020603050405020304" pitchFamily="18" charset="0"/>
              </a:rPr>
              <a:t>один из самых худших вариантов организации программы </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Когда рефакторить</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33853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4462"/>
            <a:ext cx="10533685" cy="8578391"/>
          </a:xfrm>
        </p:spPr>
        <p:txBody>
          <a:bodyPr>
            <a:normAutofit/>
          </a:bodyPr>
          <a:lstStyle/>
          <a:p>
            <a:r>
              <a:rPr lang="ru-RU" sz="1800" dirty="0" smtClean="0">
                <a:latin typeface="Times New Roman" panose="02020603050405020304" pitchFamily="18" charset="0"/>
                <a:cs typeface="Times New Roman" panose="02020603050405020304" pitchFamily="18" charset="0"/>
              </a:rPr>
              <a:t>- Длинный </a:t>
            </a:r>
            <a:r>
              <a:rPr lang="ru-RU" sz="1800" dirty="0">
                <a:latin typeface="Times New Roman" panose="02020603050405020304" pitchFamily="18" charset="0"/>
                <a:cs typeface="Times New Roman" panose="02020603050405020304" pitchFamily="18" charset="0"/>
              </a:rPr>
              <a:t>список параметров функции/метода/конструктора. Большое количество параметров обычно не только усложняет понимание того, что, что делает этот метод или функция, но и усложняет понимание кода, использующего эти функции. Если Вам реально нужно, что бы функция принимала очень много параметров – просто вынесите эти параметры в отдельную структуру (либо класс), дав этой структуре разумное и понятное имя, и передавайте функции ссылку (либо указатель) на объект этой структуры или класса.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Большие </a:t>
            </a:r>
            <a:r>
              <a:rPr lang="ru-RU" sz="1800" dirty="0">
                <a:latin typeface="Times New Roman" panose="02020603050405020304" pitchFamily="18" charset="0"/>
                <a:cs typeface="Times New Roman" panose="02020603050405020304" pitchFamily="18" charset="0"/>
              </a:rPr>
              <a:t>классы так же требуют рефакторинга. Если у Вас в программе есть один или несколько больших (больше пары-тройки десятков строк кода) классов, Вам следует немедленно разделить их на более мелкие и включить объекты этих классов в один общий класс. Причина этого та же самая, что и в предыдущем пункте.</a:t>
            </a:r>
            <a:br>
              <a:rPr lang="ru-RU" sz="1800" dirty="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Когда рефакторить</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318676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4462"/>
            <a:ext cx="10533685" cy="8578391"/>
          </a:xfrm>
        </p:spPr>
        <p:txBody>
          <a:bodyPr>
            <a:normAutofit/>
          </a:bodyPr>
          <a:lstStyle/>
          <a:p>
            <a:r>
              <a:rPr lang="ru-RU" sz="1800" dirty="0" smtClean="0">
                <a:latin typeface="Times New Roman" panose="02020603050405020304" pitchFamily="18" charset="0"/>
                <a:cs typeface="Times New Roman" panose="02020603050405020304" pitchFamily="18" charset="0"/>
              </a:rPr>
              <a:t>- Слишком </a:t>
            </a:r>
            <a:r>
              <a:rPr lang="ru-RU" sz="1800" dirty="0">
                <a:latin typeface="Times New Roman" panose="02020603050405020304" pitchFamily="18" charset="0"/>
                <a:cs typeface="Times New Roman" panose="02020603050405020304" pitchFamily="18" charset="0"/>
              </a:rPr>
              <a:t>много временных переменных так же являются признаком плохого кода, который требует рефакторинга. Как правило, много временных переменных встречаются в излишне “раздутых” функциях – когда Вы сделаете рефакторинг таких функции, скорее всего и количество временных переменных в каждой из них станет меньше и код станет значительно понятнее и удобнее</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Много </a:t>
            </a:r>
            <a:r>
              <a:rPr lang="ru-RU" sz="1800" dirty="0">
                <a:latin typeface="Times New Roman" panose="02020603050405020304" pitchFamily="18" charset="0"/>
                <a:cs typeface="Times New Roman" panose="02020603050405020304" pitchFamily="18" charset="0"/>
              </a:rPr>
              <a:t>“беспорядочно” хранящихся данных, которые связаны логически и их можно было бы объединить в структуру, либо класс. Логически связанные данные всегда стоит хранить в структурах/классах, даже если это всего 2-3 переменных – хуже от этого никому не станет, а вот код станет значительно понятнее.</a:t>
            </a:r>
            <a:br>
              <a:rPr lang="ru-RU" sz="1800" dirty="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Когда рефакторить</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9336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4462"/>
            <a:ext cx="10533685" cy="8578391"/>
          </a:xfrm>
        </p:spPr>
        <p:txBody>
          <a:bodyPr>
            <a:normAutofit/>
          </a:bodyPr>
          <a:lstStyle/>
          <a:p>
            <a:r>
              <a:rPr lang="ru-RU" sz="1800" dirty="0" smtClean="0">
                <a:latin typeface="Times New Roman" panose="02020603050405020304" pitchFamily="18" charset="0"/>
                <a:cs typeface="Times New Roman" panose="02020603050405020304" pitchFamily="18" charset="0"/>
              </a:rPr>
              <a:t>- Если </a:t>
            </a:r>
            <a:r>
              <a:rPr lang="ru-RU" sz="1800" dirty="0">
                <a:latin typeface="Times New Roman" panose="02020603050405020304" pitchFamily="18" charset="0"/>
                <a:cs typeface="Times New Roman" panose="02020603050405020304" pitchFamily="18" charset="0"/>
              </a:rPr>
              <a:t>объекты одного класса слишком много/часто обращаются к (ссылаются на) данным другого объекта – Вам следует пересмотреть функционал объектов. Возможно, Вы приняли неверное архитектурное решение и его надо поменять как можно раньше, пока эта ошибка не расползлась по всему коду.</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Старайтесь </a:t>
            </a:r>
            <a:r>
              <a:rPr lang="ru-RU" sz="1800" dirty="0">
                <a:latin typeface="Times New Roman" panose="02020603050405020304" pitchFamily="18" charset="0"/>
                <a:cs typeface="Times New Roman" panose="02020603050405020304" pitchFamily="18" charset="0"/>
              </a:rPr>
              <a:t>не хранить слишком много глобальных переменных. Если же Вам и в самом деле нужно именно столько и никак не меньше глобальных объектов – попробуйте хотя бы сгруппировать их в структуры/классы, либо хотя бы просто вынесите их в отдельный namespace – тогда шанс того, что вы случайно используете какую-то переменную по ошибке, станет значительно ниже.</a:t>
            </a: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Когда рефакторить</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94757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4462"/>
            <a:ext cx="10533685" cy="8578391"/>
          </a:xfrm>
        </p:spPr>
        <p:txBody>
          <a:bodyPr>
            <a:normAutofit/>
          </a:bodyPr>
          <a:lstStyle/>
          <a:p>
            <a:r>
              <a:rPr lang="ru-RU" sz="1800" dirty="0">
                <a:latin typeface="Times New Roman" panose="02020603050405020304" pitchFamily="18" charset="0"/>
                <a:cs typeface="Times New Roman" panose="02020603050405020304" pitchFamily="18" charset="0"/>
              </a:rPr>
              <a:t>На этот вопрос есть очень простой ответ: всегда. Занимайтесь рефакторингом при малейшей возможности – рефакторинг улучшает ваш код и, потратив на него сегодня 5 минут, Вы завтра сэкономите на поиске ошибок час. Самый простой метод применения рефакторинга такой: каждый раз, когда вы что-то меняете в программе – добавляете новую функцию, класс, просто объявляете переменную, или Вам надо поменять пару строк в какой-то функции – посмотрите на соседний код, находящийся выше и ниже того участка, с которым Вы работаете сейчас. Проверьте, может быть, в этот код можно внести какие-то изменения, что бы он стал ещё более понятным и/или простым, может быть Вы найдёте в нём какие-то логические ошибки или Вам в голову придёт при каком сочетании параметров код может дать сбой. Если Вы увидели что-то подобное, то займитесь рефакторингом. Но не следует скакать по коду из конца в конец – если Вы пришли что-то добавить в код или поменять – сначала сделайте то, зачем Вы пришли, а потом уже занимайтесь рефакторингом. Иначе в итоге Вы можете вообще забыть, зачем вы открыли исходник.</a:t>
            </a:r>
          </a:p>
        </p:txBody>
      </p:sp>
      <p:sp>
        <p:nvSpPr>
          <p:cNvPr id="3" name="Content Placeholder 2"/>
          <p:cNvSpPr>
            <a:spLocks noGrp="1"/>
          </p:cNvSpPr>
          <p:nvPr>
            <p:ph idx="1"/>
          </p:nvPr>
        </p:nvSpPr>
        <p:spPr>
          <a:xfrm>
            <a:off x="684212" y="685799"/>
            <a:ext cx="8534400" cy="1388097"/>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Как часто рефакторить</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pPr lvl="0">
              <a:buClr>
                <a:prstClr val="white"/>
              </a:buClr>
            </a:pP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10953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584462"/>
            <a:ext cx="10533685" cy="8578391"/>
          </a:xfrm>
        </p:spPr>
        <p:txBody>
          <a:bodyPr>
            <a:normAutofit/>
          </a:bodyPr>
          <a:lstStyle/>
          <a:p>
            <a:r>
              <a:rPr lang="ru-RU" sz="1800" dirty="0">
                <a:latin typeface="Times New Roman" panose="02020603050405020304" pitchFamily="18" charset="0"/>
                <a:cs typeface="Times New Roman" panose="02020603050405020304" pitchFamily="18" charset="0"/>
              </a:rPr>
              <a:t>Постарайтесь не заболеть “синдромом рефакторинга”. Если Вы сделали код, посмотрели вокруг и всё Вас устраивает – не надо рыскать по коду в поисках “чего бы тут ещё зарефакторить”. Если Вам нечем заняться – сходите в спортзал, покатайтесь на машине, сходие в клуб или хотя бы просто попейте пивка. Делать рефакторинг только потому, что Вам лень делать что-либо ещё – это очень плохая привычка.</a:t>
            </a: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Когда заканчивать </a:t>
            </a: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a:t>
            </a:r>
            <a:endParaRPr lang="ru-RU" sz="2800" cap="all" dirty="0">
              <a:ln w="3175" cmpd="sng">
                <a:noFill/>
              </a:ln>
              <a:solidFill>
                <a:prstClr val="white"/>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280506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10533685" cy="7993929"/>
          </a:xfrm>
        </p:spPr>
        <p:txBody>
          <a:bodyPr>
            <a:normAutofit/>
          </a:bodyPr>
          <a:lstStyle/>
          <a:p>
            <a:r>
              <a:rPr lang="ru-RU" sz="1800" dirty="0" smtClean="0">
                <a:latin typeface="Times New Roman" panose="02020603050405020304" pitchFamily="18" charset="0"/>
                <a:cs typeface="Times New Roman" panose="02020603050405020304" pitchFamily="18" charset="0"/>
              </a:rPr>
              <a:t>- Всегда </a:t>
            </a:r>
            <a:r>
              <a:rPr lang="ru-RU" sz="1800" dirty="0">
                <a:latin typeface="Times New Roman" panose="02020603050405020304" pitchFamily="18" charset="0"/>
                <a:cs typeface="Times New Roman" panose="02020603050405020304" pitchFamily="18" charset="0"/>
              </a:rPr>
              <a:t>выполняйте рефакторинг короткими шагами с перерывом на перекомпиляцию и запуском тестов. Чем меньше ваши шаги, тем лучше вы локализуете потенциальные ошибки и тем быстрее вы их устраните. То, что ошибки будут можно не </a:t>
            </a:r>
            <a:r>
              <a:rPr lang="ru-RU" sz="1800" dirty="0" smtClean="0">
                <a:latin typeface="Times New Roman" panose="02020603050405020304" pitchFamily="18" charset="0"/>
                <a:cs typeface="Times New Roman" panose="02020603050405020304" pitchFamily="18" charset="0"/>
              </a:rPr>
              <a:t>сомневаться</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Проводите </a:t>
            </a:r>
            <a:r>
              <a:rPr lang="ru-RU" sz="1800" dirty="0">
                <a:latin typeface="Times New Roman" panose="02020603050405020304" pitchFamily="18" charset="0"/>
                <a:cs typeface="Times New Roman" panose="02020603050405020304" pitchFamily="18" charset="0"/>
              </a:rPr>
              <a:t>рефакторинг снизу вверх, особенно, если у вас длинная и запутанная цепочка наследования классов. Старайтесь всегда сначала производить </a:t>
            </a:r>
            <a:r>
              <a:rPr lang="ru-RU" sz="1800" dirty="0" smtClean="0">
                <a:latin typeface="Times New Roman" panose="02020603050405020304" pitchFamily="18" charset="0"/>
                <a:cs typeface="Times New Roman" panose="02020603050405020304" pitchFamily="18" charset="0"/>
              </a:rPr>
              <a:t>изменения </a:t>
            </a:r>
            <a:r>
              <a:rPr lang="ru-RU" sz="1800" dirty="0">
                <a:latin typeface="Times New Roman" panose="02020603050405020304" pitchFamily="18" charset="0"/>
                <a:cs typeface="Times New Roman" panose="02020603050405020304" pitchFamily="18" charset="0"/>
              </a:rPr>
              <a:t>в потомственных классах, прежде чем приступать к базовым </a:t>
            </a:r>
            <a:r>
              <a:rPr lang="ru-RU" sz="1800" dirty="0" smtClean="0">
                <a:latin typeface="Times New Roman" panose="02020603050405020304" pitchFamily="18" charset="0"/>
                <a:cs typeface="Times New Roman" panose="02020603050405020304" pitchFamily="18" charset="0"/>
              </a:rPr>
              <a:t>классам</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Вы </a:t>
            </a:r>
            <a:r>
              <a:rPr lang="ru-RU" sz="1800" dirty="0">
                <a:latin typeface="Times New Roman" panose="02020603050405020304" pitchFamily="18" charset="0"/>
                <a:cs typeface="Times New Roman" panose="02020603050405020304" pitchFamily="18" charset="0"/>
              </a:rPr>
              <a:t>должны знать основные методы рефакторинга, для этого </a:t>
            </a:r>
            <a:r>
              <a:rPr lang="ru-RU" sz="1800" dirty="0" smtClean="0">
                <a:latin typeface="Times New Roman" panose="02020603050405020304" pitchFamily="18" charset="0"/>
                <a:cs typeface="Times New Roman" panose="02020603050405020304" pitchFamily="18" charset="0"/>
              </a:rPr>
              <a:t>есть книга </a:t>
            </a:r>
            <a:r>
              <a:rPr lang="ru-RU" sz="1800" dirty="0">
                <a:latin typeface="Times New Roman" panose="02020603050405020304" pitchFamily="18" charset="0"/>
                <a:cs typeface="Times New Roman" panose="02020603050405020304" pitchFamily="18" charset="0"/>
              </a:rPr>
              <a:t>Мартина Фаулера – “Рефакторинг”.</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У </a:t>
            </a:r>
            <a:r>
              <a:rPr lang="ru-RU" sz="1800" dirty="0">
                <a:latin typeface="Times New Roman" panose="02020603050405020304" pitchFamily="18" charset="0"/>
                <a:cs typeface="Times New Roman" panose="02020603050405020304" pitchFamily="18" charset="0"/>
              </a:rPr>
              <a:t>вас всегда должна быть цель с которой вы производите рефакторинг, не делайте его там где он не нужен или только, если это не первоочередная задача. Чем лучше вы понимаете зачем вы это делаете, тем качественнее будет результат.</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7 хороших советов для проведения рефакторинга</a:t>
            </a:r>
            <a:endParaRPr lang="en-US" dirty="0"/>
          </a:p>
        </p:txBody>
      </p:sp>
    </p:spTree>
    <p:extLst>
      <p:ext uri="{BB962C8B-B14F-4D97-AF65-F5344CB8AC3E}">
        <p14:creationId xmlns:p14="http://schemas.microsoft.com/office/powerpoint/2010/main" val="6221206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0"/>
            <a:ext cx="10533685" cy="7993929"/>
          </a:xfrm>
        </p:spPr>
        <p:txBody>
          <a:bodyPr>
            <a:normAutofit/>
          </a:bodyPr>
          <a:lstStyle/>
          <a:p>
            <a:r>
              <a:rPr lang="ru-RU" sz="1800" dirty="0" smtClean="0">
                <a:latin typeface="Times New Roman" panose="02020603050405020304" pitchFamily="18" charset="0"/>
                <a:cs typeface="Times New Roman" panose="02020603050405020304" pitchFamily="18" charset="0"/>
              </a:rPr>
              <a:t>- Не </a:t>
            </a:r>
            <a:r>
              <a:rPr lang="ru-RU" sz="1800" dirty="0">
                <a:latin typeface="Times New Roman" panose="02020603050405020304" pitchFamily="18" charset="0"/>
                <a:cs typeface="Times New Roman" panose="02020603050405020304" pitchFamily="18" charset="0"/>
              </a:rPr>
              <a:t>увлекайтесь рефакторингом, рефакторинг не добавляет функционала в программу, поэтому и каких либо видимых результатов вы также не получите. Делайте перерывы для того, чтоб сделать, что то, что можно увидеть и оценить. Тогда ваш начальник будет вами </a:t>
            </a:r>
            <a:r>
              <a:rPr lang="ru-RU" sz="1800" dirty="0" smtClean="0">
                <a:latin typeface="Times New Roman" panose="02020603050405020304" pitchFamily="18" charset="0"/>
                <a:cs typeface="Times New Roman" panose="02020603050405020304" pitchFamily="18" charset="0"/>
              </a:rPr>
              <a:t>доволен</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Любой </a:t>
            </a:r>
            <a:r>
              <a:rPr lang="ru-RU" sz="1800" dirty="0">
                <a:latin typeface="Times New Roman" panose="02020603050405020304" pitchFamily="18" charset="0"/>
                <a:cs typeface="Times New Roman" panose="02020603050405020304" pitchFamily="18" charset="0"/>
              </a:rPr>
              <a:t>вид рефакторинга можно сделать за 5, 20 минут, максимум за один час. Но в основном рефакторинг является комплексной задачей, которая может выполняться в течении недель или месяцев над действующим проектом. Идея в том, что двигаться нужно постепенно и небольшими шагами, и возможно уделяя этому не больше одного часа в день. Это хороший метод рефакторинга, потому как не занимает много времени и убедить начальство в необходимости будет намного проще, ведь 1 час это так мало, не так ли?</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 </a:t>
            </a:r>
            <a:r>
              <a:rPr lang="ru-RU" sz="1800" dirty="0">
                <a:latin typeface="Times New Roman" panose="02020603050405020304" pitchFamily="18" charset="0"/>
                <a:cs typeface="Times New Roman" panose="02020603050405020304" pitchFamily="18" charset="0"/>
              </a:rPr>
              <a:t>долгосрочной перспективе у вас будет красивый и легко сопровождаемый код, код который написан для людей, а не для машин, код которым вы можете гордиться и показывать в пример, код который работает так, как вы этого хотите, и все это за невысокую цену </a:t>
            </a:r>
            <a:r>
              <a:rPr lang="ru-RU" sz="1800" dirty="0" smtClean="0">
                <a:latin typeface="Times New Roman" panose="02020603050405020304" pitchFamily="18" charset="0"/>
                <a:cs typeface="Times New Roman" panose="02020603050405020304" pitchFamily="18" charset="0"/>
              </a:rPr>
              <a:t>рефакторинга</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a:ln w="3175" cmpd="sng">
                  <a:noFill/>
                </a:ln>
                <a:solidFill>
                  <a:prstClr val="white"/>
                </a:solidFill>
                <a:latin typeface="Times New Roman" panose="02020603050405020304" pitchFamily="18" charset="0"/>
                <a:cs typeface="Times New Roman" panose="02020603050405020304" pitchFamily="18" charset="0"/>
              </a:rPr>
              <a:t>7 хороших советов для проведения рефакторинга</a:t>
            </a:r>
            <a:endParaRPr lang="en-US" dirty="0"/>
          </a:p>
        </p:txBody>
      </p:sp>
    </p:spTree>
    <p:extLst>
      <p:ext uri="{BB962C8B-B14F-4D97-AF65-F5344CB8AC3E}">
        <p14:creationId xmlns:p14="http://schemas.microsoft.com/office/powerpoint/2010/main" val="48048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108952"/>
            <a:ext cx="8534400" cy="4885447"/>
          </a:xfrm>
        </p:spPr>
        <p:txBody>
          <a:bodyPr>
            <a:normAutofit/>
          </a:bodyPr>
          <a:lstStyle/>
          <a:p>
            <a:r>
              <a:rPr lang="ru-RU" sz="1800" dirty="0">
                <a:latin typeface="Times New Roman" panose="02020603050405020304" pitchFamily="18" charset="0"/>
                <a:cs typeface="Times New Roman" panose="02020603050405020304" pitchFamily="18" charset="0"/>
              </a:rPr>
              <a:t>К порождающим паттернам проектирования относятся следующие:</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абстрактная </a:t>
            </a:r>
            <a:r>
              <a:rPr lang="ru-RU" sz="1800" dirty="0">
                <a:latin typeface="Times New Roman" panose="02020603050405020304" pitchFamily="18" charset="0"/>
                <a:cs typeface="Times New Roman" panose="02020603050405020304" pitchFamily="18" charset="0"/>
              </a:rPr>
              <a:t>фабрика (</a:t>
            </a:r>
            <a:r>
              <a:rPr lang="en-US" sz="1800" dirty="0">
                <a:latin typeface="Times New Roman" panose="02020603050405020304" pitchFamily="18" charset="0"/>
                <a:cs typeface="Times New Roman" panose="02020603050405020304" pitchFamily="18" charset="0"/>
              </a:rPr>
              <a:t>abstract factory);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строитель </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builder);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фабричный </a:t>
            </a:r>
            <a:r>
              <a:rPr lang="ru-RU" sz="1800" dirty="0">
                <a:latin typeface="Times New Roman" panose="02020603050405020304" pitchFamily="18" charset="0"/>
                <a:cs typeface="Times New Roman" panose="02020603050405020304" pitchFamily="18" charset="0"/>
              </a:rPr>
              <a:t>метод (</a:t>
            </a:r>
            <a:r>
              <a:rPr lang="en-US" sz="1800" dirty="0">
                <a:latin typeface="Times New Roman" panose="02020603050405020304" pitchFamily="18" charset="0"/>
                <a:cs typeface="Times New Roman" panose="02020603050405020304" pitchFamily="18" charset="0"/>
              </a:rPr>
              <a:t>factory method);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прототип </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prototype);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одиночка </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singleton</a:t>
            </a:r>
            <a:r>
              <a:rPr lang="en-US" sz="1800" dirty="0" smtClean="0">
                <a:latin typeface="Times New Roman" panose="02020603050405020304" pitchFamily="18" charset="0"/>
                <a:cs typeface="Times New Roman" panose="02020603050405020304" pitchFamily="18" charset="0"/>
              </a:rPr>
              <a:t>)</a:t>
            </a:r>
            <a:r>
              <a:rPr lang="ru-RU"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685800"/>
            <a:ext cx="8534400" cy="714983"/>
          </a:xfrm>
        </p:spPr>
        <p:txBody>
          <a:bodyPr>
            <a:normAutofit/>
          </a:bodyPr>
          <a:lstStyle/>
          <a:p>
            <a:r>
              <a:rPr lang="ru-RU" sz="2800" b="1" dirty="0">
                <a:solidFill>
                  <a:schemeClr val="tx1"/>
                </a:solidFill>
                <a:latin typeface="Times New Roman" panose="02020603050405020304" pitchFamily="18" charset="0"/>
                <a:cs typeface="Times New Roman" panose="02020603050405020304" pitchFamily="18" charset="0"/>
              </a:rPr>
              <a:t>Перечень порождающих паттернов</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633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289954"/>
            <a:ext cx="10533685" cy="11283884"/>
          </a:xfrm>
        </p:spPr>
        <p:txBody>
          <a:bodyPr>
            <a:normAutofit/>
          </a:bodyPr>
          <a:lstStyle/>
          <a:p>
            <a:r>
              <a:rPr lang="ru-RU" sz="1800" b="1" i="1" u="sng" dirty="0" smtClean="0">
                <a:latin typeface="Times New Roman" panose="02020603050405020304" pitchFamily="18" charset="0"/>
                <a:cs typeface="Times New Roman" panose="02020603050405020304" pitchFamily="18" charset="0"/>
              </a:rPr>
              <a:t>переименовывать</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Действия переименования могут использоваться для переименования методов, их параметров, атрибутов класса, локальных переменных и так далее. Давайте создадим следующий класс в IntelliJ.</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4" name="Picture 3"/>
          <p:cNvPicPr>
            <a:picLocks noChangeAspect="1"/>
          </p:cNvPicPr>
          <p:nvPr/>
        </p:nvPicPr>
        <p:blipFill>
          <a:blip r:embed="rId2"/>
          <a:stretch>
            <a:fillRect/>
          </a:stretch>
        </p:blipFill>
        <p:spPr>
          <a:xfrm>
            <a:off x="0" y="2890691"/>
            <a:ext cx="3172696" cy="3967309"/>
          </a:xfrm>
          <a:prstGeom prst="rect">
            <a:avLst/>
          </a:prstGeom>
        </p:spPr>
      </p:pic>
      <p:pic>
        <p:nvPicPr>
          <p:cNvPr id="5" name="Picture 4"/>
          <p:cNvPicPr>
            <a:picLocks noChangeAspect="1"/>
          </p:cNvPicPr>
          <p:nvPr/>
        </p:nvPicPr>
        <p:blipFill>
          <a:blip r:embed="rId3"/>
          <a:stretch>
            <a:fillRect/>
          </a:stretch>
        </p:blipFill>
        <p:spPr>
          <a:xfrm>
            <a:off x="3172696" y="2890691"/>
            <a:ext cx="4505325" cy="2867025"/>
          </a:xfrm>
          <a:prstGeom prst="rect">
            <a:avLst/>
          </a:prstGeom>
        </p:spPr>
      </p:pic>
    </p:spTree>
    <p:extLst>
      <p:ext uri="{BB962C8B-B14F-4D97-AF65-F5344CB8AC3E}">
        <p14:creationId xmlns:p14="http://schemas.microsoft.com/office/powerpoint/2010/main" val="3520232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073898"/>
            <a:ext cx="10533685" cy="10067827"/>
          </a:xfrm>
        </p:spPr>
        <p:txBody>
          <a:bodyPr>
            <a:normAutofit/>
          </a:bodyPr>
          <a:lstStyle/>
          <a:p>
            <a:r>
              <a:rPr lang="ru-RU" sz="1800" dirty="0">
                <a:latin typeface="Times New Roman" panose="02020603050405020304" pitchFamily="18" charset="0"/>
                <a:cs typeface="Times New Roman" panose="02020603050405020304" pitchFamily="18" charset="0"/>
              </a:rPr>
              <a:t>Теперь давайте переименуем класс Employee в Person . Это действие внесет изменения в конструкторы, а метод main () </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Выберите </a:t>
            </a:r>
            <a:r>
              <a:rPr lang="ru-RU" sz="1800" dirty="0">
                <a:latin typeface="Times New Roman" panose="02020603050405020304" pitchFamily="18" charset="0"/>
                <a:cs typeface="Times New Roman" panose="02020603050405020304" pitchFamily="18" charset="0"/>
              </a:rPr>
              <a:t>слово </a:t>
            </a:r>
            <a:r>
              <a:rPr lang="ru-RU" sz="1800" dirty="0" smtClean="0">
                <a:latin typeface="Times New Roman" panose="02020603050405020304" pitchFamily="18" charset="0"/>
                <a:cs typeface="Times New Roman" panose="02020603050405020304" pitchFamily="18" charset="0"/>
              </a:rPr>
              <a:t>сотрудника</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Перейдите </a:t>
            </a:r>
            <a:r>
              <a:rPr lang="ru-RU" sz="1800" dirty="0">
                <a:latin typeface="Times New Roman" panose="02020603050405020304" pitchFamily="18" charset="0"/>
                <a:cs typeface="Times New Roman" panose="02020603050405020304" pitchFamily="18" charset="0"/>
              </a:rPr>
              <a:t>в Refactor → Rename и переименуйте его с помощью Person</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слово </a:t>
            </a:r>
            <a:r>
              <a:rPr lang="ru-RU" sz="1800" dirty="0" smtClean="0">
                <a:latin typeface="Times New Roman" panose="02020603050405020304" pitchFamily="18" charset="0"/>
                <a:cs typeface="Times New Roman" panose="02020603050405020304" pitchFamily="18" charset="0"/>
              </a:rPr>
              <a:t>сотрудника</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Перейдите в Refactor → Rename и переименуйте его с помощью Person.</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6" name="Picture 5"/>
          <p:cNvPicPr>
            <a:picLocks noChangeAspect="1"/>
          </p:cNvPicPr>
          <p:nvPr/>
        </p:nvPicPr>
        <p:blipFill>
          <a:blip r:embed="rId2"/>
          <a:stretch>
            <a:fillRect/>
          </a:stretch>
        </p:blipFill>
        <p:spPr>
          <a:xfrm>
            <a:off x="2620652" y="3785299"/>
            <a:ext cx="5691717" cy="3072702"/>
          </a:xfrm>
          <a:prstGeom prst="rect">
            <a:avLst/>
          </a:prstGeom>
        </p:spPr>
      </p:pic>
    </p:spTree>
    <p:extLst>
      <p:ext uri="{BB962C8B-B14F-4D97-AF65-F5344CB8AC3E}">
        <p14:creationId xmlns:p14="http://schemas.microsoft.com/office/powerpoint/2010/main" val="41658320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582186"/>
            <a:ext cx="10533685" cy="11576115"/>
          </a:xfrm>
        </p:spPr>
        <p:txBody>
          <a:bodyPr>
            <a:normAutofit/>
          </a:bodyPr>
          <a:lstStyle/>
          <a:p>
            <a:r>
              <a:rPr lang="ru-RU" sz="1800" b="1" i="1" u="sng" dirty="0">
                <a:latin typeface="Times New Roman" panose="02020603050405020304" pitchFamily="18" charset="0"/>
                <a:cs typeface="Times New Roman" panose="02020603050405020304" pitchFamily="18" charset="0"/>
              </a:rPr>
              <a:t>Заменить дубликаты </a:t>
            </a:r>
            <a:r>
              <a:rPr lang="ru-RU" sz="1800" b="1" i="1" u="sng" dirty="0" smtClean="0">
                <a:latin typeface="Times New Roman" panose="02020603050405020304" pitchFamily="18" charset="0"/>
                <a:cs typeface="Times New Roman" panose="02020603050405020304" pitchFamily="18" charset="0"/>
              </a:rPr>
              <a:t>кода</a:t>
            </a:r>
            <a:br>
              <a:rPr lang="ru-RU" sz="1800" b="1" i="1" u="sng" dirty="0" smtClean="0">
                <a:latin typeface="Times New Roman" panose="02020603050405020304" pitchFamily="18" charset="0"/>
                <a:cs typeface="Times New Roman" panose="02020603050405020304" pitchFamily="18" charset="0"/>
              </a:rPr>
            </a:br>
            <a:r>
              <a:rPr lang="ru-RU" sz="1800" b="1" i="1" u="sng" dirty="0" smtClean="0">
                <a:latin typeface="Times New Roman" panose="02020603050405020304" pitchFamily="18" charset="0"/>
                <a:cs typeface="Times New Roman" panose="02020603050405020304" pitchFamily="18" charset="0"/>
              </a:rPr>
              <a:t/>
            </a:r>
            <a:br>
              <a:rPr lang="ru-RU" sz="1800" b="1" i="1" u="sng"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Это одно из мощных действий по рефакторингу. IntelliJ идентифицирует дубликаты кода и заменяет его соответствующим кодом. Давайте введем дублирование кода и проведем его рефакторинг</a:t>
            </a:r>
            <a:r>
              <a:rPr lang="ru-RU" sz="1800" dirty="0" smtClean="0">
                <a:latin typeface="Times New Roman" panose="02020603050405020304" pitchFamily="18" charset="0"/>
                <a:cs typeface="Times New Roman" panose="02020603050405020304" pitchFamily="18" charset="0"/>
              </a:rPr>
              <a:t>.</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4" name="Picture 3"/>
          <p:cNvPicPr>
            <a:picLocks noChangeAspect="1"/>
          </p:cNvPicPr>
          <p:nvPr/>
        </p:nvPicPr>
        <p:blipFill>
          <a:blip r:embed="rId2"/>
          <a:stretch>
            <a:fillRect/>
          </a:stretch>
        </p:blipFill>
        <p:spPr>
          <a:xfrm>
            <a:off x="3205113" y="2906114"/>
            <a:ext cx="4883085" cy="3441022"/>
          </a:xfrm>
          <a:prstGeom prst="rect">
            <a:avLst/>
          </a:prstGeom>
        </p:spPr>
      </p:pic>
    </p:spTree>
    <p:extLst>
      <p:ext uri="{BB962C8B-B14F-4D97-AF65-F5344CB8AC3E}">
        <p14:creationId xmlns:p14="http://schemas.microsoft.com/office/powerpoint/2010/main" val="21998916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3582186"/>
            <a:ext cx="10533685" cy="11576115"/>
          </a:xfrm>
        </p:spPr>
        <p:txBody>
          <a:bodyPr>
            <a:normAutofit/>
          </a:bodyPr>
          <a:lstStyle/>
          <a:p>
            <a:r>
              <a:rPr lang="ru-RU" sz="1800" dirty="0">
                <a:latin typeface="Times New Roman" panose="02020603050405020304" pitchFamily="18" charset="0"/>
                <a:cs typeface="Times New Roman" panose="02020603050405020304" pitchFamily="18" charset="0"/>
              </a:rPr>
              <a:t>В этом примере конструктор </a:t>
            </a:r>
            <a:r>
              <a:rPr lang="en-US" sz="1800" dirty="0">
                <a:latin typeface="Times New Roman" panose="02020603050405020304" pitchFamily="18" charset="0"/>
                <a:cs typeface="Times New Roman" panose="02020603050405020304" pitchFamily="18" charset="0"/>
              </a:rPr>
              <a:t>Employee (String name, String address,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age) </a:t>
            </a:r>
            <a:r>
              <a:rPr lang="ru-RU" sz="1800" dirty="0">
                <a:latin typeface="Times New Roman" panose="02020603050405020304" pitchFamily="18" charset="0"/>
                <a:cs typeface="Times New Roman" panose="02020603050405020304" pitchFamily="18" charset="0"/>
              </a:rPr>
              <a:t>и открытый </a:t>
            </a:r>
            <a:r>
              <a:rPr lang="en-US" sz="1800" dirty="0">
                <a:latin typeface="Times New Roman" panose="02020603050405020304" pitchFamily="18" charset="0"/>
                <a:cs typeface="Times New Roman" panose="02020603050405020304" pitchFamily="18" charset="0"/>
              </a:rPr>
              <a:t>void </a:t>
            </a:r>
            <a:r>
              <a:rPr lang="en-US" sz="1800" dirty="0" err="1">
                <a:latin typeface="Times New Roman" panose="02020603050405020304" pitchFamily="18" charset="0"/>
                <a:cs typeface="Times New Roman" panose="02020603050405020304" pitchFamily="18" charset="0"/>
              </a:rPr>
              <a:t>setData</a:t>
            </a:r>
            <a:r>
              <a:rPr lang="en-US" sz="1800" dirty="0">
                <a:latin typeface="Times New Roman" panose="02020603050405020304" pitchFamily="18" charset="0"/>
                <a:cs typeface="Times New Roman" panose="02020603050405020304" pitchFamily="18" charset="0"/>
              </a:rPr>
              <a:t> (String name, String address,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age) </a:t>
            </a:r>
            <a:r>
              <a:rPr lang="ru-RU" sz="1800" dirty="0">
                <a:latin typeface="Times New Roman" panose="02020603050405020304" pitchFamily="18" charset="0"/>
                <a:cs typeface="Times New Roman" panose="02020603050405020304" pitchFamily="18" charset="0"/>
              </a:rPr>
              <a:t>полностью идентичны. После рефакторинга конструктор </a:t>
            </a:r>
            <a:r>
              <a:rPr lang="en-US" sz="1800" dirty="0">
                <a:latin typeface="Times New Roman" panose="02020603050405020304" pitchFamily="18" charset="0"/>
                <a:cs typeface="Times New Roman" panose="02020603050405020304" pitchFamily="18" charset="0"/>
              </a:rPr>
              <a:t>Employee (String name, String address,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age) </a:t>
            </a:r>
            <a:r>
              <a:rPr lang="ru-RU" sz="1800" dirty="0">
                <a:latin typeface="Times New Roman" panose="02020603050405020304" pitchFamily="18" charset="0"/>
                <a:cs typeface="Times New Roman" panose="02020603050405020304" pitchFamily="18" charset="0"/>
              </a:rPr>
              <a:t>изменяется следующим образом</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5" name="Picture 4"/>
          <p:cNvPicPr>
            <a:picLocks noChangeAspect="1"/>
          </p:cNvPicPr>
          <p:nvPr/>
        </p:nvPicPr>
        <p:blipFill>
          <a:blip r:embed="rId2"/>
          <a:stretch>
            <a:fillRect/>
          </a:stretch>
        </p:blipFill>
        <p:spPr>
          <a:xfrm>
            <a:off x="684210" y="2869872"/>
            <a:ext cx="4829175" cy="571500"/>
          </a:xfrm>
          <a:prstGeom prst="rect">
            <a:avLst/>
          </a:prstGeom>
        </p:spPr>
      </p:pic>
    </p:spTree>
    <p:extLst>
      <p:ext uri="{BB962C8B-B14F-4D97-AF65-F5344CB8AC3E}">
        <p14:creationId xmlns:p14="http://schemas.microsoft.com/office/powerpoint/2010/main" val="22549287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828800"/>
            <a:ext cx="10533685" cy="9822729"/>
          </a:xfrm>
        </p:spPr>
        <p:txBody>
          <a:bodyPr>
            <a:normAutofit/>
          </a:bodyPr>
          <a:lstStyle/>
          <a:p>
            <a:r>
              <a:rPr lang="ru-RU" sz="1800" dirty="0">
                <a:latin typeface="Times New Roman" panose="02020603050405020304" pitchFamily="18" charset="0"/>
                <a:cs typeface="Times New Roman" panose="02020603050405020304" pitchFamily="18" charset="0"/>
              </a:rPr>
              <a:t>Чтобы заменить дубликаты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Перейдите </a:t>
            </a:r>
            <a:r>
              <a:rPr lang="ru-RU" sz="1800" dirty="0">
                <a:latin typeface="Times New Roman" panose="02020603050405020304" pitchFamily="18" charset="0"/>
                <a:cs typeface="Times New Roman" panose="02020603050405020304" pitchFamily="18" charset="0"/>
              </a:rPr>
              <a:t>в Refactor → Найти и заменить дубликаты кода.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Выберите </a:t>
            </a:r>
            <a:r>
              <a:rPr lang="ru-RU" sz="1800" dirty="0">
                <a:latin typeface="Times New Roman" panose="02020603050405020304" pitchFamily="18" charset="0"/>
                <a:cs typeface="Times New Roman" panose="02020603050405020304" pitchFamily="18" charset="0"/>
              </a:rPr>
              <a:t>область рефакторинга и следуйте инструкциям на экране для завершения действия.</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Перейдите в Refactor → Найти и заменить дубликаты кода.</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область рефакторинга и следуйте инструкциям на экране для завершения действия</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4" name="Picture 3"/>
          <p:cNvPicPr>
            <a:picLocks noChangeAspect="1"/>
          </p:cNvPicPr>
          <p:nvPr/>
        </p:nvPicPr>
        <p:blipFill>
          <a:blip r:embed="rId2"/>
          <a:stretch>
            <a:fillRect/>
          </a:stretch>
        </p:blipFill>
        <p:spPr>
          <a:xfrm>
            <a:off x="4703975" y="4484249"/>
            <a:ext cx="4785281" cy="2373751"/>
          </a:xfrm>
          <a:prstGeom prst="rect">
            <a:avLst/>
          </a:prstGeom>
        </p:spPr>
      </p:pic>
    </p:spTree>
    <p:extLst>
      <p:ext uri="{BB962C8B-B14F-4D97-AF65-F5344CB8AC3E}">
        <p14:creationId xmlns:p14="http://schemas.microsoft.com/office/powerpoint/2010/main" val="27858630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620653"/>
            <a:ext cx="10533685" cy="13018417"/>
          </a:xfrm>
        </p:spPr>
        <p:txBody>
          <a:bodyPr>
            <a:normAutofit/>
          </a:bodyPr>
          <a:lstStyle/>
          <a:p>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Копировать </a:t>
            </a:r>
            <a:r>
              <a:rPr lang="ru-RU" sz="1800" b="1" i="1" u="sng" dirty="0" smtClean="0">
                <a:latin typeface="Times New Roman" panose="02020603050405020304" pitchFamily="18" charset="0"/>
                <a:cs typeface="Times New Roman" panose="02020603050405020304" pitchFamily="18" charset="0"/>
              </a:rPr>
              <a:t>рефакторинг </a:t>
            </a:r>
            <a:br>
              <a:rPr lang="ru-RU" sz="1800" b="1" i="1" u="sng" dirty="0" smtClean="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 этом разделе мы поймем, как копировать один класс в другой. Давайте скопируем класс Employee в класс Person. Мы можем скопировать его в существующий или новый модуль. IntelliJ сделает необходимые изменения в зависимости от этого. Выполните следующие действия, чтобы выполнить рефакторинг копии</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Перейдите в Refactor → Copy , откроется диалоговое окно.</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Введите новое имя и целевой пакет.</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Нажмите на кнопку ОК, и он сделает все необходимое.</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Перейдите в Refactor → Copy , откроется диалоговое окно.</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Введите новое имя и целевой пакет.</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Нажмите на кнопку ОК, и он сделает все необходимое.</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32490788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8041" y="2450969"/>
            <a:ext cx="5010150" cy="2257425"/>
          </a:xfrm>
          <a:prstGeom prst="rect">
            <a:avLst/>
          </a:prstGeom>
        </p:spPr>
      </p:pic>
      <p:sp>
        <p:nvSpPr>
          <p:cNvPr id="2" name="Title 1"/>
          <p:cNvSpPr>
            <a:spLocks noGrp="1"/>
          </p:cNvSpPr>
          <p:nvPr>
            <p:ph type="title"/>
          </p:nvPr>
        </p:nvSpPr>
        <p:spPr>
          <a:xfrm>
            <a:off x="684211" y="-2620653"/>
            <a:ext cx="10533685" cy="13018417"/>
          </a:xfrm>
        </p:spPr>
        <p:txBody>
          <a:bodyPr>
            <a:normAutofit/>
          </a:bodyPr>
          <a:lstStyle/>
          <a:p>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12449777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65748"/>
            <a:ext cx="10533684" cy="13263513"/>
          </a:xfrm>
        </p:spPr>
        <p:txBody>
          <a:bodyPr>
            <a:normAutofit/>
          </a:bodyPr>
          <a:lstStyle/>
          <a:p>
            <a:r>
              <a:rPr lang="ru-RU" sz="1800" b="1" i="1" u="sng" dirty="0">
                <a:latin typeface="Times New Roman" panose="02020603050405020304" pitchFamily="18" charset="0"/>
                <a:cs typeface="Times New Roman" panose="02020603050405020304" pitchFamily="18" charset="0"/>
              </a:rPr>
              <a:t>Переместить </a:t>
            </a:r>
            <a:r>
              <a:rPr lang="ru-RU" sz="1800" b="1" i="1" u="sng" dirty="0" smtClean="0">
                <a:latin typeface="Times New Roman" panose="02020603050405020304" pitchFamily="18" charset="0"/>
                <a:cs typeface="Times New Roman" panose="02020603050405020304" pitchFamily="18" charset="0"/>
              </a:rPr>
              <a:t>Рефакторинг</a:t>
            </a: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b="1" i="1" u="sng" dirty="0">
                <a:latin typeface="Times New Roman" panose="02020603050405020304" pitchFamily="18" charset="0"/>
                <a:cs typeface="Times New Roman" panose="02020603050405020304" pitchFamily="18" charset="0"/>
              </a:rPr>
              <a:t/>
            </a:r>
            <a:br>
              <a:rPr lang="ru-RU" sz="1800" b="1" i="1" u="sng"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Рефакторинг Move аналогичен копии, но вместо создания другой копии он перемещает код в другой пакет или делает его внутренним классом другого класса</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Выполните следующие шаги, чтобы выполнить рефакторинг ходов </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Перейти </a:t>
            </a:r>
            <a:r>
              <a:rPr lang="ru-RU" sz="1800" dirty="0">
                <a:latin typeface="Times New Roman" panose="02020603050405020304" pitchFamily="18" charset="0"/>
                <a:cs typeface="Times New Roman" panose="02020603050405020304" pitchFamily="18" charset="0"/>
              </a:rPr>
              <a:t>к, Refactor → Move</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Появится </a:t>
            </a:r>
            <a:r>
              <a:rPr lang="ru-RU" sz="1800" dirty="0">
                <a:latin typeface="Times New Roman" panose="02020603050405020304" pitchFamily="18" charset="0"/>
                <a:cs typeface="Times New Roman" panose="02020603050405020304" pitchFamily="18" charset="0"/>
              </a:rPr>
              <a:t>новое окно</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Выберите </a:t>
            </a:r>
            <a:r>
              <a:rPr lang="ru-RU" sz="1800" dirty="0">
                <a:latin typeface="Times New Roman" panose="02020603050405020304" pitchFamily="18" charset="0"/>
                <a:cs typeface="Times New Roman" panose="02020603050405020304" pitchFamily="18" charset="0"/>
              </a:rPr>
              <a:t>один из вариантов в соответствии с вашим выбором и нажмите Refactor.</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Перейти к, Refactor → Move</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Появится новое окно</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один из вариантов в соответствии с вашим выбором и нажмите Refactor.</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4584791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6762" y="2121031"/>
            <a:ext cx="7181850" cy="4114800"/>
          </a:xfrm>
          <a:prstGeom prst="rect">
            <a:avLst/>
          </a:prstGeom>
        </p:spPr>
      </p:pic>
      <p:sp>
        <p:nvSpPr>
          <p:cNvPr id="2" name="Title 1"/>
          <p:cNvSpPr>
            <a:spLocks noGrp="1"/>
          </p:cNvSpPr>
          <p:nvPr>
            <p:ph type="title"/>
          </p:nvPr>
        </p:nvSpPr>
        <p:spPr>
          <a:xfrm>
            <a:off x="684212" y="-2865748"/>
            <a:ext cx="10533684" cy="13263513"/>
          </a:xfrm>
        </p:spPr>
        <p:txBody>
          <a:bodyPr>
            <a:normAutofit/>
          </a:bodyPr>
          <a:lstStyle/>
          <a:p>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38472514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524107"/>
            <a:ext cx="10533684" cy="15921873"/>
          </a:xfrm>
        </p:spPr>
        <p:txBody>
          <a:bodyPr>
            <a:normAutofit/>
          </a:bodyPr>
          <a:lstStyle/>
          <a:p>
            <a:r>
              <a:rPr lang="ru-RU" sz="1800" b="1" i="1" u="sng" dirty="0">
                <a:latin typeface="Times New Roman" panose="02020603050405020304" pitchFamily="18" charset="0"/>
                <a:cs typeface="Times New Roman" panose="02020603050405020304" pitchFamily="18" charset="0"/>
              </a:rPr>
              <a:t>Безопасное удаление</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Действие Безопасное удаление удалит объект только тогда, когда на него нет ссылок нигде в проекте. Целью этой опции может быть класс, интерфейс, метод, поле или параметр.</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Давайте посмотрим на это в действии. Введите следующий код в редакторе –</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4" name="Picture 3"/>
          <p:cNvPicPr>
            <a:picLocks noChangeAspect="1"/>
          </p:cNvPicPr>
          <p:nvPr/>
        </p:nvPicPr>
        <p:blipFill>
          <a:blip r:embed="rId2"/>
          <a:stretch>
            <a:fillRect/>
          </a:stretch>
        </p:blipFill>
        <p:spPr>
          <a:xfrm>
            <a:off x="3168781" y="3543741"/>
            <a:ext cx="4610100" cy="2428875"/>
          </a:xfrm>
          <a:prstGeom prst="rect">
            <a:avLst/>
          </a:prstGeom>
        </p:spPr>
      </p:pic>
    </p:spTree>
    <p:extLst>
      <p:ext uri="{BB962C8B-B14F-4D97-AF65-F5344CB8AC3E}">
        <p14:creationId xmlns:p14="http://schemas.microsoft.com/office/powerpoint/2010/main" val="3093151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61872"/>
            <a:ext cx="8534400" cy="4632527"/>
          </a:xfrm>
        </p:spPr>
        <p:txBody>
          <a:bodyPr>
            <a:normAutofit/>
          </a:bodyPr>
          <a:lstStyle/>
          <a:p>
            <a:r>
              <a:rPr lang="ru-RU" sz="1800" b="1" i="1" u="sng" dirty="0">
                <a:solidFill>
                  <a:srgbClr val="FFFF00"/>
                </a:solidFill>
                <a:latin typeface="Times New Roman" panose="02020603050405020304" pitchFamily="18" charset="0"/>
                <a:cs typeface="Times New Roman" panose="02020603050405020304" pitchFamily="18" charset="0"/>
              </a:rPr>
              <a:t>Абстрактная фабрика </a:t>
            </a:r>
            <a:r>
              <a:rPr lang="ru-RU" sz="1800" dirty="0">
                <a:latin typeface="Times New Roman" panose="02020603050405020304" pitchFamily="18" charset="0"/>
                <a:cs typeface="Times New Roman" panose="02020603050405020304" pitchFamily="18" charset="0"/>
              </a:rPr>
              <a:t>— паттерн позволяющий изменять поведение системы, варьируя создаваемые объекты, при этом сохраняя интерфейсы. Он позволяет создавать целые группы взаимосвязанных объектов (продуктов), которые, будучи созданными одной фабрикой, реализуют общее поведение. Паттерн реализуется созданием абстрактного класса Factory, который представляет собой интерфейс для создания компонентов системы (например, для оконного интерфейса он может создавать окна, кнопки и т.д.). Затем пишутся наследующиеся от него классы, реализующие этот интерфейс. Иначе говоря, продукт это тот объект, который должен быть произведен, а фабрика предоставляет механизм для его создания.</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301558"/>
            <a:ext cx="8534400" cy="1264596"/>
          </a:xfrm>
        </p:spPr>
        <p:txBody>
          <a:bodyPr>
            <a:normAutofit/>
          </a:bodyPr>
          <a:lstStyle/>
          <a:p>
            <a:r>
              <a:rPr lang="ru-RU" sz="2800" b="1" dirty="0">
                <a:solidFill>
                  <a:schemeClr val="tx1"/>
                </a:solidFill>
                <a:latin typeface="Times New Roman" panose="02020603050405020304" pitchFamily="18" charset="0"/>
                <a:cs typeface="Times New Roman" panose="02020603050405020304" pitchFamily="18" charset="0"/>
              </a:rPr>
              <a:t>Абстрактная фабрика</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3453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318994"/>
            <a:ext cx="10533684" cy="12716760"/>
          </a:xfrm>
        </p:spPr>
        <p:txBody>
          <a:bodyPr>
            <a:normAutofit/>
          </a:bodyPr>
          <a:lstStyle/>
          <a:p>
            <a:r>
              <a:rPr lang="ru-RU" sz="1800" dirty="0">
                <a:latin typeface="Times New Roman" panose="02020603050405020304" pitchFamily="18" charset="0"/>
                <a:cs typeface="Times New Roman" panose="02020603050405020304" pitchFamily="18" charset="0"/>
              </a:rPr>
              <a:t>Выполните следующие действия для выполнения безопасного удаления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метод sayHello ()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Щелкните правой кнопкой мыши по нему и выберите опцию Refactor → Safe Delete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Поскольку метод sayHello () используется, он покажет ошибку, как на следующем скриншоте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метод sayHello ()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Щелкните правой кнопкой мыши по нему и выберите опцию Refactor → Safe Delete .</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2683248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325385"/>
            <a:ext cx="10533684" cy="16723152"/>
          </a:xfrm>
        </p:spPr>
        <p:txBody>
          <a:bodyPr>
            <a:normAutofit/>
          </a:bodyPr>
          <a:lstStyle/>
          <a:p>
            <a:r>
              <a:rPr lang="ru-RU" sz="1800" dirty="0">
                <a:latin typeface="Times New Roman" panose="02020603050405020304" pitchFamily="18" charset="0"/>
                <a:cs typeface="Times New Roman" panose="02020603050405020304" pitchFamily="18" charset="0"/>
              </a:rPr>
              <a:t>Поскольку метод sayHello () используется, он покажет ошибку, как на следующем скриншоте </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4" name="Picture 3"/>
          <p:cNvPicPr>
            <a:picLocks noChangeAspect="1"/>
          </p:cNvPicPr>
          <p:nvPr/>
        </p:nvPicPr>
        <p:blipFill>
          <a:blip r:embed="rId2"/>
          <a:stretch>
            <a:fillRect/>
          </a:stretch>
        </p:blipFill>
        <p:spPr>
          <a:xfrm>
            <a:off x="3033561" y="2347274"/>
            <a:ext cx="4696417" cy="4344186"/>
          </a:xfrm>
          <a:prstGeom prst="rect">
            <a:avLst/>
          </a:prstGeom>
        </p:spPr>
      </p:pic>
    </p:spTree>
    <p:extLst>
      <p:ext uri="{BB962C8B-B14F-4D97-AF65-F5344CB8AC3E}">
        <p14:creationId xmlns:p14="http://schemas.microsoft.com/office/powerpoint/2010/main" val="370731266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64090"/>
            <a:ext cx="10533684" cy="12961856"/>
          </a:xfrm>
        </p:spPr>
        <p:txBody>
          <a:bodyPr>
            <a:normAutofit/>
          </a:bodyPr>
          <a:lstStyle/>
          <a:p>
            <a:r>
              <a:rPr lang="ru-RU" sz="1800" b="1" i="1" u="sng" dirty="0">
                <a:latin typeface="Times New Roman" panose="02020603050405020304" pitchFamily="18" charset="0"/>
                <a:cs typeface="Times New Roman" panose="02020603050405020304" pitchFamily="18" charset="0"/>
              </a:rPr>
              <a:t>Изменить подпись</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Действие изменяет подпись метода. Он может изменять имя метода, его параметры, типы, возвращаемые значения и так далее. Давайте возьмем метод из приведенного выше примера и изменим его сигнатуру.</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Выполните следующие действия, чтобы выполнить действие Изменить подпись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Выберите </a:t>
            </a:r>
            <a:r>
              <a:rPr lang="ru-RU" sz="1800" dirty="0">
                <a:latin typeface="Times New Roman" panose="02020603050405020304" pitchFamily="18" charset="0"/>
                <a:cs typeface="Times New Roman" panose="02020603050405020304" pitchFamily="18" charset="0"/>
              </a:rPr>
              <a:t>метод.</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Щелкните </a:t>
            </a:r>
            <a:r>
              <a:rPr lang="ru-RU" sz="1800" dirty="0">
                <a:latin typeface="Times New Roman" panose="02020603050405020304" pitchFamily="18" charset="0"/>
                <a:cs typeface="Times New Roman" panose="02020603050405020304" pitchFamily="18" charset="0"/>
              </a:rPr>
              <a:t>правой кнопкой мыши по нему и выберите Refactor → Изменить подпись</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Появится </a:t>
            </a:r>
            <a:r>
              <a:rPr lang="ru-RU" sz="1800" dirty="0">
                <a:latin typeface="Times New Roman" panose="02020603050405020304" pitchFamily="18" charset="0"/>
                <a:cs typeface="Times New Roman" panose="02020603050405020304" pitchFamily="18" charset="0"/>
              </a:rPr>
              <a:t>новое окно, в котором вы можете выполнить вышеуказанные действия.</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В </a:t>
            </a:r>
            <a:r>
              <a:rPr lang="ru-RU" sz="1800" dirty="0">
                <a:latin typeface="Times New Roman" panose="02020603050405020304" pitchFamily="18" charset="0"/>
                <a:cs typeface="Times New Roman" panose="02020603050405020304" pitchFamily="18" charset="0"/>
              </a:rPr>
              <a:t>нижней части окна отображается предварительный просмотр новой подписи.</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4051541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64090"/>
            <a:ext cx="10533684" cy="12961856"/>
          </a:xfrm>
        </p:spPr>
        <p:txBody>
          <a:bodyPr>
            <a:normAutofit/>
          </a:bodyPr>
          <a:lstStyle/>
          <a:p>
            <a:r>
              <a:rPr lang="ru-RU" sz="1800" dirty="0">
                <a:latin typeface="Times New Roman" panose="02020603050405020304" pitchFamily="18" charset="0"/>
                <a:cs typeface="Times New Roman" panose="02020603050405020304" pitchFamily="18" charset="0"/>
              </a:rPr>
              <a:t>Выберите метод.</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Щелкните правой кнопкой мыши по нему и выберите Refactor → Изменить подпись</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Появится новое окно, в котором вы можете выполнить вышеуказанные действия.</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 нижней части окна отображается предварительный просмотр новой подписи.</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16726583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7684" y="1357460"/>
            <a:ext cx="4963091" cy="5443390"/>
          </a:xfrm>
          <a:prstGeom prst="rect">
            <a:avLst/>
          </a:prstGeom>
        </p:spPr>
      </p:pic>
      <p:sp>
        <p:nvSpPr>
          <p:cNvPr id="2" name="Title 1"/>
          <p:cNvSpPr>
            <a:spLocks noGrp="1"/>
          </p:cNvSpPr>
          <p:nvPr>
            <p:ph type="title"/>
          </p:nvPr>
        </p:nvSpPr>
        <p:spPr>
          <a:xfrm>
            <a:off x="684212" y="-2564090"/>
            <a:ext cx="10533684" cy="12961856"/>
          </a:xfrm>
        </p:spPr>
        <p:txBody>
          <a:bodyPr>
            <a:normAutofit/>
          </a:bodyPr>
          <a:lstStyle/>
          <a:p>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spTree>
    <p:extLst>
      <p:ext uri="{BB962C8B-B14F-4D97-AF65-F5344CB8AC3E}">
        <p14:creationId xmlns:p14="http://schemas.microsoft.com/office/powerpoint/2010/main" val="26899308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044858"/>
            <a:ext cx="10533684" cy="13442623"/>
          </a:xfrm>
        </p:spPr>
        <p:txBody>
          <a:bodyPr>
            <a:normAutofit/>
          </a:bodyPr>
          <a:lstStyle/>
          <a:p>
            <a:r>
              <a:rPr lang="ru-RU" sz="1800" b="1" i="1" u="sng" dirty="0">
                <a:latin typeface="Times New Roman" panose="02020603050405020304" pitchFamily="18" charset="0"/>
                <a:cs typeface="Times New Roman" panose="02020603050405020304" pitchFamily="18" charset="0"/>
              </a:rPr>
              <a:t>Тип Миграция</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Тип Миграция меняет тип символа. Этот символ может быть параметром метода или атрибутом класса. Давайте рассмотрим следующий метод перед выполнением </a:t>
            </a:r>
            <a:r>
              <a:rPr lang="ru-RU" sz="1800" dirty="0" smtClean="0">
                <a:latin typeface="Times New Roman" panose="02020603050405020304" pitchFamily="18" charset="0"/>
                <a:cs typeface="Times New Roman" panose="02020603050405020304" pitchFamily="18" charset="0"/>
              </a:rPr>
              <a:t>требуемого </a:t>
            </a:r>
            <a:r>
              <a:rPr lang="ru-RU" sz="1800" dirty="0">
                <a:latin typeface="Times New Roman" panose="02020603050405020304" pitchFamily="18" charset="0"/>
                <a:cs typeface="Times New Roman" panose="02020603050405020304" pitchFamily="18" charset="0"/>
              </a:rPr>
              <a:t>действия </a:t>
            </a:r>
            <a:r>
              <a:rPr lang="ru-RU" sz="1800" dirty="0" smtClean="0">
                <a:latin typeface="Times New Roman" panose="02020603050405020304" pitchFamily="18" charset="0"/>
                <a:cs typeface="Times New Roman" panose="02020603050405020304" pitchFamily="18" charset="0"/>
              </a:rPr>
              <a:t>–</a:t>
            </a:r>
            <a:br>
              <a:rPr lang="ru-RU" sz="1800" dirty="0" smtClean="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r>
            <a:br>
              <a:rPr lang="ru-RU" sz="1800" dirty="0" smtClean="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
            </a:r>
            <a:br>
              <a:rPr lang="ru-RU" sz="1800" dirty="0" smtClean="0">
                <a:latin typeface="Times New Roman" panose="02020603050405020304" pitchFamily="18" charset="0"/>
                <a:cs typeface="Times New Roman" panose="02020603050405020304" pitchFamily="18" charset="0"/>
              </a:rPr>
            </a:br>
            <a:r>
              <a:rPr lang="ru-RU" sz="1800" dirty="0" smtClean="0">
                <a:latin typeface="Times New Roman" panose="02020603050405020304" pitchFamily="18" charset="0"/>
                <a:cs typeface="Times New Roman" panose="02020603050405020304" pitchFamily="18" charset="0"/>
              </a:rPr>
              <a:t>Выполните </a:t>
            </a:r>
            <a:r>
              <a:rPr lang="ru-RU" sz="1800" dirty="0">
                <a:latin typeface="Times New Roman" panose="02020603050405020304" pitchFamily="18" charset="0"/>
                <a:cs typeface="Times New Roman" panose="02020603050405020304" pitchFamily="18" charset="0"/>
              </a:rPr>
              <a:t>следующие шаги для выполнения миграции типов </a:t>
            </a:r>
            <a:r>
              <a:rPr lang="ru-RU" sz="1800" dirty="0" smtClean="0">
                <a:latin typeface="Times New Roman" panose="02020603050405020304" pitchFamily="18" charset="0"/>
                <a:cs typeface="Times New Roman" panose="02020603050405020304" pitchFamily="18" charset="0"/>
              </a:rPr>
              <a:t>–</a:t>
            </a: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тип данных «String».</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Щелкните правой кнопкой мыши по нему и выберите « Refactor» → «Тип миграции»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Введите требуемый тип данных в данное текстовое поле.</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
            </a:r>
            <a:br>
              <a:rPr lang="ru-RU" sz="1800" dirty="0">
                <a:latin typeface="Times New Roman" panose="02020603050405020304" pitchFamily="18" charset="0"/>
                <a:cs typeface="Times New Roman" panose="02020603050405020304" pitchFamily="18" charset="0"/>
              </a:rPr>
            </a:br>
            <a:r>
              <a:rPr lang="ru-RU" sz="1800" dirty="0">
                <a:latin typeface="Times New Roman" panose="02020603050405020304" pitchFamily="18" charset="0"/>
                <a:cs typeface="Times New Roman" panose="02020603050405020304" pitchFamily="18" charset="0"/>
              </a:rPr>
              <a:t>Выберите область и нажмите на кнопку Refactor.</a:t>
            </a:r>
            <a:endParaRPr lang="ru-RU"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4212" y="94269"/>
            <a:ext cx="8534400" cy="1979628"/>
          </a:xfrm>
        </p:spPr>
        <p:txBody>
          <a:bodyPr/>
          <a:lstStyle/>
          <a:p>
            <a:pPr lvl="0">
              <a:buClr>
                <a:prstClr val="white"/>
              </a:buClr>
            </a:pPr>
            <a:r>
              <a:rPr lang="ru-RU" sz="2800" cap="all" dirty="0" smtClean="0">
                <a:ln w="3175" cmpd="sng">
                  <a:noFill/>
                </a:ln>
                <a:solidFill>
                  <a:prstClr val="white"/>
                </a:solidFill>
                <a:latin typeface="Times New Roman" panose="02020603050405020304" pitchFamily="18" charset="0"/>
                <a:cs typeface="Times New Roman" panose="02020603050405020304" pitchFamily="18" charset="0"/>
              </a:rPr>
              <a:t>Рефакторинг кода на примере</a:t>
            </a:r>
            <a:endParaRPr lang="en-US" dirty="0"/>
          </a:p>
        </p:txBody>
      </p:sp>
      <p:pic>
        <p:nvPicPr>
          <p:cNvPr id="4" name="Picture 3"/>
          <p:cNvPicPr>
            <a:picLocks noChangeAspect="1"/>
          </p:cNvPicPr>
          <p:nvPr/>
        </p:nvPicPr>
        <p:blipFill>
          <a:blip r:embed="rId2"/>
          <a:stretch>
            <a:fillRect/>
          </a:stretch>
        </p:blipFill>
        <p:spPr>
          <a:xfrm>
            <a:off x="5818187" y="2381642"/>
            <a:ext cx="3400425" cy="781050"/>
          </a:xfrm>
          <a:prstGeom prst="rect">
            <a:avLst/>
          </a:prstGeom>
        </p:spPr>
      </p:pic>
    </p:spTree>
    <p:extLst>
      <p:ext uri="{BB962C8B-B14F-4D97-AF65-F5344CB8AC3E}">
        <p14:creationId xmlns:p14="http://schemas.microsoft.com/office/powerpoint/2010/main" val="1993928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284</TotalTime>
  <Words>1961</Words>
  <Application>Microsoft Office PowerPoint</Application>
  <PresentationFormat>Widescreen</PresentationFormat>
  <Paragraphs>163</Paragraphs>
  <Slides>95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Century Gothic</vt:lpstr>
      <vt:lpstr>Times New Roman</vt:lpstr>
      <vt:lpstr>Wingdings 3</vt:lpstr>
      <vt:lpstr>Slice</vt:lpstr>
      <vt:lpstr>Паттерны проектрирвания и Рефакторинг кода</vt:lpstr>
      <vt:lpstr>Часть 1. Паттерны проектрирвания</vt:lpstr>
      <vt:lpstr>Алгоритмы не являются паттернами, т.к. решают задачу вычисления, а не программирования. Они описывают решение задачи по шагам, а не общий подход к ее решению.</vt:lpstr>
      <vt:lpstr>PowerPoint Presentation</vt:lpstr>
      <vt:lpstr>PowerPoint Presentation</vt:lpstr>
      <vt:lpstr>Абстрагируют процесс инстанцирования. Они позволяют сделать систему независимой от способа создания, композиции и представления объектов. Шаблон, порождающий классы, использует наследование, чтобы изменять инстанцируемый класс, а шаблон, порождающий объекты, делегирует инстанцирование другому объекту.  Инстанцирование — создание экземпляра класса. В отличие от слова «создание», применяется не к объекту, а к классу. То есть, говорят: «(в виртуальной среде) создать экземпляр класса или инстанцировать класс». Порождающие шаблоны используют полиморфное инстанцирование.</vt:lpstr>
      <vt:lpstr>Эти шаблоны оказываются важны, когда система больше зависит от композиции объектов, чем от наследования классов. Основной упор делается не на жестком кодировании фиксированного набора поведений, а на определении небольшого набора фундаментальных поведений, с помощью композиции которых можно получать любое число более сложных. Таким образом, для создания объектов с конкретным поведением требуется нечто большее, чем простое инстанцирование класса.  Порождающие шаблоны инкапсулируют знания о конкретных классах, которые применяются в системе. Они скрывают детали того, как эти классы создаются и стыкуются. Единственная информация об объектах, известная системе, — это их интерфейсы, определенные с помощью абстрактных классов. Следовательно, порождающие шаблоны обеспечивают большую гибкость при решении вопроса о том, что создается, кто это создает, как и когда.  Иногда допустимо выбирать между тем или иным порождающим шаблоном. Например, есть случаи, когда с пользой для дела можно использовать как прототип, так и абстрактную фабрику. В других ситуациях порождающие шаблоны дополняют друг друга. Так, применяя строитель, можно использовать другие шаблоны для решения вопроса о том, какие компоненты нужно строить, а прототип часто реализуется вместе с одиночкой. Порождающие шаблоны тесно связаны друг с другом, их рассмотрение лучше проводить совместно, чтобы лучше были видны их сходства и различия.</vt:lpstr>
      <vt:lpstr>К порождающим паттернам проектирования относятся следующие:  - абстрактная фабрика (abstract factory);  - строитель (builder);  - фабричный метод (factory method);  - прототип (prototype);  - одиночка (singleton).</vt:lpstr>
      <vt:lpstr>Абстрактная фабрика — паттерн позволяющий изменять поведение системы, варьируя создаваемые объекты, при этом сохраняя интерфейсы. Он позволяет создавать целые группы взаимосвязанных объектов (продуктов), которые, будучи созданными одной фабрикой, реализуют общее поведение. Паттерн реализуется созданием абстрактного класса Factory, который представляет собой интерфейс для создания компонентов системы (например, для оконного интерфейса он может создавать окна, кнопки и т.д.). Затем пишутся наследующиеся от него классы, реализующие этот интерфейс. Иначе говоря, продукт это тот объект, который должен быть произведен, а фабрика предоставляет механизм для его создания.</vt:lpstr>
      <vt:lpstr>Назначение:  Предоставляет интерфейс для создания семейств, взаимосвязанных или взаимозависимых объектов, не специфицируя их конкретных классов.  Достоинства:  - изолирует конкретные классы;  - упрощает замену семейств продуктов;  - гарантирует сочетаемость продуктов.  Недостатки:  - сложно добавить поддержку нового вида продуктов.</vt:lpstr>
      <vt:lpstr>Применение  - Система не должна зависеть от того, как создаются, компонуются и представляются входящие в нее объекты.  - Входящие в семейство взаимосвязанные объекты должны использоваться вместе и вам необходимо обеспечить выполнение этого ограничения.  - Система должна конфигурироваться одним из семейств составляющих ее объектов.  - Требуется предоставить библиотеку объектов, раскрывая только их интерфейсы, но не реализацию.</vt:lpstr>
      <vt:lpstr>PowerPoint Presentation</vt:lpstr>
      <vt:lpstr>PowerPoint Presentation</vt:lpstr>
      <vt:lpstr>PowerPoint Presentation</vt:lpstr>
      <vt:lpstr>PowerPoint Presentation</vt:lpstr>
      <vt:lpstr>PowerPoint Presentation</vt:lpstr>
      <vt:lpstr>PowerPoint Presentation</vt:lpstr>
      <vt:lpstr>Назначение  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  Недостатки  позволяет изменять внутреннее представление продукта;  изолирует код, реализующий конструирование и представление;  дает более тонкий контроль над процессом конструирования.</vt:lpstr>
      <vt:lpstr>Применение  алгоритм создания сложного объекта не должен зависеть от того, из каких частей состоит объект и как они стыкуются между собой;  процесс конструирования должен обеспечивать различные представления конструируемого объекта.</vt:lpstr>
      <vt:lpstr>PowerPoint Presentation</vt:lpstr>
      <vt:lpstr>PowerPoint Presentation</vt:lpstr>
      <vt:lpstr>PowerPoint Presentation</vt:lpstr>
      <vt:lpstr>PowerPoint Presentation</vt:lpstr>
      <vt:lpstr>PowerPoint Presentation</vt:lpstr>
      <vt:lpstr>PowerPoint Presentation</vt:lpstr>
      <vt:lpstr>Фабричный метод — порождающий шаблон проектирования, предоставляющий подклассам интерфейс для создания экземпляров некоторого класса. В момент создания наследники могут определить, какой класс инстанциировать. Иными словами, Фабрика делегирует создание объектов наследникам родительского класса. Это позволяет использовать в коде программы не специфические классы, а манипулировать абстрактными объектами на более высоком уровне. Также известен под названием виртуальный конструктор.</vt:lpstr>
      <vt:lpstr>Назначение  Определяет интерфейс для создания объекта, но оставляет подклассам решение о том, какой класс инстанциировать. Фабричный метод позволяет классу делегировать создание подклассам. Используется, когда:  - классу заранее неизвестно, объекты каких подклассов ему нужно создавать.  - класс спроектирован так, чтобы объекты, которые он создаёт, специфицировались подклассами.  - класс делегирует свои обязанности одному из нескольких вспомогательных подклассов, и планируется локализовать знание о том, какой класс принимает эти обязанности на себя.</vt:lpstr>
      <vt:lpstr>PowerPoint Presentation</vt:lpstr>
      <vt:lpstr>Product - продукт  определяет интерфейс объектов, создаваемых абстрактным методом;  ConcreteProduct - конкретный продукт  реализует интерфейс Product;  Creator - создатель  объявляет фабричный метод, который возвращает объект типа Product. Может также содержать реализацию этого метода "по умолчанию";  может вызывать фабричный метод для создания объекта типа Product;  ConcreteCreator - конкретный создатель  переопределяет фабричный метод таким образом, чтобы он создавал и возвращал объект класса ConcreteProduct.</vt:lpstr>
      <vt:lpstr>Достоинства  позволяет сделать код создания объектов более универсальным, не привязываясь к конкретным классам (ConcreteProduct), а оперируя лишь общим интерфейсом (Product);  позволяет установить связь между параллельными иерархиями классов.  Недостатки  необходимость создавать наследника Creator для каждого нового типа продукта (ConcreteProduct).</vt:lpstr>
      <vt:lpstr>PowerPoint Presentation</vt:lpstr>
      <vt:lpstr>PowerPoint Presentation</vt:lpstr>
      <vt:lpstr>PowerPoint Presentation</vt:lpstr>
      <vt:lpstr>Назначение  Задаёт виды создаваемых объектов с помощью экземпляра-прототипа и создаёт новые объекты путём копирования этого прототипа...  Применимость  Используйте этот шаблон проектирования, когда система не должна зависеть от того, как в ней создаются, компонуются и представляются продукты:  - инстанцируемые классы определяются во время выполнения, например с помощью динамической загрузки;  - для того чтобы избежать построения иерархий классов или фабрик, параллельных иерархии классов продуктов;  - экземпляры класса могут находиться в одном из нескольких различных состояний. Может оказаться удобнее установить соответствующее число прототипов и клонировать их, а не инстанцировать каждый раз класс вручную в подходящем состоянии.</vt:lpstr>
      <vt:lpstr>PowerPoint Presentation</vt:lpstr>
      <vt:lpstr>Цель  Гарантирует, что у класса есть только один экземпляр, и предоставляет к нему глобальную точку доступа. Существенно то, что можно пользоваться именно экземпляром класса, так как при этом во многих случаях становится доступной более широкая функциональность. Например, к описанным компонентам класса можно обращаться через интерфейс, если такая возможность поддерживается языком.</vt:lpstr>
      <vt:lpstr>Достоинства  - контролируемый доступ к единственному экземпляру;  - уменьшение числа имён;  - допускает уточнение операций и представления;  - допускает переменное число экземпляров;  - большая гибкость, чем у операций класса.  Недостатки  - Глобальные объекты могут быть вредны для объектного программирования, в некоторых случаях приводя к созданию немасштабируемого проекта.</vt:lpstr>
      <vt:lpstr>Применение  должен быть ровно один экземпляр некоторого класса, легко доступный всем клиентам;  единственный экземпляр должен расширяться путем порождения подклассов, и клиентам нужно иметь возможность работать с расширенным экземпляром без модификации своего кода</vt:lpstr>
      <vt:lpstr>PowerPoint Presentation</vt:lpstr>
      <vt:lpstr>PowerPoint Presentation</vt:lpstr>
      <vt:lpstr>Адаптер, Adapter — структурный шаблон проектирования, предназначенный для организации использования функций объекта, недоступного для модификации, через специально созданный интерфейс.  Задача  Система поддерживает требуемые данные и поведение, но имеет неподходящий интерфейс. Чаще всего шаблон Адаптер применяется если необходимо создать класс, производный от вновь определяемого или уже существующего абстрактного класса.  Способ решения  Адаптер предусматривает создание класса-оболочки с требуемым интерфейсом.  </vt:lpstr>
      <vt:lpstr>Участники  Класс Adapter приводит интерфейс класса Adaptee в соответствие с интерфейсом класса Target (наследником которого является Adapter). Это позволяет объекту Client использовать объект Adaptee так, словно он является экземпляром класса Target.  Следствия  Шаблон Адаптер позволяет включать уже существующие объекты в новые объектные структуры, независимо от различий в их интерфейсах.  Реализация  Включение уже существующего класса в другой класс. Интерфейс включающего класса приводится в соответствие с новыми требованиями, а вызовы его методов преобразуются в вызовы методов включённого класса.    </vt:lpstr>
      <vt:lpstr>Замечания и комментарии  Шаблон Адаптер позволяет в процессе проектирования не принимать во внимание возможные различия в интерфейсах уже существующих классов. Если есть класс, обладающий требуемыми методами и свойствами (по крайней мере, концептуально), то при необходимости всегда можно воспользоваться шаблоном Адаптер для приведения его интерфейса к нужному виду.  Близким Адаптеру является шаблон Фасад, не всегда можно отличить один от другого.  Применение шаблона  Типичным примером использования шаблона Адаптер можно назвать создание классов, приводящих к единому интерфейсу функции языка PHP обеспечивающие доступ к различным СУБД.  Вариант решения данной проблемы с использованием шаблона Адаптер показан на рисунке.    </vt:lpstr>
      <vt:lpstr>    </vt:lpstr>
      <vt:lpstr>    </vt:lpstr>
      <vt:lpstr>Примечания  - Близость значений терминов оболочка и обёртка (англ. wrapper — используется как синоним декоратора) иногда приводит к путанице и Адаптер определяют как синоним шаблона Декоратор, в то время как это два разных шаблона и последний решает иную задачу, а именно: подключение дополнительных обязательств к объекту.  - Разница состоит в том, что шаблон Фасад предназначен для упрощения интерфейса, тогда как шаблон Адаптер предназначен для приведения различных существующих интерфейсов к единому требуемому виду.  - В языке PHP доступ к СУБД реализован в виде набора функций, для каждой СУБД они имеют различные наименования и, иногда, различный набор используемых параметров, что приводит к значительным проблемам при переходе с одной СУБД на другую, если такой переход заранее не обеспечен использованием шаблона Адаптер.    </vt:lpstr>
      <vt:lpstr>Bridge, Мост — шаблон проектирования, используемый в проектировании программного обеспечения чтобы «разделять абстракцию и реализацию так, чтобы они могли изменяться независимо». Шаблон bridge (от англ. — мост) использует инкапсуляцию, агрегирование и может использовать наследование для того, чтобы разделить ответственность между классами. Цель  При частом изменении класса, преимущества объектно-ориентированного подхода становятся очень полезными, позволяя делать изменения в программе, обладая минимальными сведениями о реализации программы. Шаблон bridge является полезным там, где не только сам класс часто меняется, но и то, что класс делает.</vt:lpstr>
      <vt:lpstr>PowerPoint Presentation</vt:lpstr>
      <vt:lpstr>Описание  Когда абстракция и реализация разделены, они могут изменяться независимо. Рассмотрим такую абстракцию как фигура. Существует множество типов фигур, каждая со своими свойствами и методами. Однако есть что-то, что объединяет все фигуры. Например, каждая фигура должна уметь рисовать себя, масштабироваться и т. п. В то же время рисование графики может отличаться в зависимости от типа ОС, или графической библиотеки. Фигуры должны иметь возможность рисовать себя в различных графических средах, но реализовывать в каждой фигуре все способы рисования или модифицировать фигуру каждый раз при изменении способа рисования непрактично. В этом случае помогает шаблон bridge, позволяя создавать новые классы, которые будут реализовывать рисование в различных графических средах. При использовании такого подхода очень легко можно добавлять как новые фигуры, так и способы их рисования.</vt:lpstr>
      <vt:lpstr>PowerPoint Presentation</vt:lpstr>
      <vt:lpstr>PowerPoint Presentation</vt:lpstr>
      <vt:lpstr>PowerPoint Presentation</vt:lpstr>
      <vt:lpstr>PowerPoint Presentation</vt:lpstr>
      <vt:lpstr>Компоновщик (англ. Composite pattern) — шаблон проектирования, объединяет объекты в древовидную структуру для представления иерархии от частного к целому. Компоновщик позволяет клиентам обращаться к отдельным объектам и к группам объектов одинаково.  Цель  Паттерн определяет иерархию классов, которые состоят из примитивных и сложных объектов, упрощает архитектуру клиента, делает процесс добавления новых видов объекта более простым.</vt:lpstr>
      <vt:lpstr>PowerPoint Presentation</vt:lpstr>
      <vt:lpstr>PowerPoint Presentation</vt:lpstr>
      <vt:lpstr>PowerPoint Presentation</vt:lpstr>
      <vt:lpstr>Декоратор, Decorator — структурный шаблон проектирования, предназначенный для динамического подключения дополнительного поведения к объекту. Шаблон Декоратор предоставляет гибкую альтернативу практике создания подклассов с целью расширения функциональности.  Известен также под менее распространённым названием Обёртка (Wrapper), которое во многом раскрывает суть реализации шаблона.  Основные характеристики  Задача  Объект, который предполагается использовать, выполняет основные функции. Однако может потребоваться добавить к нему некоторую дополнительную функциональность, которая будет выполняться до, после или даже вместо основной функциональности объекта.</vt:lpstr>
      <vt:lpstr>Способ решения  Декоратор предусматривает расширение функциональности объекта без определения подклассов.  Участники  Класс ConcreteComponent — класс, в который с помощью шаблона Декоратор добавляется новая функциональность. В некоторых случаях базовая функциональность предоставляется классами, производными от класса ConcreteComponent. В подобных случаях класс ConcreteComponent является уже не конкретным, а абстрактным. Абстрактный класс Component определяет интерфейс для использования всех этих классов.</vt:lpstr>
      <vt:lpstr>Следствия  1. Добавляемая функциональность реализуется в небольших объектах. Преимущество состоит в возможности динамически добавлять эту функциональность до или после основной функциональности объекта ConcreteComponent. 2. Позволяет избегать перегрузки функциональными классами на верхних уровнях иерархии 3. Декоратор и его компоненты не являются идентичными  Реализация  Создается абстрактный класс, представляющий как исходный класс, так и новые, добавляемые в класс функции. В классах-декораторах новые функции вызываются в требуемой последовательности — до или после вызова последующего объекта. При желании остаётся возможность использовать исходный класс (без расширения функциональности), если на его объект сохранилась ссылка.</vt:lpstr>
      <vt:lpstr> Замечания и комментарии  Хотя объект-декоратор может добавлять свою функциональность до или после функциональности основного объекта, цепочка создаваемых объектов всегда должна заканчиваться объектом класса ConcreteComponent.  Базовые классы языка Java широко используют шаблон Декоратор для организации обработки операций ввода-вывода.</vt:lpstr>
      <vt:lpstr> </vt:lpstr>
      <vt:lpstr> </vt:lpstr>
      <vt:lpstr> </vt:lpstr>
      <vt:lpstr> Дополнительную Информацию можно получить на сайте http://design-pattern.ru/patterns/ Справочник «Паттерны проектирования»</vt:lpstr>
      <vt:lpstr>PowerPoint Presentation</vt:lpstr>
      <vt:lpstr>PowerPoint Presentation</vt:lpstr>
      <vt:lpstr>PowerPoint Presentation</vt:lpstr>
      <vt:lpstr>Часть 2. рефакторинг кода</vt:lpstr>
      <vt:lpstr> Рефакторинг (Refactoring) кода - это процесс изменения исходного кода программы, не затрагивающий её поведения и ставящий целью облегчить понимание её работы и/или упростить её дальнейшую поддержку. Обычно рефакторинг любой программы это внесение небольших изменений в её код, каждое из которых не меняет само поведение программы, но как-то упрощает и/или улучшает код. При этом очень важно, что бы рефакторинг выполнялся именно небольшими частями, т.к. когда программист меняет небольшую часть кода – ему значительно проще проследить за правильностью изменений и не наделать ошибок. Если же рефакторить сразу большие участки кода, то есть очень большая вероятность наделать ошибок, в результате которых программа может вообще перестать работать. Правда, то, что правки должны быть небольшими, вовсе не означает, что рефакторинг это лишь замена имён переменных или перемещение небольших участков кода из одного места программы в другое – рефакторинг позволяет полностью переработать всю программу, включая и логику её поведения, главное при этом – вносить изменения небольшими частями и тогда всё будет в порядке.</vt:lpstr>
      <vt:lpstr>основная цель рефакторинга - это сделать код проще и понятнее. Если после переработки код не стал лучше и понятнее – значит вы либо делали не рефакторинг, либо он не удался. При этом не путайте понятие рефакторинга с оптимизацией. В результате оптимизации код становится быстрее, но совсем не обязательно проще и понятнее, рефакторинг же служит именно для упрощения и улучшения читаемости кода.</vt:lpstr>
      <vt:lpstr>- Если в вашей программе есть дублирование кода, то почти наверняка требуется рефакторинг. Дублирующийся код в программе – основной источник ошибок. Если в вашей программе какое-то действие выполняется в нескольких разных местах, но одним и тем же кодом – просто вынесите этот код в отдельную функцию и вызывайте её. Иначе высока вероятность того, что однажды Вы отредактируете исходник в одном месте, но забудете исправить аналогичный код в другом и возникнут ошибки.  - В вашей программе есть очень длинные методы/функции. Как правило, человек не может полностью воспринимать и оценивать правильность кода, если этот код занимает больше 2-3 десятков строк. Такие методы и функции следует разделять на несколько более мелких и делать одну общую функцию, которая будет последовательно вызывать эти методы. Никогда не пытайтесь сократить длину кода записывая по несколько операторов в одной строке.  Это один из самых худших вариантов организации программы . </vt:lpstr>
      <vt:lpstr>- Длинный список параметров функции/метода/конструктора. Большое количество параметров обычно не только усложняет понимание того, что, что делает этот метод или функция, но и усложняет понимание кода, использующего эти функции. Если Вам реально нужно, что бы функция принимала очень много параметров – просто вынесите эти параметры в отдельную структуру (либо класс), дав этой структуре разумное и понятное имя, и передавайте функции ссылку (либо указатель) на объект этой структуры или класса.  - Большие классы так же требуют рефакторинга. Если у Вас в программе есть один или несколько больших (больше пары-тройки десятков строк кода) классов, Вам следует немедленно разделить их на более мелкие и включить объекты этих классов в один общий класс. Причина этого та же самая, что и в предыдущем пункте. </vt:lpstr>
      <vt:lpstr>- Слишком много временных переменных так же являются признаком плохого кода, который требует рефакторинга. Как правило, много временных переменных встречаются в излишне “раздутых” функциях – когда Вы сделаете рефакторинг таких функции, скорее всего и количество временных переменных в каждой из них станет меньше и код станет значительно понятнее и удобнее  - Много “беспорядочно” хранящихся данных, которые связаны логически и их можно было бы объединить в структуру, либо класс. Логически связанные данные всегда стоит хранить в структурах/классах, даже если это всего 2-3 переменных – хуже от этого никому не станет, а вот код станет значительно понятнее. </vt:lpstr>
      <vt:lpstr>- Если объекты одного класса слишком много/часто обращаются к (ссылаются на) данным другого объекта – Вам следует пересмотреть функционал объектов. Возможно, Вы приняли неверное архитектурное решение и его надо поменять как можно раньше, пока эта ошибка не расползлась по всему коду.  - Старайтесь не хранить слишком много глобальных переменных. Если же Вам и в самом деле нужно именно столько и никак не меньше глобальных объектов – попробуйте хотя бы сгруппировать их в структуры/классы, либо хотя бы просто вынесите их в отдельный namespace – тогда шанс того, что вы случайно используете какую-то переменную по ошибке, станет значительно ниже.</vt:lpstr>
      <vt:lpstr>На этот вопрос есть очень простой ответ: всегда. Занимайтесь рефакторингом при малейшей возможности – рефакторинг улучшает ваш код и, потратив на него сегодня 5 минут, Вы завтра сэкономите на поиске ошибок час. Самый простой метод применения рефакторинга такой: каждый раз, когда вы что-то меняете в программе – добавляете новую функцию, класс, просто объявляете переменную, или Вам надо поменять пару строк в какой-то функции – посмотрите на соседний код, находящийся выше и ниже того участка, с которым Вы работаете сейчас. Проверьте, может быть, в этот код можно внести какие-то изменения, что бы он стал ещё более понятным и/или простым, может быть Вы найдёте в нём какие-то логические ошибки или Вам в голову придёт при каком сочетании параметров код может дать сбой. Если Вы увидели что-то подобное, то займитесь рефакторингом. Но не следует скакать по коду из конца в конец – если Вы пришли что-то добавить в код или поменять – сначала сделайте то, зачем Вы пришли, а потом уже занимайтесь рефакторингом. Иначе в итоге Вы можете вообще забыть, зачем вы открыли исходник.</vt:lpstr>
      <vt:lpstr>Постарайтесь не заболеть “синдромом рефакторинга”. Если Вы сделали код, посмотрели вокруг и всё Вас устраивает – не надо рыскать по коду в поисках “чего бы тут ещё зарефакторить”. Если Вам нечем заняться – сходите в спортзал, покатайтесь на машине, сходие в клуб или хотя бы просто попейте пивка. Делать рефакторинг только потому, что Вам лень делать что-либо ещё – это очень плохая привычка.</vt:lpstr>
      <vt:lpstr>- Всегда выполняйте рефакторинг короткими шагами с перерывом на перекомпиляцию и запуском тестов. Чем меньше ваши шаги, тем лучше вы локализуете потенциальные ошибки и тем быстрее вы их устраните. То, что ошибки будут можно не сомневаться  - Проводите рефакторинг снизу вверх, особенно, если у вас длинная и запутанная цепочка наследования классов. Старайтесь всегда сначала производить изменения в потомственных классах, прежде чем приступать к базовым классам  - Вы должны знать основные методы рефакторинга, для этого есть книга Мартина Фаулера – “Рефакторинг”.  - У вас всегда должна быть цель с которой вы производите рефакторинг, не делайте его там где он не нужен или только, если это не первоочередная задача. Чем лучше вы понимаете зачем вы это делаете, тем качественнее будет результат.</vt:lpstr>
      <vt:lpstr>- Не увлекайтесь рефакторингом, рефакторинг не добавляет функционала в программу, поэтому и каких либо видимых результатов вы также не получите. Делайте перерывы для того, чтоб сделать, что то, что можно увидеть и оценить. Тогда ваш начальник будет вами доволен  - Любой вид рефакторинга можно сделать за 5, 20 минут, максимум за один час. Но в основном рефакторинг является комплексной задачей, которая может выполняться в течении недель или месяцев над действующим проектом. Идея в том, что двигаться нужно постепенно и небольшими шагами, и возможно уделяя этому не больше одного часа в день. Это хороший метод рефакторинга, потому как не занимает много времени и убедить начальство в необходимости будет намного проще, ведь 1 час это так мало, не так ли?  - В долгосрочной перспективе у вас будет красивый и легко сопровождаемый код, код который написан для людей, а не для машин, код которым вы можете гордиться и показывать в пример, код который работает так, как вы этого хотите, и все это за невысокую цену рефакторинга</vt:lpstr>
      <vt:lpstr>переименовывать Действия переименования могут использоваться для переименования методов, их параметров, атрибутов класса, локальных переменных и так далее. Давайте создадим следующий класс в IntelliJ.</vt:lpstr>
      <vt:lpstr>Теперь давайте переименуем класс Employee в Person . Это действие внесет изменения в конструкторы, а метод main () – - Выберите слово сотрудника - Перейдите в Refactor → Rename и переименуйте его с помощью Person. Выберите слово сотрудника Перейдите в Refactor → Rename и переименуйте его с помощью Person.</vt:lpstr>
      <vt:lpstr>Заменить дубликаты кода  Это одно из мощных действий по рефакторингу. IntelliJ идентифицирует дубликаты кода и заменяет его соответствующим кодом. Давайте введем дублирование кода и проведем его рефакторинг.</vt:lpstr>
      <vt:lpstr>В этом примере конструктор Employee (String name, String address, int age) и открытый void setData (String name, String address, int age) полностью идентичны. После рефакторинга конструктор Employee (String name, String address, int age) изменяется следующим образом: </vt:lpstr>
      <vt:lpstr>Чтобы заменить дубликаты –  - Перейдите в Refactor → Найти и заменить дубликаты кода.  - Выберите область рефакторинга и следуйте инструкциям на экране для завершения действия.  Перейдите в Refactor → Найти и заменить дубликаты кода.  Выберите область рефакторинга и следуйте инструкциям на экране для завершения действия. </vt:lpstr>
      <vt:lpstr> Копировать рефакторинг   В этом разделе мы поймем, как копировать один класс в другой. Давайте скопируем класс Employee в класс Person. Мы можем скопировать его в существующий или новый модуль. IntelliJ сделает необходимые изменения в зависимости от этого. Выполните следующие действия, чтобы выполнить рефакторинг копии.  Перейдите в Refactor → Copy , откроется диалоговое окно.  Введите новое имя и целевой пакет.  Нажмите на кнопку ОК, и он сделает все необходимое.  Перейдите в Refactor → Copy , откроется диалоговое окно.  Введите новое имя и целевой пакет.  Нажмите на кнопку ОК, и он сделает все необходимое.</vt:lpstr>
      <vt:lpstr>PowerPoint Presentation</vt:lpstr>
      <vt:lpstr>Переместить Рефакторинг  Рефакторинг Move аналогичен копии, но вместо создания другой копии он перемещает код в другой пакет или делает его внутренним классом другого класса. Выполните следующие шаги, чтобы выполнить рефакторинг ходов –  - Перейти к, Refactor → Move. - Появится новое окно. - Выберите один из вариантов в соответствии с вашим выбором и нажмите Refactor.  Перейти к, Refactor → Move. Появится новое окно. Выберите один из вариантов в соответствии с вашим выбором и нажмите Refactor.</vt:lpstr>
      <vt:lpstr>PowerPoint Presentation</vt:lpstr>
      <vt:lpstr>Безопасное удаление Действие Безопасное удаление удалит объект только тогда, когда на него нет ссылок нигде в проекте. Целью этой опции может быть класс, интерфейс, метод, поле или параметр.  Давайте посмотрим на это в действии. Введите следующий код в редакторе –</vt:lpstr>
      <vt:lpstr>Выполните следующие действия для выполнения безопасного удаления –  Выберите метод sayHello () .  Щелкните правой кнопкой мыши по нему и выберите опцию Refactor → Safe Delete .  Поскольку метод sayHello () используется, он покажет ошибку, как на следующем скриншоте –  Выберите метод sayHello () .  Щелкните правой кнопкой мыши по нему и выберите опцию Refactor → Safe Delete .</vt:lpstr>
      <vt:lpstr>Поскольку метод sayHello () используется, он покажет ошибку, как на следующем скриншоте – </vt:lpstr>
      <vt:lpstr>Изменить подпись Действие изменяет подпись метода. Он может изменять имя метода, его параметры, типы, возвращаемые значения и так далее. Давайте возьмем метод из приведенного выше примера и изменим его сигнатуру.  Выполните следующие действия, чтобы выполнить действие Изменить подпись –  - Выберите метод.  - Щелкните правой кнопкой мыши по нему и выберите Refactor → Изменить подпись  - Появится новое окно, в котором вы можете выполнить вышеуказанные действия.  - В нижней части окна отображается предварительный просмотр новой подписи.</vt:lpstr>
      <vt:lpstr>Выберите метод.  Щелкните правой кнопкой мыши по нему и выберите Refactor → Изменить подпись  Появится новое окно, в котором вы можете выполнить вышеуказанные действия.  В нижней части окна отображается предварительный просмотр новой подписи.</vt:lpstr>
      <vt:lpstr>PowerPoint Presentation</vt:lpstr>
      <vt:lpstr>Тип Миграция Тип Миграция меняет тип символа. Этот символ может быть параметром метода или атрибутом класса. Давайте рассмотрим следующий метод перед выполнением требуемого действия –    Выполните следующие шаги для выполнения миграции типов –  Выберите тип данных «String».  Щелкните правой кнопкой мыши по нему и выберите « Refactor» → «Тип миграции» .  Введите требуемый тип данных в данное текстовое поле.  Выберите область и нажмите на кнопку Refactor.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Паттерны проектрирвания и Рефакторинг кода</dc:title>
  <dc:creator>Сергей</dc:creator>
  <cp:lastModifiedBy>Сергей</cp:lastModifiedBy>
  <cp:revision>119</cp:revision>
  <dcterms:created xsi:type="dcterms:W3CDTF">2019-12-29T08:40:48Z</dcterms:created>
  <dcterms:modified xsi:type="dcterms:W3CDTF">2019-12-31T14:58:40Z</dcterms:modified>
</cp:coreProperties>
</file>