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7" r:id="rId3"/>
    <p:sldId id="294" r:id="rId4"/>
    <p:sldId id="295" r:id="rId5"/>
    <p:sldId id="298" r:id="rId6"/>
    <p:sldId id="299" r:id="rId7"/>
    <p:sldId id="302" r:id="rId8"/>
    <p:sldId id="303" r:id="rId9"/>
    <p:sldId id="304" r:id="rId10"/>
    <p:sldId id="301" r:id="rId11"/>
    <p:sldId id="312" r:id="rId12"/>
    <p:sldId id="308" r:id="rId13"/>
    <p:sldId id="305" r:id="rId14"/>
    <p:sldId id="306" r:id="rId15"/>
    <p:sldId id="310" r:id="rId16"/>
    <p:sldId id="290" r:id="rId17"/>
    <p:sldId id="311" r:id="rId18"/>
    <p:sldId id="31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F3F3F3"/>
    <a:srgbClr val="A86365"/>
    <a:srgbClr val="7C7CF0"/>
    <a:srgbClr val="B9B9F7"/>
    <a:srgbClr val="F6F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54" autoAdjust="0"/>
    <p:restoredTop sz="90584" autoAdjust="0"/>
  </p:normalViewPr>
  <p:slideViewPr>
    <p:cSldViewPr snapToGrid="0">
      <p:cViewPr>
        <p:scale>
          <a:sx n="90" d="100"/>
          <a:sy n="90" d="100"/>
        </p:scale>
        <p:origin x="163"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076E0-709B-4EA2-B700-6D18FBBB353D}"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F28C9-C93C-4E8B-BD9B-0AF46B2622AA}" type="slidenum">
              <a:rPr lang="en-US" smtClean="0"/>
              <a:t>‹#›</a:t>
            </a:fld>
            <a:endParaRPr lang="en-US"/>
          </a:p>
        </p:txBody>
      </p:sp>
    </p:spTree>
    <p:extLst>
      <p:ext uri="{BB962C8B-B14F-4D97-AF65-F5344CB8AC3E}">
        <p14:creationId xmlns:p14="http://schemas.microsoft.com/office/powerpoint/2010/main" val="422101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B61B4-7796-440C-95C9-89A4CE82F7D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D8045-EBCD-4C7A-885F-2BD57ADEDA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8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B61B4-7796-440C-95C9-89A4CE82F7D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156826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B61B4-7796-440C-95C9-89A4CE82F7D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264451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B61B4-7796-440C-95C9-89A4CE82F7D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79151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B61B4-7796-440C-95C9-89A4CE82F7D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D8045-EBCD-4C7A-885F-2BD57ADEDA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55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B61B4-7796-440C-95C9-89A4CE82F7D0}"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140773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B61B4-7796-440C-95C9-89A4CE82F7D0}"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138970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B61B4-7796-440C-95C9-89A4CE82F7D0}"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11977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3B61B4-7796-440C-95C9-89A4CE82F7D0}" type="datetimeFigureOut">
              <a:rPr lang="en-US" smtClean="0"/>
              <a:t>4/24/2019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115815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3B61B4-7796-440C-95C9-89A4CE82F7D0}" type="datetimeFigureOut">
              <a:rPr lang="en-US" smtClean="0"/>
              <a:t>4/24/2019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2D8045-EBCD-4C7A-885F-2BD57ADEDA31}" type="slidenum">
              <a:rPr lang="en-US" smtClean="0"/>
              <a:t>‹#›</a:t>
            </a:fld>
            <a:endParaRPr lang="en-US"/>
          </a:p>
        </p:txBody>
      </p:sp>
    </p:spTree>
    <p:extLst>
      <p:ext uri="{BB962C8B-B14F-4D97-AF65-F5344CB8AC3E}">
        <p14:creationId xmlns:p14="http://schemas.microsoft.com/office/powerpoint/2010/main" val="41570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B61B4-7796-440C-95C9-89A4CE82F7D0}"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D8045-EBCD-4C7A-885F-2BD57ADEDA31}" type="slidenum">
              <a:rPr lang="en-US" smtClean="0"/>
              <a:t>‹#›</a:t>
            </a:fld>
            <a:endParaRPr lang="en-US"/>
          </a:p>
        </p:txBody>
      </p:sp>
    </p:spTree>
    <p:extLst>
      <p:ext uri="{BB962C8B-B14F-4D97-AF65-F5344CB8AC3E}">
        <p14:creationId xmlns:p14="http://schemas.microsoft.com/office/powerpoint/2010/main" val="417859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3B61B4-7796-440C-95C9-89A4CE82F7D0}" type="datetimeFigureOut">
              <a:rPr lang="en-US" smtClean="0"/>
              <a:t>4/24/2019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2D8045-EBCD-4C7A-885F-2BD57ADEDA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653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runwaldlab.github.io/analysis_of_microbiome_community_data_in_r/00--glossary.html#the_comprehensive_r_archive_network_(cran)_anch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ature.com/articles/nature11237" TargetMode="External"/><Relationship Id="rId2" Type="http://schemas.openxmlformats.org/officeDocument/2006/relationships/hyperlink" Target="https://www.nature.com/articles/nature11209" TargetMode="External"/><Relationship Id="rId1" Type="http://schemas.openxmlformats.org/officeDocument/2006/relationships/slideLayout" Target="../slideLayouts/slideLayout2.xml"/><Relationship Id="rId4" Type="http://schemas.openxmlformats.org/officeDocument/2006/relationships/hyperlink" Target="https://www.worldscientific.com/doi/abs/10.1142/9789814749411_001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microbiome.github.io/microbiome/PERMANOVA.html" TargetMode="External"/><Relationship Id="rId3" Type="http://schemas.openxmlformats.org/officeDocument/2006/relationships/hyperlink" Target="https://www.rstudio.com/products/rstudio/download/#download" TargetMode="External"/><Relationship Id="rId7" Type="http://schemas.openxmlformats.org/officeDocument/2006/relationships/hyperlink" Target="http://microbiome.github.io/microbiome/Mixedmodels.html"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hyperlink" Target="http://microbiome.github.io/microbiome/Betadiversity.html" TargetMode="External"/><Relationship Id="rId5" Type="http://schemas.openxmlformats.org/officeDocument/2006/relationships/hyperlink" Target="https://microbiome.github.io/microbiome/Diversity.html" TargetMode="External"/><Relationship Id="rId4" Type="http://schemas.openxmlformats.org/officeDocument/2006/relationships/hyperlink" Target="http://joey711.github.io/phyloseq/" TargetMode="External"/><Relationship Id="rId9" Type="http://schemas.openxmlformats.org/officeDocument/2006/relationships/hyperlink" Target="https://bioconductor.org/packages/release/bioc/vignettes/microbiome/inst/doc/vignette.html?fbclid=IwAR0PXr1JRrbtgCtbuiEqVrqdb6ThanxZhPUTCt32w9hmnFCyJUap_BWTUb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4FB4-A94E-4FCE-984A-F5C395D89897}"/>
              </a:ext>
            </a:extLst>
          </p:cNvPr>
          <p:cNvSpPr>
            <a:spLocks noGrp="1"/>
          </p:cNvSpPr>
          <p:nvPr>
            <p:ph type="ctrTitle"/>
          </p:nvPr>
        </p:nvSpPr>
        <p:spPr/>
        <p:txBody>
          <a:bodyPr/>
          <a:lstStyle/>
          <a:p>
            <a:r>
              <a:rPr lang="en-US" b="1" dirty="0">
                <a:latin typeface="Arial" pitchFamily="34" charset="0"/>
                <a:cs typeface="Arial" pitchFamily="34" charset="0"/>
              </a:rPr>
              <a:t>R Microbiome Package</a:t>
            </a:r>
          </a:p>
        </p:txBody>
      </p:sp>
      <p:sp>
        <p:nvSpPr>
          <p:cNvPr id="3" name="Subtitle 2">
            <a:extLst>
              <a:ext uri="{FF2B5EF4-FFF2-40B4-BE49-F238E27FC236}">
                <a16:creationId xmlns:a16="http://schemas.microsoft.com/office/drawing/2014/main" id="{2346D183-F42A-484E-8D08-FAC77AE5BEEB}"/>
              </a:ext>
            </a:extLst>
          </p:cNvPr>
          <p:cNvSpPr>
            <a:spLocks noGrp="1"/>
          </p:cNvSpPr>
          <p:nvPr>
            <p:ph type="subTitle" idx="1"/>
          </p:nvPr>
        </p:nvSpPr>
        <p:spPr>
          <a:xfrm>
            <a:off x="1100051" y="4455619"/>
            <a:ext cx="10058400" cy="1850587"/>
          </a:xfrm>
        </p:spPr>
        <p:txBody>
          <a:bodyPr>
            <a:normAutofit lnSpcReduction="10000"/>
          </a:bodyPr>
          <a:lstStyle/>
          <a:p>
            <a:r>
              <a:rPr lang="en-US" sz="3800" dirty="0">
                <a:latin typeface="Arial" pitchFamily="34" charset="0"/>
                <a:cs typeface="Arial" pitchFamily="34" charset="0"/>
              </a:rPr>
              <a:t>Tutorial 1b</a:t>
            </a:r>
          </a:p>
          <a:p>
            <a:endParaRPr lang="en-US" dirty="0">
              <a:latin typeface="Arial" pitchFamily="34" charset="0"/>
              <a:cs typeface="Arial" pitchFamily="34" charset="0"/>
            </a:endParaRPr>
          </a:p>
          <a:p>
            <a:pPr algn="r"/>
            <a:r>
              <a:rPr lang="en-US" sz="1400" dirty="0">
                <a:latin typeface="Arial" pitchFamily="34" charset="0"/>
                <a:cs typeface="Arial" pitchFamily="34" charset="0"/>
              </a:rPr>
              <a:t>Waleed Iqbal</a:t>
            </a:r>
          </a:p>
          <a:p>
            <a:pPr algn="r"/>
            <a:r>
              <a:rPr lang="en-US" sz="1400" dirty="0">
                <a:latin typeface="Arial" pitchFamily="34" charset="0"/>
                <a:cs typeface="Arial" pitchFamily="34" charset="0"/>
              </a:rPr>
              <a:t>Blas Rodriguez</a:t>
            </a:r>
          </a:p>
        </p:txBody>
      </p:sp>
    </p:spTree>
    <p:extLst>
      <p:ext uri="{BB962C8B-B14F-4D97-AF65-F5344CB8AC3E}">
        <p14:creationId xmlns:p14="http://schemas.microsoft.com/office/powerpoint/2010/main" val="3617571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a:xfrm>
            <a:off x="1097280" y="286603"/>
            <a:ext cx="10058400" cy="1450757"/>
          </a:xfrm>
        </p:spPr>
        <p:txBody>
          <a:bodyPr>
            <a:normAutofit/>
          </a:bodyPr>
          <a:lstStyle/>
          <a:p>
            <a:r>
              <a:rPr lang="en-US" dirty="0"/>
              <a:t>Schema for a human microbiome study</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80" y="1845733"/>
            <a:ext cx="6688437" cy="4492923"/>
          </a:xfrm>
        </p:spPr>
        <p:txBody>
          <a:bodyPr>
            <a:normAutofit/>
          </a:bodyPr>
          <a:lstStyle/>
          <a:p>
            <a:pPr marL="457200" indent="-457200">
              <a:lnSpc>
                <a:spcPct val="110000"/>
              </a:lnSpc>
              <a:buFont typeface="+mj-lt"/>
              <a:buAutoNum type="arabicPeriod"/>
            </a:pPr>
            <a:r>
              <a:rPr lang="en-US" dirty="0"/>
              <a:t>Collect samples (oral/ fecal tissue) &amp; extract DNA</a:t>
            </a:r>
          </a:p>
          <a:p>
            <a:pPr marL="457200" indent="-457200">
              <a:lnSpc>
                <a:spcPct val="110000"/>
              </a:lnSpc>
              <a:buFont typeface="+mj-lt"/>
              <a:buAutoNum type="arabicPeriod"/>
            </a:pPr>
            <a:r>
              <a:rPr lang="en-US" dirty="0"/>
              <a:t>Sequencing methods:  </a:t>
            </a:r>
          </a:p>
          <a:p>
            <a:pPr marL="749808" lvl="1" indent="-457200">
              <a:lnSpc>
                <a:spcPct val="110000"/>
              </a:lnSpc>
            </a:pPr>
            <a:r>
              <a:rPr lang="en-US" dirty="0"/>
              <a:t>16S ribosomal-RNA gene sequencing (blue)</a:t>
            </a:r>
          </a:p>
          <a:p>
            <a:pPr marL="749808" lvl="1" indent="-457200">
              <a:lnSpc>
                <a:spcPct val="110000"/>
              </a:lnSpc>
            </a:pPr>
            <a:r>
              <a:rPr lang="en-US" dirty="0"/>
              <a:t>Shotgun meta-genomic sequencing (red)</a:t>
            </a:r>
          </a:p>
          <a:p>
            <a:pPr marL="457200" indent="-457200">
              <a:lnSpc>
                <a:spcPct val="110000"/>
              </a:lnSpc>
              <a:buFont typeface="+mj-lt"/>
              <a:buAutoNum type="arabicPeriod"/>
            </a:pPr>
            <a:r>
              <a:rPr lang="en-US" dirty="0"/>
              <a:t>Data processing:</a:t>
            </a:r>
          </a:p>
          <a:p>
            <a:pPr marL="749808" lvl="1" indent="-457200">
              <a:lnSpc>
                <a:spcPct val="110000"/>
              </a:lnSpc>
            </a:pPr>
            <a:r>
              <a:rPr lang="en-US" dirty="0"/>
              <a:t>16S: public databases</a:t>
            </a:r>
          </a:p>
          <a:p>
            <a:pPr marL="749808" lvl="1" indent="-457200">
              <a:lnSpc>
                <a:spcPct val="110000"/>
              </a:lnSpc>
            </a:pPr>
            <a:r>
              <a:rPr lang="en-US" dirty="0"/>
              <a:t>Shotgun meta-genomic sequencing</a:t>
            </a:r>
          </a:p>
          <a:p>
            <a:pPr marL="457200" indent="-457200">
              <a:lnSpc>
                <a:spcPct val="110000"/>
              </a:lnSpc>
              <a:buFont typeface="+mj-lt"/>
              <a:buAutoNum type="arabicPeriod"/>
            </a:pPr>
            <a:r>
              <a:rPr lang="en-US" dirty="0"/>
              <a:t>Alpha (within participant) and Beta diversity </a:t>
            </a:r>
            <a:br>
              <a:rPr lang="en-US" dirty="0"/>
            </a:br>
            <a:r>
              <a:rPr lang="en-US" dirty="0"/>
              <a:t>(between participants): </a:t>
            </a:r>
          </a:p>
          <a:p>
            <a:pPr marL="749808" lvl="1" indent="-457200">
              <a:lnSpc>
                <a:spcPct val="110000"/>
              </a:lnSpc>
            </a:pPr>
            <a:r>
              <a:rPr lang="en-US" dirty="0"/>
              <a:t>Operational Taxonomic Units (OTUs) compared using statistics</a:t>
            </a:r>
          </a:p>
        </p:txBody>
      </p:sp>
      <p:pic>
        <p:nvPicPr>
          <p:cNvPr id="6" name="Picture 5">
            <a:extLst>
              <a:ext uri="{FF2B5EF4-FFF2-40B4-BE49-F238E27FC236}">
                <a16:creationId xmlns:a16="http://schemas.microsoft.com/office/drawing/2014/main" id="{8AAD5099-7E09-405B-B25B-5CC705E6A613}"/>
              </a:ext>
            </a:extLst>
          </p:cNvPr>
          <p:cNvPicPr>
            <a:picLocks noChangeAspect="1"/>
          </p:cNvPicPr>
          <p:nvPr/>
        </p:nvPicPr>
        <p:blipFill>
          <a:blip r:embed="rId2"/>
          <a:stretch>
            <a:fillRect/>
          </a:stretch>
        </p:blipFill>
        <p:spPr>
          <a:xfrm>
            <a:off x="6676008" y="2257659"/>
            <a:ext cx="4293241" cy="3340594"/>
          </a:xfrm>
          <a:prstGeom prst="rect">
            <a:avLst/>
          </a:prstGeom>
        </p:spPr>
      </p:pic>
    </p:spTree>
    <p:extLst>
      <p:ext uri="{BB962C8B-B14F-4D97-AF65-F5344CB8AC3E}">
        <p14:creationId xmlns:p14="http://schemas.microsoft.com/office/powerpoint/2010/main" val="177998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B289-53D3-482F-BDE8-0B10CEA4AEA5}"/>
              </a:ext>
            </a:extLst>
          </p:cNvPr>
          <p:cNvSpPr>
            <a:spLocks noGrp="1"/>
          </p:cNvSpPr>
          <p:nvPr>
            <p:ph type="title"/>
          </p:nvPr>
        </p:nvSpPr>
        <p:spPr/>
        <p:txBody>
          <a:bodyPr/>
          <a:lstStyle/>
          <a:p>
            <a:r>
              <a:rPr lang="en-US" dirty="0"/>
              <a:t>Diversity Analysis Tools</a:t>
            </a:r>
          </a:p>
        </p:txBody>
      </p:sp>
      <p:sp>
        <p:nvSpPr>
          <p:cNvPr id="3" name="Content Placeholder 2">
            <a:extLst>
              <a:ext uri="{FF2B5EF4-FFF2-40B4-BE49-F238E27FC236}">
                <a16:creationId xmlns:a16="http://schemas.microsoft.com/office/drawing/2014/main" id="{F5651C1A-C79F-43B3-822F-032E916A5ED5}"/>
              </a:ext>
            </a:extLst>
          </p:cNvPr>
          <p:cNvSpPr>
            <a:spLocks noGrp="1"/>
          </p:cNvSpPr>
          <p:nvPr>
            <p:ph idx="1"/>
          </p:nvPr>
        </p:nvSpPr>
        <p:spPr>
          <a:xfrm>
            <a:off x="1097280" y="1845734"/>
            <a:ext cx="6272348" cy="4023360"/>
          </a:xfrm>
        </p:spPr>
        <p:txBody>
          <a:bodyPr>
            <a:normAutofit fontScale="77500" lnSpcReduction="20000"/>
          </a:bodyPr>
          <a:lstStyle/>
          <a:p>
            <a:r>
              <a:rPr lang="en-US" dirty="0"/>
              <a:t>Richness</a:t>
            </a:r>
          </a:p>
          <a:p>
            <a:pPr lvl="1"/>
            <a:r>
              <a:rPr lang="en-US" dirty="0"/>
              <a:t>Mean species diversity in the site or habitat </a:t>
            </a:r>
          </a:p>
          <a:p>
            <a:r>
              <a:rPr lang="en-US" dirty="0"/>
              <a:t>Dominance</a:t>
            </a:r>
          </a:p>
          <a:p>
            <a:pPr lvl="1"/>
            <a:r>
              <a:rPr lang="en-US" dirty="0"/>
              <a:t>Represents the abundance of the most abundant specie</a:t>
            </a:r>
          </a:p>
          <a:p>
            <a:r>
              <a:rPr lang="en-US" dirty="0"/>
              <a:t>Rarity / Low </a:t>
            </a:r>
            <a:r>
              <a:rPr lang="en-US" dirty="0" err="1"/>
              <a:t>Abudance</a:t>
            </a:r>
            <a:endParaRPr lang="en-US" dirty="0"/>
          </a:p>
          <a:p>
            <a:pPr lvl="1"/>
            <a:r>
              <a:rPr lang="en-US" dirty="0"/>
              <a:t>Quantify the concentration of rare taxa.</a:t>
            </a:r>
          </a:p>
          <a:p>
            <a:r>
              <a:rPr lang="en-US" dirty="0"/>
              <a:t>Coverage</a:t>
            </a:r>
          </a:p>
          <a:p>
            <a:pPr lvl="1"/>
            <a:r>
              <a:rPr lang="en-US" dirty="0"/>
              <a:t>Number of groups needed to have a given proportion of the ecosystem occupied</a:t>
            </a:r>
          </a:p>
          <a:p>
            <a:r>
              <a:rPr lang="en-US" dirty="0"/>
              <a:t>Core abundance</a:t>
            </a:r>
          </a:p>
          <a:p>
            <a:pPr lvl="1"/>
            <a:r>
              <a:rPr lang="en-US" dirty="0"/>
              <a:t>Refers to the relative proportion of the core species </a:t>
            </a:r>
          </a:p>
          <a:p>
            <a:r>
              <a:rPr lang="en-US" dirty="0"/>
              <a:t>Gini Index</a:t>
            </a:r>
          </a:p>
          <a:p>
            <a:pPr lvl="1"/>
            <a:r>
              <a:rPr lang="en-US" dirty="0"/>
              <a:t>Common measure for inequality in economical income</a:t>
            </a:r>
          </a:p>
          <a:p>
            <a:r>
              <a:rPr lang="en-US" dirty="0"/>
              <a:t>Evenness</a:t>
            </a:r>
          </a:p>
          <a:p>
            <a:pPr lvl="1"/>
            <a:r>
              <a:rPr lang="en-US" dirty="0"/>
              <a:t>Refers to how close each specie is in an environment </a:t>
            </a:r>
          </a:p>
          <a:p>
            <a:endParaRPr lang="en-US" dirty="0"/>
          </a:p>
        </p:txBody>
      </p:sp>
    </p:spTree>
    <p:extLst>
      <p:ext uri="{BB962C8B-B14F-4D97-AF65-F5344CB8AC3E}">
        <p14:creationId xmlns:p14="http://schemas.microsoft.com/office/powerpoint/2010/main" val="207486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B289-53D3-482F-BDE8-0B10CEA4AEA5}"/>
              </a:ext>
            </a:extLst>
          </p:cNvPr>
          <p:cNvSpPr>
            <a:spLocks noGrp="1"/>
          </p:cNvSpPr>
          <p:nvPr>
            <p:ph type="title"/>
          </p:nvPr>
        </p:nvSpPr>
        <p:spPr/>
        <p:txBody>
          <a:bodyPr/>
          <a:lstStyle/>
          <a:p>
            <a:r>
              <a:rPr lang="en-US" dirty="0"/>
              <a:t>Diversity</a:t>
            </a:r>
          </a:p>
        </p:txBody>
      </p:sp>
      <p:sp>
        <p:nvSpPr>
          <p:cNvPr id="3" name="Content Placeholder 2">
            <a:extLst>
              <a:ext uri="{FF2B5EF4-FFF2-40B4-BE49-F238E27FC236}">
                <a16:creationId xmlns:a16="http://schemas.microsoft.com/office/drawing/2014/main" id="{F5651C1A-C79F-43B3-822F-032E916A5ED5}"/>
              </a:ext>
            </a:extLst>
          </p:cNvPr>
          <p:cNvSpPr>
            <a:spLocks noGrp="1"/>
          </p:cNvSpPr>
          <p:nvPr>
            <p:ph idx="1"/>
          </p:nvPr>
        </p:nvSpPr>
        <p:spPr/>
        <p:txBody>
          <a:bodyPr>
            <a:normAutofit/>
          </a:bodyPr>
          <a:lstStyle/>
          <a:p>
            <a:r>
              <a:rPr lang="en-US" dirty="0"/>
              <a:t>Alpha Diversity</a:t>
            </a:r>
          </a:p>
          <a:p>
            <a:pPr lvl="1"/>
            <a:r>
              <a:rPr lang="en-US" dirty="0"/>
              <a:t>Species richness (and evenness) within a single sample</a:t>
            </a:r>
          </a:p>
          <a:p>
            <a:r>
              <a:rPr lang="en-US" dirty="0"/>
              <a:t>Beta Diversity</a:t>
            </a:r>
          </a:p>
          <a:p>
            <a:pPr lvl="1"/>
            <a:r>
              <a:rPr lang="en-US" dirty="0"/>
              <a:t>Change in species composition across a collection of samples</a:t>
            </a:r>
          </a:p>
          <a:p>
            <a:r>
              <a:rPr lang="en-US" dirty="0"/>
              <a:t>Chao Diversity</a:t>
            </a:r>
          </a:p>
          <a:p>
            <a:pPr lvl="1"/>
            <a:r>
              <a:rPr lang="en-US" dirty="0"/>
              <a:t>Estimates the diversity richness</a:t>
            </a:r>
          </a:p>
          <a:p>
            <a:r>
              <a:rPr lang="en-US" dirty="0"/>
              <a:t>Shannon-Wiener Index</a:t>
            </a:r>
          </a:p>
          <a:p>
            <a:pPr lvl="1"/>
            <a:r>
              <a:rPr lang="en-US" dirty="0"/>
              <a:t>Measures the information content of a sample unit</a:t>
            </a:r>
          </a:p>
          <a:p>
            <a:r>
              <a:rPr lang="en-US" dirty="0"/>
              <a:t>Simpson Index</a:t>
            </a:r>
          </a:p>
          <a:p>
            <a:pPr lvl="1"/>
            <a:r>
              <a:rPr lang="en-US" dirty="0"/>
              <a:t>Measure of Dominance, which is compliment is the diversity</a:t>
            </a:r>
          </a:p>
          <a:p>
            <a:endParaRPr lang="en-US" dirty="0"/>
          </a:p>
        </p:txBody>
      </p:sp>
      <p:pic>
        <p:nvPicPr>
          <p:cNvPr id="4" name="Picture 3">
            <a:extLst>
              <a:ext uri="{FF2B5EF4-FFF2-40B4-BE49-F238E27FC236}">
                <a16:creationId xmlns:a16="http://schemas.microsoft.com/office/drawing/2014/main" id="{8D884FE4-FEB9-4CBE-B1C1-F1434A7BD7BD}"/>
              </a:ext>
            </a:extLst>
          </p:cNvPr>
          <p:cNvPicPr>
            <a:picLocks noChangeAspect="1"/>
          </p:cNvPicPr>
          <p:nvPr/>
        </p:nvPicPr>
        <p:blipFill>
          <a:blip r:embed="rId2"/>
          <a:stretch>
            <a:fillRect/>
          </a:stretch>
        </p:blipFill>
        <p:spPr>
          <a:xfrm>
            <a:off x="7539718" y="4348843"/>
            <a:ext cx="2888796" cy="749312"/>
          </a:xfrm>
          <a:prstGeom prst="rect">
            <a:avLst/>
          </a:prstGeom>
        </p:spPr>
      </p:pic>
      <p:pic>
        <p:nvPicPr>
          <p:cNvPr id="5" name="Picture 4">
            <a:extLst>
              <a:ext uri="{FF2B5EF4-FFF2-40B4-BE49-F238E27FC236}">
                <a16:creationId xmlns:a16="http://schemas.microsoft.com/office/drawing/2014/main" id="{E987B891-BC53-4900-B256-6424E0154F24}"/>
              </a:ext>
            </a:extLst>
          </p:cNvPr>
          <p:cNvPicPr>
            <a:picLocks noChangeAspect="1"/>
          </p:cNvPicPr>
          <p:nvPr/>
        </p:nvPicPr>
        <p:blipFill>
          <a:blip r:embed="rId3"/>
          <a:stretch>
            <a:fillRect/>
          </a:stretch>
        </p:blipFill>
        <p:spPr>
          <a:xfrm>
            <a:off x="7126061" y="5098155"/>
            <a:ext cx="2505756" cy="995665"/>
          </a:xfrm>
          <a:prstGeom prst="rect">
            <a:avLst/>
          </a:prstGeom>
        </p:spPr>
      </p:pic>
      <p:pic>
        <p:nvPicPr>
          <p:cNvPr id="6" name="Picture 5">
            <a:extLst>
              <a:ext uri="{FF2B5EF4-FFF2-40B4-BE49-F238E27FC236}">
                <a16:creationId xmlns:a16="http://schemas.microsoft.com/office/drawing/2014/main" id="{4A29CBD2-9798-40DF-AF2D-43B64C35E53C}"/>
              </a:ext>
            </a:extLst>
          </p:cNvPr>
          <p:cNvPicPr>
            <a:picLocks noChangeAspect="1"/>
          </p:cNvPicPr>
          <p:nvPr/>
        </p:nvPicPr>
        <p:blipFill>
          <a:blip r:embed="rId4"/>
          <a:stretch>
            <a:fillRect/>
          </a:stretch>
        </p:blipFill>
        <p:spPr>
          <a:xfrm>
            <a:off x="9631817" y="5315443"/>
            <a:ext cx="2242027" cy="666014"/>
          </a:xfrm>
          <a:prstGeom prst="rect">
            <a:avLst/>
          </a:prstGeom>
        </p:spPr>
      </p:pic>
      <p:pic>
        <p:nvPicPr>
          <p:cNvPr id="7" name="Picture 6">
            <a:extLst>
              <a:ext uri="{FF2B5EF4-FFF2-40B4-BE49-F238E27FC236}">
                <a16:creationId xmlns:a16="http://schemas.microsoft.com/office/drawing/2014/main" id="{88254B56-643E-4991-A699-F21A13576523}"/>
              </a:ext>
            </a:extLst>
          </p:cNvPr>
          <p:cNvPicPr>
            <a:picLocks noChangeAspect="1"/>
          </p:cNvPicPr>
          <p:nvPr/>
        </p:nvPicPr>
        <p:blipFill>
          <a:blip r:embed="rId5"/>
          <a:stretch>
            <a:fillRect/>
          </a:stretch>
        </p:blipFill>
        <p:spPr>
          <a:xfrm>
            <a:off x="7539718" y="3384534"/>
            <a:ext cx="3268436" cy="945760"/>
          </a:xfrm>
          <a:prstGeom prst="rect">
            <a:avLst/>
          </a:prstGeom>
        </p:spPr>
      </p:pic>
      <p:pic>
        <p:nvPicPr>
          <p:cNvPr id="8" name="Picture 7">
            <a:extLst>
              <a:ext uri="{FF2B5EF4-FFF2-40B4-BE49-F238E27FC236}">
                <a16:creationId xmlns:a16="http://schemas.microsoft.com/office/drawing/2014/main" id="{1774C219-DA91-4D56-AB8A-4E1AA076FA6C}"/>
              </a:ext>
            </a:extLst>
          </p:cNvPr>
          <p:cNvPicPr>
            <a:picLocks noChangeAspect="1"/>
          </p:cNvPicPr>
          <p:nvPr/>
        </p:nvPicPr>
        <p:blipFill rotWithShape="1">
          <a:blip r:embed="rId6"/>
          <a:srcRect t="10762"/>
          <a:stretch/>
        </p:blipFill>
        <p:spPr>
          <a:xfrm>
            <a:off x="8378939" y="1845734"/>
            <a:ext cx="1945142" cy="945760"/>
          </a:xfrm>
          <a:prstGeom prst="rect">
            <a:avLst/>
          </a:prstGeom>
        </p:spPr>
      </p:pic>
    </p:spTree>
    <p:extLst>
      <p:ext uri="{BB962C8B-B14F-4D97-AF65-F5344CB8AC3E}">
        <p14:creationId xmlns:p14="http://schemas.microsoft.com/office/powerpoint/2010/main" val="237241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A1AB-99C7-4CEA-976D-805949A6CE12}"/>
              </a:ext>
            </a:extLst>
          </p:cNvPr>
          <p:cNvSpPr>
            <a:spLocks noGrp="1"/>
          </p:cNvSpPr>
          <p:nvPr>
            <p:ph type="title"/>
          </p:nvPr>
        </p:nvSpPr>
        <p:spPr>
          <a:xfrm>
            <a:off x="1066800" y="1751418"/>
            <a:ext cx="10058400" cy="1450757"/>
          </a:xfrm>
        </p:spPr>
        <p:txBody>
          <a:bodyPr>
            <a:normAutofit fontScale="90000"/>
          </a:bodyPr>
          <a:lstStyle/>
          <a:p>
            <a:pPr algn="ctr"/>
            <a:r>
              <a:rPr lang="en-US" sz="7200" b="1" dirty="0"/>
              <a:t>Microbiome Analysis using R</a:t>
            </a:r>
            <a:endParaRPr lang="en-US" b="1" dirty="0"/>
          </a:p>
        </p:txBody>
      </p:sp>
    </p:spTree>
    <p:extLst>
      <p:ext uri="{BB962C8B-B14F-4D97-AF65-F5344CB8AC3E}">
        <p14:creationId xmlns:p14="http://schemas.microsoft.com/office/powerpoint/2010/main" val="218524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p:txBody>
          <a:bodyPr/>
          <a:lstStyle/>
          <a:p>
            <a:r>
              <a:rPr lang="en-US" dirty="0"/>
              <a:t>Microbiome R Package – Why using R?</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79" y="1845733"/>
            <a:ext cx="10058399" cy="4119637"/>
          </a:xfrm>
        </p:spPr>
        <p:txBody>
          <a:bodyPr>
            <a:normAutofit/>
          </a:bodyPr>
          <a:lstStyle/>
          <a:p>
            <a:pPr>
              <a:lnSpc>
                <a:spcPct val="110000"/>
              </a:lnSpc>
              <a:buFont typeface="Wingdings" panose="05000000000000000000" pitchFamily="2" charset="2"/>
              <a:buChar char="Ø"/>
            </a:pPr>
            <a:r>
              <a:rPr lang="en-US" dirty="0"/>
              <a:t>Open source (free) statistical programming language that includes tools for analysis of statistical, ecological diversity and community data</a:t>
            </a:r>
          </a:p>
          <a:p>
            <a:pPr>
              <a:lnSpc>
                <a:spcPct val="110000"/>
              </a:lnSpc>
              <a:buFont typeface="Wingdings" panose="05000000000000000000" pitchFamily="2" charset="2"/>
              <a:buChar char="Ø"/>
            </a:pPr>
            <a:r>
              <a:rPr lang="en-US" dirty="0"/>
              <a:t>Easy to install and not too hard to make.</a:t>
            </a:r>
          </a:p>
          <a:p>
            <a:pPr>
              <a:lnSpc>
                <a:spcPct val="110000"/>
              </a:lnSpc>
              <a:buFont typeface="Wingdings" panose="05000000000000000000" pitchFamily="2" charset="2"/>
              <a:buChar char="Ø"/>
            </a:pPr>
            <a:r>
              <a:rPr lang="en-US" dirty="0"/>
              <a:t>Packages are updated frequently.</a:t>
            </a:r>
          </a:p>
          <a:p>
            <a:pPr>
              <a:lnSpc>
                <a:spcPct val="110000"/>
              </a:lnSpc>
              <a:buFont typeface="Wingdings" panose="05000000000000000000" pitchFamily="2" charset="2"/>
              <a:buChar char="Ø"/>
            </a:pPr>
            <a:r>
              <a:rPr lang="en-US" dirty="0"/>
              <a:t>Strong graphing and statistical capabilities.</a:t>
            </a:r>
          </a:p>
          <a:p>
            <a:pPr>
              <a:lnSpc>
                <a:spcPct val="110000"/>
              </a:lnSpc>
              <a:buFont typeface="Wingdings" panose="05000000000000000000" pitchFamily="2" charset="2"/>
              <a:buChar char="Ø"/>
            </a:pPr>
            <a:r>
              <a:rPr lang="en-US" dirty="0"/>
              <a:t>Repositories such as </a:t>
            </a:r>
            <a:r>
              <a:rPr lang="en-US" b="1" dirty="0">
                <a:hlinkClick r:id="rId2"/>
              </a:rPr>
              <a:t>the Comprehensive R Archive Network (CRAN)</a:t>
            </a:r>
            <a:r>
              <a:rPr lang="en-US" dirty="0"/>
              <a:t> and Bioconductor provide some quality control of packages and make them easy to install.</a:t>
            </a:r>
            <a:br>
              <a:rPr lang="en-US" dirty="0"/>
            </a:br>
            <a:endParaRPr lang="en-US" dirty="0"/>
          </a:p>
        </p:txBody>
      </p:sp>
    </p:spTree>
    <p:extLst>
      <p:ext uri="{BB962C8B-B14F-4D97-AF65-F5344CB8AC3E}">
        <p14:creationId xmlns:p14="http://schemas.microsoft.com/office/powerpoint/2010/main" val="255704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p:txBody>
          <a:bodyPr/>
          <a:lstStyle/>
          <a:p>
            <a:r>
              <a:rPr lang="en-US" dirty="0"/>
              <a:t>Microbiome R Package – Characteristics</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79" y="1845733"/>
            <a:ext cx="10058399" cy="4119637"/>
          </a:xfrm>
        </p:spPr>
        <p:txBody>
          <a:bodyPr>
            <a:normAutofit/>
          </a:bodyPr>
          <a:lstStyle/>
          <a:p>
            <a:pPr>
              <a:lnSpc>
                <a:spcPct val="150000"/>
              </a:lnSpc>
              <a:buFont typeface="Wingdings" panose="05000000000000000000" pitchFamily="2" charset="2"/>
              <a:buChar char="Ø"/>
            </a:pPr>
            <a:r>
              <a:rPr lang="en-US" dirty="0"/>
              <a:t>Facilitates exploration and analysis of microbiome profiling data, in particular 16S taxonomic profiling.</a:t>
            </a:r>
          </a:p>
          <a:p>
            <a:pPr>
              <a:lnSpc>
                <a:spcPct val="150000"/>
              </a:lnSpc>
              <a:buFont typeface="Wingdings" panose="05000000000000000000" pitchFamily="2" charset="2"/>
              <a:buChar char="Ø"/>
            </a:pPr>
            <a:r>
              <a:rPr lang="en-US" dirty="0"/>
              <a:t>Tools are provided for the manipulation, statistical analysis, and visualization of taxonomic profiling data.</a:t>
            </a:r>
          </a:p>
          <a:p>
            <a:pPr>
              <a:lnSpc>
                <a:spcPct val="150000"/>
              </a:lnSpc>
              <a:buFont typeface="Wingdings" panose="05000000000000000000" pitchFamily="2" charset="2"/>
              <a:buChar char="Ø"/>
            </a:pPr>
            <a:r>
              <a:rPr lang="en-US" dirty="0"/>
              <a:t>Supports the independent </a:t>
            </a:r>
            <a:r>
              <a:rPr lang="en-US" dirty="0" err="1"/>
              <a:t>phyloseq</a:t>
            </a:r>
            <a:r>
              <a:rPr lang="en-US" dirty="0"/>
              <a:t> data format and expands the available toolkit</a:t>
            </a:r>
            <a:br>
              <a:rPr lang="en-US" dirty="0"/>
            </a:br>
            <a:endParaRPr lang="en-US" dirty="0"/>
          </a:p>
        </p:txBody>
      </p:sp>
    </p:spTree>
    <p:extLst>
      <p:ext uri="{BB962C8B-B14F-4D97-AF65-F5344CB8AC3E}">
        <p14:creationId xmlns:p14="http://schemas.microsoft.com/office/powerpoint/2010/main" val="99042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8AF5-034D-4DD2-A393-C820B2C9E2FE}"/>
              </a:ext>
            </a:extLst>
          </p:cNvPr>
          <p:cNvSpPr>
            <a:spLocks noGrp="1"/>
          </p:cNvSpPr>
          <p:nvPr>
            <p:ph type="title"/>
          </p:nvPr>
        </p:nvSpPr>
        <p:spPr/>
        <p:txBody>
          <a:bodyPr/>
          <a:lstStyle/>
          <a:p>
            <a:r>
              <a:rPr lang="en-US" dirty="0"/>
              <a:t>Importance of Microbiome R Package</a:t>
            </a:r>
          </a:p>
        </p:txBody>
      </p:sp>
      <p:sp>
        <p:nvSpPr>
          <p:cNvPr id="3" name="Content Placeholder 2">
            <a:extLst>
              <a:ext uri="{FF2B5EF4-FFF2-40B4-BE49-F238E27FC236}">
                <a16:creationId xmlns:a16="http://schemas.microsoft.com/office/drawing/2014/main" id="{82726F11-EC30-4680-862E-9747BE0FE232}"/>
              </a:ext>
            </a:extLst>
          </p:cNvPr>
          <p:cNvSpPr>
            <a:spLocks noGrp="1"/>
          </p:cNvSpPr>
          <p:nvPr>
            <p:ph idx="1"/>
          </p:nvPr>
        </p:nvSpPr>
        <p:spPr/>
        <p:txBody>
          <a:bodyPr>
            <a:normAutofit lnSpcReduction="10000"/>
          </a:bodyPr>
          <a:lstStyle/>
          <a:p>
            <a:r>
              <a:rPr lang="en-US" sz="2400" b="1" dirty="0"/>
              <a:t>A framework for human microbiome research</a:t>
            </a:r>
          </a:p>
          <a:p>
            <a:pPr marL="384048" lvl="2" indent="0">
              <a:buNone/>
            </a:pPr>
            <a:r>
              <a:rPr lang="en-US" dirty="0"/>
              <a:t> The data represents the largest resource describing the abundance and variety of the human microbiome.</a:t>
            </a:r>
            <a:br>
              <a:rPr lang="en-US" sz="1600" dirty="0">
                <a:hlinkClick r:id="rId2"/>
              </a:rPr>
            </a:br>
            <a:r>
              <a:rPr lang="en-US" sz="1600" dirty="0">
                <a:hlinkClick r:id="rId2"/>
              </a:rPr>
              <a:t>https://www.nature.com/articles/nature11209</a:t>
            </a:r>
            <a:br>
              <a:rPr lang="en-US" sz="1600" dirty="0"/>
            </a:br>
            <a:endParaRPr lang="en-US" sz="1600" dirty="0"/>
          </a:p>
          <a:p>
            <a:r>
              <a:rPr lang="en-US" sz="2400" b="1" dirty="0"/>
              <a:t>Defining the core </a:t>
            </a:r>
            <a:r>
              <a:rPr lang="en-US" sz="2400" b="1" i="1" dirty="0"/>
              <a:t>Arabidopsis </a:t>
            </a:r>
            <a:r>
              <a:rPr lang="en-US" sz="2400" b="1" i="1" dirty="0" err="1"/>
              <a:t>thaliana</a:t>
            </a:r>
            <a:r>
              <a:rPr lang="en-US" sz="2400" b="1" dirty="0" err="1"/>
              <a:t>root</a:t>
            </a:r>
            <a:r>
              <a:rPr lang="en-US" sz="2400" b="1" dirty="0"/>
              <a:t> microbiome</a:t>
            </a:r>
          </a:p>
          <a:p>
            <a:pPr marL="384048" lvl="2" indent="0">
              <a:buNone/>
            </a:pPr>
            <a:r>
              <a:rPr lang="en-US" dirty="0"/>
              <a:t>Describe different bacterial communities in two geochemically distinct bulk soils and in rhizosphere and endophytic compartments prepared from roots grown in these soils using R</a:t>
            </a:r>
            <a:br>
              <a:rPr lang="en-US" sz="1600" dirty="0">
                <a:hlinkClick r:id="rId3"/>
              </a:rPr>
            </a:br>
            <a:r>
              <a:rPr lang="en-US" sz="1600" dirty="0">
                <a:hlinkClick r:id="rId3"/>
              </a:rPr>
              <a:t>https:</a:t>
            </a:r>
            <a:r>
              <a:rPr lang="en-US" sz="1600" dirty="0">
                <a:hlinkClick r:id="rId3"/>
              </a:rPr>
              <a:t>//www.nature.com/articles/nature11237</a:t>
            </a:r>
            <a:br>
              <a:rPr lang="en-US" sz="1600" dirty="0"/>
            </a:br>
            <a:endParaRPr lang="en-US" sz="1600" dirty="0"/>
          </a:p>
          <a:p>
            <a:r>
              <a:rPr lang="en-US" sz="2400" b="1" dirty="0"/>
              <a:t>Reproducible research workflow in R for the analysis of personalized human microbiome data</a:t>
            </a:r>
          </a:p>
          <a:p>
            <a:pPr marL="384048" lvl="2" indent="0">
              <a:buNone/>
            </a:pPr>
            <a:r>
              <a:rPr lang="en-US" dirty="0"/>
              <a:t>Several examples in which the researchers leverage existing packages for analysis which allows easy sharing and modification by others.</a:t>
            </a:r>
          </a:p>
          <a:p>
            <a:pPr marL="384048" lvl="2" indent="0">
              <a:buNone/>
            </a:pPr>
            <a:r>
              <a:rPr lang="en-US" sz="1600" dirty="0">
                <a:hlinkClick r:id="rId4"/>
              </a:rPr>
              <a:t>https://www.worldscientific.com/doi/abs/10.1142/9789814749411_0018</a:t>
            </a:r>
            <a:endParaRPr lang="en-US" sz="1600" dirty="0"/>
          </a:p>
        </p:txBody>
      </p:sp>
    </p:spTree>
    <p:extLst>
      <p:ext uri="{BB962C8B-B14F-4D97-AF65-F5344CB8AC3E}">
        <p14:creationId xmlns:p14="http://schemas.microsoft.com/office/powerpoint/2010/main" val="225144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p:txBody>
          <a:bodyPr/>
          <a:lstStyle/>
          <a:p>
            <a:r>
              <a:rPr lang="en-US" dirty="0"/>
              <a:t>Tutorial Overview</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79" y="1845733"/>
            <a:ext cx="10058399" cy="4119637"/>
          </a:xfrm>
        </p:spPr>
        <p:txBody>
          <a:bodyPr>
            <a:normAutofit/>
          </a:bodyPr>
          <a:lstStyle/>
          <a:p>
            <a:pPr marL="457200" indent="-457200">
              <a:lnSpc>
                <a:spcPct val="100000"/>
              </a:lnSpc>
              <a:buFont typeface="+mj-lt"/>
              <a:buAutoNum type="arabicPeriod"/>
            </a:pPr>
            <a:r>
              <a:rPr lang="en-US" dirty="0"/>
              <a:t>Download and installation of R, </a:t>
            </a:r>
            <a:r>
              <a:rPr lang="en-US" dirty="0" err="1"/>
              <a:t>Rstudio</a:t>
            </a:r>
            <a:r>
              <a:rPr lang="en-US" dirty="0"/>
              <a:t> </a:t>
            </a:r>
          </a:p>
          <a:p>
            <a:pPr marL="457200" indent="-457200">
              <a:lnSpc>
                <a:spcPct val="100000"/>
              </a:lnSpc>
              <a:buFont typeface="+mj-lt"/>
              <a:buAutoNum type="arabicPeriod"/>
            </a:pPr>
            <a:r>
              <a:rPr lang="en-US" dirty="0"/>
              <a:t>Download and update of library packages</a:t>
            </a:r>
          </a:p>
          <a:p>
            <a:pPr marL="457200" indent="-457200">
              <a:lnSpc>
                <a:spcPct val="100000"/>
              </a:lnSpc>
              <a:buFont typeface="+mj-lt"/>
              <a:buAutoNum type="arabicPeriod"/>
            </a:pPr>
            <a:r>
              <a:rPr lang="en-US" dirty="0"/>
              <a:t>Download and import of Data examples</a:t>
            </a:r>
          </a:p>
          <a:p>
            <a:pPr marL="457200" indent="-457200">
              <a:lnSpc>
                <a:spcPct val="100000"/>
              </a:lnSpc>
              <a:buFont typeface="+mj-lt"/>
              <a:buAutoNum type="arabicPeriod"/>
            </a:pPr>
            <a:r>
              <a:rPr lang="en-US" dirty="0"/>
              <a:t>Data Analysis</a:t>
            </a:r>
          </a:p>
          <a:p>
            <a:pPr marL="457200" indent="-457200">
              <a:lnSpc>
                <a:spcPct val="100000"/>
              </a:lnSpc>
              <a:buFont typeface="+mj-lt"/>
              <a:buAutoNum type="arabicPeriod"/>
            </a:pPr>
            <a:r>
              <a:rPr lang="en-US" dirty="0"/>
              <a:t>Create Phylogenetic Trees</a:t>
            </a:r>
          </a:p>
          <a:p>
            <a:pPr marL="457200" indent="-457200">
              <a:lnSpc>
                <a:spcPct val="100000"/>
              </a:lnSpc>
              <a:buFont typeface="+mj-lt"/>
              <a:buAutoNum type="arabicPeriod"/>
            </a:pPr>
            <a:r>
              <a:rPr lang="en-US" dirty="0"/>
              <a:t>Diversity Calculations</a:t>
            </a:r>
          </a:p>
          <a:p>
            <a:pPr marL="749808" lvl="1" indent="-457200">
              <a:lnSpc>
                <a:spcPct val="100000"/>
              </a:lnSpc>
            </a:pPr>
            <a:r>
              <a:rPr lang="en-US" dirty="0"/>
              <a:t>Alpha Diversity</a:t>
            </a:r>
          </a:p>
          <a:p>
            <a:pPr marL="749808" lvl="1" indent="-457200">
              <a:lnSpc>
                <a:spcPct val="100000"/>
              </a:lnSpc>
            </a:pPr>
            <a:r>
              <a:rPr lang="en-US" dirty="0"/>
              <a:t>Beta Diversity</a:t>
            </a:r>
          </a:p>
          <a:p>
            <a:pPr marL="457200" indent="-457200">
              <a:lnSpc>
                <a:spcPct val="100000"/>
              </a:lnSpc>
              <a:buFont typeface="+mj-lt"/>
              <a:buAutoNum type="arabicPeriod"/>
            </a:pPr>
            <a:r>
              <a:rPr lang="en-US" dirty="0"/>
              <a:t>Linear Model Comparison with Random Effect Subject Term (Univariate / Multivariate)</a:t>
            </a:r>
          </a:p>
          <a:p>
            <a:pPr marL="457200" indent="-457200">
              <a:lnSpc>
                <a:spcPct val="100000"/>
              </a:lnSpc>
              <a:buFont typeface="+mj-lt"/>
              <a:buAutoNum type="arabicPeriod"/>
            </a:pPr>
            <a:endParaRPr lang="en-US" dirty="0"/>
          </a:p>
        </p:txBody>
      </p:sp>
    </p:spTree>
    <p:extLst>
      <p:ext uri="{BB962C8B-B14F-4D97-AF65-F5344CB8AC3E}">
        <p14:creationId xmlns:p14="http://schemas.microsoft.com/office/powerpoint/2010/main" val="29105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p:txBody>
          <a:bodyPr/>
          <a:lstStyle/>
          <a:p>
            <a:r>
              <a:rPr lang="en-US" dirty="0"/>
              <a:t>Useful Link</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80" y="1845733"/>
            <a:ext cx="4998720" cy="4119637"/>
          </a:xfrm>
        </p:spPr>
        <p:txBody>
          <a:bodyPr>
            <a:normAutofit/>
          </a:bodyPr>
          <a:lstStyle/>
          <a:p>
            <a:pPr>
              <a:lnSpc>
                <a:spcPct val="100000"/>
              </a:lnSpc>
            </a:pPr>
            <a:r>
              <a:rPr lang="en-US" dirty="0"/>
              <a:t>Download R</a:t>
            </a:r>
          </a:p>
          <a:p>
            <a:pPr marL="749808" lvl="1" indent="-457200">
              <a:lnSpc>
                <a:spcPct val="100000"/>
              </a:lnSpc>
            </a:pPr>
            <a:r>
              <a:rPr lang="en-US" u="sng" dirty="0">
                <a:hlinkClick r:id="rId2"/>
              </a:rPr>
              <a:t>https://cran.r-project.org/</a:t>
            </a:r>
            <a:r>
              <a:rPr lang="en-US" dirty="0"/>
              <a:t> </a:t>
            </a:r>
          </a:p>
          <a:p>
            <a:pPr>
              <a:lnSpc>
                <a:spcPct val="100000"/>
              </a:lnSpc>
            </a:pPr>
            <a:r>
              <a:rPr lang="en-US" dirty="0"/>
              <a:t>Download R Studio</a:t>
            </a:r>
          </a:p>
          <a:p>
            <a:pPr marL="749808" lvl="1" indent="-457200">
              <a:lnSpc>
                <a:spcPct val="100000"/>
              </a:lnSpc>
            </a:pPr>
            <a:r>
              <a:rPr lang="en-US" u="sng" dirty="0">
                <a:hlinkClick r:id="rId3"/>
              </a:rPr>
              <a:t>https://www.rstudio.com/products/rstudio/download/#download</a:t>
            </a:r>
            <a:endParaRPr lang="en-US" u="sng" dirty="0"/>
          </a:p>
          <a:p>
            <a:pPr>
              <a:lnSpc>
                <a:spcPct val="100000"/>
              </a:lnSpc>
            </a:pPr>
            <a:r>
              <a:rPr lang="en-US" dirty="0"/>
              <a:t>Example Database </a:t>
            </a:r>
            <a:r>
              <a:rPr lang="en-US" dirty="0" err="1"/>
              <a:t>Github</a:t>
            </a:r>
            <a:r>
              <a:rPr lang="en-US" dirty="0"/>
              <a:t> Repository</a:t>
            </a:r>
          </a:p>
          <a:p>
            <a:pPr marL="749808" lvl="1" indent="-457200">
              <a:lnSpc>
                <a:spcPct val="100000"/>
              </a:lnSpc>
            </a:pPr>
            <a:r>
              <a:rPr lang="en-US" dirty="0"/>
              <a:t> </a:t>
            </a:r>
            <a:r>
              <a:rPr lang="en-US" u="sng" dirty="0">
                <a:hlinkClick r:id="rId4"/>
              </a:rPr>
              <a:t>http://joey711.github.io/phyloseq/</a:t>
            </a:r>
            <a:endParaRPr lang="en-US" u="sng" dirty="0"/>
          </a:p>
          <a:p>
            <a:pPr>
              <a:lnSpc>
                <a:spcPct val="100000"/>
              </a:lnSpc>
            </a:pPr>
            <a:r>
              <a:rPr lang="en-US" dirty="0"/>
              <a:t>Alpha Diversity Tutorial</a:t>
            </a:r>
          </a:p>
          <a:p>
            <a:pPr marL="749808" lvl="1" indent="-457200">
              <a:lnSpc>
                <a:spcPct val="100000"/>
              </a:lnSpc>
            </a:pPr>
            <a:r>
              <a:rPr lang="en-US" dirty="0">
                <a:hlinkClick r:id="rId5"/>
              </a:rPr>
              <a:t>https://microbiome.github.io/microbiome/Diversity.html</a:t>
            </a:r>
            <a:r>
              <a:rPr lang="en-US" dirty="0"/>
              <a:t> </a:t>
            </a:r>
            <a:endParaRPr lang="en-US" u="sng" dirty="0"/>
          </a:p>
        </p:txBody>
      </p:sp>
      <p:sp>
        <p:nvSpPr>
          <p:cNvPr id="4" name="Content Placeholder 2">
            <a:extLst>
              <a:ext uri="{FF2B5EF4-FFF2-40B4-BE49-F238E27FC236}">
                <a16:creationId xmlns:a16="http://schemas.microsoft.com/office/drawing/2014/main" id="{ECAF461F-27E8-427C-8842-ACFADA75EDF5}"/>
              </a:ext>
            </a:extLst>
          </p:cNvPr>
          <p:cNvSpPr txBox="1">
            <a:spLocks/>
          </p:cNvSpPr>
          <p:nvPr/>
        </p:nvSpPr>
        <p:spPr>
          <a:xfrm>
            <a:off x="6096000" y="1845732"/>
            <a:ext cx="5001874" cy="411963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dirty="0"/>
              <a:t>Beta Diversity Tutorial</a:t>
            </a:r>
          </a:p>
          <a:p>
            <a:pPr marL="749808" lvl="1" indent="-457200">
              <a:lnSpc>
                <a:spcPct val="100000"/>
              </a:lnSpc>
            </a:pPr>
            <a:r>
              <a:rPr lang="en-US" dirty="0">
                <a:hlinkClick r:id="rId6"/>
              </a:rPr>
              <a:t>http://microbiome.github.io/microbiome/Betadiversity.html</a:t>
            </a:r>
            <a:r>
              <a:rPr lang="en-US" dirty="0"/>
              <a:t> </a:t>
            </a:r>
            <a:endParaRPr lang="en-US" u="sng" dirty="0"/>
          </a:p>
          <a:p>
            <a:pPr>
              <a:lnSpc>
                <a:spcPct val="100000"/>
              </a:lnSpc>
            </a:pPr>
            <a:r>
              <a:rPr lang="en-US" dirty="0"/>
              <a:t>Univariate Comparison Tutorial</a:t>
            </a:r>
          </a:p>
          <a:p>
            <a:pPr marL="749808" lvl="1" indent="-457200">
              <a:lnSpc>
                <a:spcPct val="100000"/>
              </a:lnSpc>
            </a:pPr>
            <a:r>
              <a:rPr lang="en-US" dirty="0">
                <a:hlinkClick r:id="rId7"/>
              </a:rPr>
              <a:t>http://microbiome.github.io/microbiome/Mixedmodels.html</a:t>
            </a:r>
            <a:r>
              <a:rPr lang="en-US" dirty="0"/>
              <a:t> </a:t>
            </a:r>
            <a:endParaRPr lang="en-US" u="sng" dirty="0"/>
          </a:p>
          <a:p>
            <a:pPr>
              <a:lnSpc>
                <a:spcPct val="100000"/>
              </a:lnSpc>
            </a:pPr>
            <a:r>
              <a:rPr lang="en-US" dirty="0"/>
              <a:t>Multivariate Community Tutorial</a:t>
            </a:r>
          </a:p>
          <a:p>
            <a:pPr marL="749808" lvl="1" indent="-457200">
              <a:lnSpc>
                <a:spcPct val="100000"/>
              </a:lnSpc>
            </a:pPr>
            <a:r>
              <a:rPr lang="en-US" dirty="0">
                <a:hlinkClick r:id="rId8"/>
              </a:rPr>
              <a:t>http://microbiome.github.io/microbiome/PERMANOVA.html</a:t>
            </a:r>
            <a:r>
              <a:rPr lang="en-US" dirty="0"/>
              <a:t> </a:t>
            </a:r>
            <a:endParaRPr lang="en-US" u="sng" dirty="0"/>
          </a:p>
          <a:p>
            <a:pPr>
              <a:lnSpc>
                <a:spcPct val="100000"/>
              </a:lnSpc>
            </a:pPr>
            <a:r>
              <a:rPr lang="en-US" dirty="0"/>
              <a:t>Intro to </a:t>
            </a:r>
            <a:r>
              <a:rPr lang="en-US" dirty="0" err="1"/>
              <a:t>Microbioma</a:t>
            </a:r>
            <a:r>
              <a:rPr lang="en-US" dirty="0"/>
              <a:t> Package</a:t>
            </a:r>
          </a:p>
          <a:p>
            <a:pPr marL="749808" lvl="1" indent="-457200">
              <a:lnSpc>
                <a:spcPct val="100000"/>
              </a:lnSpc>
            </a:pPr>
            <a:r>
              <a:rPr lang="en-US" dirty="0">
                <a:hlinkClick r:id="rId9"/>
              </a:rPr>
              <a:t>https://bioconductor.org/packages/release/bioc/vignettes/microbiome/inst/doc/vignette.html?fbclid=IwAR0PXr1JRrbtgCtbuiEqVrqdb6ThanxZhPUTCt32w9hmnFCyJUap_BWTUbQ</a:t>
            </a:r>
            <a:endParaRPr lang="en-US" u="sng" dirty="0"/>
          </a:p>
        </p:txBody>
      </p:sp>
    </p:spTree>
    <p:extLst>
      <p:ext uri="{BB962C8B-B14F-4D97-AF65-F5344CB8AC3E}">
        <p14:creationId xmlns:p14="http://schemas.microsoft.com/office/powerpoint/2010/main" val="410988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p:txBody>
          <a:bodyPr/>
          <a:lstStyle/>
          <a:p>
            <a:pPr lvl="1"/>
            <a:r>
              <a:rPr lang="en-US" sz="2800" dirty="0">
                <a:latin typeface="Arial" panose="020B0604020202020204" pitchFamily="34" charset="0"/>
                <a:cs typeface="Arial" panose="020B0604020202020204" pitchFamily="34" charset="0"/>
              </a:rPr>
              <a:t>Background</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Microbiome</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Microbiome Relation to Diseases (ex. Cancer)</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Diversity / Diversity Analysis methods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2400" dirty="0">
                <a:latin typeface="Arial" panose="020B0604020202020204" pitchFamily="34" charset="0"/>
                <a:cs typeface="Arial" panose="020B0604020202020204" pitchFamily="34" charset="0"/>
              </a:rPr>
              <a:t>Microbiome Analysis using R</a:t>
            </a:r>
          </a:p>
          <a:p>
            <a:pPr lvl="2">
              <a:buFont typeface="Wingdings" panose="05000000000000000000" pitchFamily="2" charset="2"/>
              <a:buChar char="§"/>
            </a:pPr>
            <a:r>
              <a:rPr lang="en-US" sz="1800" dirty="0">
                <a:latin typeface="Arial" panose="020B0604020202020204" pitchFamily="34" charset="0"/>
                <a:cs typeface="Arial" panose="020B0604020202020204" pitchFamily="34" charset="0"/>
              </a:rPr>
              <a:t>Microbiome R Package</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Importance of Microbiome R package</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lvl="1"/>
            <a:r>
              <a:rPr lang="en-US" sz="2800" dirty="0">
                <a:latin typeface="Arial" panose="020B0604020202020204" pitchFamily="34" charset="0"/>
                <a:cs typeface="Arial" panose="020B0604020202020204" pitchFamily="34" charset="0"/>
              </a:rPr>
              <a:t>Tutorial Overview</a:t>
            </a:r>
          </a:p>
          <a:p>
            <a:pPr marL="0" indent="0">
              <a:buNone/>
            </a:pPr>
            <a:endParaRPr lang="en-US" dirty="0"/>
          </a:p>
        </p:txBody>
      </p:sp>
    </p:spTree>
    <p:extLst>
      <p:ext uri="{BB962C8B-B14F-4D97-AF65-F5344CB8AC3E}">
        <p14:creationId xmlns:p14="http://schemas.microsoft.com/office/powerpoint/2010/main" val="63104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A1AB-99C7-4CEA-976D-805949A6CE12}"/>
              </a:ext>
            </a:extLst>
          </p:cNvPr>
          <p:cNvSpPr>
            <a:spLocks noGrp="1"/>
          </p:cNvSpPr>
          <p:nvPr>
            <p:ph type="title"/>
          </p:nvPr>
        </p:nvSpPr>
        <p:spPr>
          <a:xfrm>
            <a:off x="1066800" y="1751418"/>
            <a:ext cx="10058400" cy="1450757"/>
          </a:xfrm>
        </p:spPr>
        <p:txBody>
          <a:bodyPr/>
          <a:lstStyle/>
          <a:p>
            <a:pPr algn="ctr"/>
            <a:r>
              <a:rPr lang="en-US" sz="7200" b="1" dirty="0"/>
              <a:t>Background</a:t>
            </a:r>
            <a:endParaRPr lang="en-US" b="1" dirty="0"/>
          </a:p>
        </p:txBody>
      </p:sp>
    </p:spTree>
    <p:extLst>
      <p:ext uri="{BB962C8B-B14F-4D97-AF65-F5344CB8AC3E}">
        <p14:creationId xmlns:p14="http://schemas.microsoft.com/office/powerpoint/2010/main" val="281793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p:txBody>
          <a:bodyPr/>
          <a:lstStyle/>
          <a:p>
            <a:r>
              <a:rPr lang="en-US" dirty="0"/>
              <a:t>Microbiome</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80" y="1845734"/>
            <a:ext cx="6979928" cy="4023360"/>
          </a:xfrm>
        </p:spPr>
        <p:txBody>
          <a:bodyPr/>
          <a:lstStyle/>
          <a:p>
            <a:r>
              <a:rPr lang="en-US" dirty="0"/>
              <a:t>A community of micro-organisms living together in a particular habitat. </a:t>
            </a:r>
          </a:p>
          <a:p>
            <a:r>
              <a:rPr lang="en-US" dirty="0"/>
              <a:t>The combined genetic material of organisms in a particular environment</a:t>
            </a:r>
          </a:p>
          <a:p>
            <a:r>
              <a:rPr lang="en-US" dirty="0"/>
              <a:t>The human microbiome can be considered the counter part of the human genome in which the genes in our microbiome outnumber the genes in our genome by about 100 to 1.</a:t>
            </a:r>
          </a:p>
        </p:txBody>
      </p:sp>
      <p:pic>
        <p:nvPicPr>
          <p:cNvPr id="5" name="Picture 4">
            <a:extLst>
              <a:ext uri="{FF2B5EF4-FFF2-40B4-BE49-F238E27FC236}">
                <a16:creationId xmlns:a16="http://schemas.microsoft.com/office/drawing/2014/main" id="{7D34474B-A719-4B0A-AC00-1D639B078CAF}"/>
              </a:ext>
            </a:extLst>
          </p:cNvPr>
          <p:cNvPicPr>
            <a:picLocks noChangeAspect="1"/>
          </p:cNvPicPr>
          <p:nvPr/>
        </p:nvPicPr>
        <p:blipFill>
          <a:blip r:embed="rId2"/>
          <a:stretch>
            <a:fillRect/>
          </a:stretch>
        </p:blipFill>
        <p:spPr>
          <a:xfrm>
            <a:off x="8077208" y="1845734"/>
            <a:ext cx="3695907" cy="3695907"/>
          </a:xfrm>
          <a:prstGeom prst="rect">
            <a:avLst/>
          </a:prstGeom>
        </p:spPr>
      </p:pic>
    </p:spTree>
    <p:extLst>
      <p:ext uri="{BB962C8B-B14F-4D97-AF65-F5344CB8AC3E}">
        <p14:creationId xmlns:p14="http://schemas.microsoft.com/office/powerpoint/2010/main" val="298199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a:xfrm>
            <a:off x="1097280" y="286603"/>
            <a:ext cx="10058400" cy="1450757"/>
          </a:xfrm>
        </p:spPr>
        <p:txBody>
          <a:bodyPr>
            <a:normAutofit/>
          </a:bodyPr>
          <a:lstStyle/>
          <a:p>
            <a:r>
              <a:rPr lang="en-US" dirty="0"/>
              <a:t>Intestinal microbiota promotes cancer  development</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79" y="1845733"/>
            <a:ext cx="6857113" cy="4217715"/>
          </a:xfrm>
        </p:spPr>
        <p:txBody>
          <a:bodyPr>
            <a:normAutofit/>
          </a:bodyPr>
          <a:lstStyle/>
          <a:p>
            <a:pPr marL="457200" indent="-457200">
              <a:lnSpc>
                <a:spcPct val="150000"/>
              </a:lnSpc>
              <a:buFont typeface="+mj-lt"/>
              <a:buAutoNum type="arabicPeriod"/>
            </a:pPr>
            <a:r>
              <a:rPr lang="en-US" dirty="0"/>
              <a:t>Diet affects metabolism of microbiota &amp; interfere with gut barrier (blue) function</a:t>
            </a:r>
          </a:p>
          <a:p>
            <a:pPr marL="457200" indent="-457200">
              <a:lnSpc>
                <a:spcPct val="150000"/>
              </a:lnSpc>
              <a:buFont typeface="+mj-lt"/>
              <a:buAutoNum type="arabicPeriod"/>
            </a:pPr>
            <a:r>
              <a:rPr lang="en-US" dirty="0"/>
              <a:t>Fusobacterium </a:t>
            </a:r>
            <a:r>
              <a:rPr lang="en-US" dirty="0" err="1"/>
              <a:t>nucleatum</a:t>
            </a:r>
            <a:r>
              <a:rPr lang="en-US" dirty="0"/>
              <a:t> cause DNA damage, secrete bacterial chemokines</a:t>
            </a:r>
          </a:p>
          <a:p>
            <a:pPr marL="457200" indent="-457200">
              <a:lnSpc>
                <a:spcPct val="150000"/>
              </a:lnSpc>
              <a:buFont typeface="+mj-lt"/>
              <a:buAutoNum type="arabicPeriod"/>
            </a:pPr>
            <a:r>
              <a:rPr lang="en-US" dirty="0"/>
              <a:t>Bacterial chemokines + cellular receptors </a:t>
            </a:r>
          </a:p>
          <a:p>
            <a:pPr marL="749808" lvl="1" indent="-457200">
              <a:lnSpc>
                <a:spcPct val="100000"/>
              </a:lnSpc>
            </a:pPr>
            <a:r>
              <a:rPr lang="en-US" sz="2000" dirty="0"/>
              <a:t>Inflammation + immune response</a:t>
            </a:r>
          </a:p>
        </p:txBody>
      </p:sp>
      <p:pic>
        <p:nvPicPr>
          <p:cNvPr id="4" name="Picture 3">
            <a:extLst>
              <a:ext uri="{FF2B5EF4-FFF2-40B4-BE49-F238E27FC236}">
                <a16:creationId xmlns:a16="http://schemas.microsoft.com/office/drawing/2014/main" id="{C5FAB560-AEEE-49DB-8205-4C3CA2D7427E}"/>
              </a:ext>
            </a:extLst>
          </p:cNvPr>
          <p:cNvPicPr>
            <a:picLocks noChangeAspect="1"/>
          </p:cNvPicPr>
          <p:nvPr/>
        </p:nvPicPr>
        <p:blipFill>
          <a:blip r:embed="rId2"/>
          <a:stretch>
            <a:fillRect/>
          </a:stretch>
        </p:blipFill>
        <p:spPr>
          <a:xfrm>
            <a:off x="8091018" y="1922504"/>
            <a:ext cx="3064662" cy="4300743"/>
          </a:xfrm>
          <a:prstGeom prst="rect">
            <a:avLst/>
          </a:prstGeom>
        </p:spPr>
      </p:pic>
    </p:spTree>
    <p:extLst>
      <p:ext uri="{BB962C8B-B14F-4D97-AF65-F5344CB8AC3E}">
        <p14:creationId xmlns:p14="http://schemas.microsoft.com/office/powerpoint/2010/main" val="254519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a:xfrm>
            <a:off x="1097280" y="286603"/>
            <a:ext cx="10058400" cy="1450757"/>
          </a:xfrm>
        </p:spPr>
        <p:txBody>
          <a:bodyPr>
            <a:normAutofit/>
          </a:bodyPr>
          <a:lstStyle/>
          <a:p>
            <a:r>
              <a:rPr lang="en-US" dirty="0"/>
              <a:t>Microbial mechanisms influencing cancer development </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79" y="1845733"/>
            <a:ext cx="6857113" cy="4217715"/>
          </a:xfrm>
        </p:spPr>
        <p:txBody>
          <a:bodyPr>
            <a:normAutofit/>
          </a:bodyPr>
          <a:lstStyle/>
          <a:p>
            <a:pPr marL="457200" indent="-457200">
              <a:lnSpc>
                <a:spcPct val="110000"/>
              </a:lnSpc>
              <a:buFont typeface="+mj-lt"/>
              <a:buAutoNum type="arabicPeriod"/>
            </a:pPr>
            <a:r>
              <a:rPr lang="en-US" dirty="0"/>
              <a:t>Fusobacterium </a:t>
            </a:r>
            <a:r>
              <a:rPr lang="en-US" dirty="0" err="1"/>
              <a:t>nucleatum</a:t>
            </a:r>
            <a:r>
              <a:rPr lang="en-US" dirty="0"/>
              <a:t>  antigens binds receptors on epithelial cells </a:t>
            </a:r>
          </a:p>
          <a:p>
            <a:pPr marL="749808" lvl="1" indent="-457200">
              <a:lnSpc>
                <a:spcPct val="110000"/>
              </a:lnSpc>
            </a:pPr>
            <a:r>
              <a:rPr lang="en-US" dirty="0"/>
              <a:t> B-catenin signaling, cell growth, and autophagy</a:t>
            </a:r>
          </a:p>
          <a:p>
            <a:pPr marL="457200" indent="-457200">
              <a:lnSpc>
                <a:spcPct val="110000"/>
              </a:lnSpc>
              <a:buFont typeface="+mj-lt"/>
              <a:buAutoNum type="arabicPeriod"/>
            </a:pPr>
            <a:r>
              <a:rPr lang="en-US" dirty="0"/>
              <a:t>E. coli strains produce genotoxin colibactin</a:t>
            </a:r>
          </a:p>
          <a:p>
            <a:pPr marL="749808" lvl="1" indent="-457200">
              <a:lnSpc>
                <a:spcPct val="110000"/>
              </a:lnSpc>
            </a:pPr>
            <a:r>
              <a:rPr lang="en-US" dirty="0"/>
              <a:t>Senescence in infected cells </a:t>
            </a:r>
          </a:p>
          <a:p>
            <a:pPr marL="457200" indent="-457200">
              <a:lnSpc>
                <a:spcPct val="110000"/>
              </a:lnSpc>
              <a:buFont typeface="+mj-lt"/>
              <a:buAutoNum type="arabicPeriod"/>
            </a:pPr>
            <a:r>
              <a:rPr lang="en-US" dirty="0"/>
              <a:t>Bacteroides fragilis induces reactive oxygen species</a:t>
            </a:r>
          </a:p>
          <a:p>
            <a:pPr marL="749808" lvl="1" indent="-457200">
              <a:lnSpc>
                <a:spcPct val="110000"/>
              </a:lnSpc>
            </a:pPr>
            <a:r>
              <a:rPr lang="en-US" dirty="0"/>
              <a:t>DNA damage + Th17 immune response</a:t>
            </a:r>
          </a:p>
          <a:p>
            <a:pPr marL="457200" indent="-457200">
              <a:lnSpc>
                <a:spcPct val="110000"/>
              </a:lnSpc>
              <a:buFont typeface="+mj-lt"/>
              <a:buAutoNum type="arabicPeriod"/>
            </a:pPr>
            <a:r>
              <a:rPr lang="en-US" dirty="0" err="1"/>
              <a:t>Bilophila</a:t>
            </a:r>
            <a:r>
              <a:rPr lang="en-US" dirty="0"/>
              <a:t> </a:t>
            </a:r>
            <a:r>
              <a:rPr lang="en-US" dirty="0" err="1"/>
              <a:t>wadsworthia</a:t>
            </a:r>
            <a:r>
              <a:rPr lang="en-US" dirty="0"/>
              <a:t>/</a:t>
            </a:r>
            <a:r>
              <a:rPr lang="en-US" dirty="0" err="1"/>
              <a:t>Alistipes</a:t>
            </a:r>
            <a:r>
              <a:rPr lang="en-US" dirty="0"/>
              <a:t> spp. produce hydrogen sulfide (H2S)</a:t>
            </a:r>
          </a:p>
          <a:p>
            <a:pPr marL="749808" lvl="1" indent="-457200">
              <a:lnSpc>
                <a:spcPct val="110000"/>
              </a:lnSpc>
            </a:pPr>
            <a:r>
              <a:rPr lang="en-US" dirty="0"/>
              <a:t>DNA damage + inflammation</a:t>
            </a:r>
          </a:p>
        </p:txBody>
      </p:sp>
      <p:pic>
        <p:nvPicPr>
          <p:cNvPr id="5" name="Picture 4">
            <a:extLst>
              <a:ext uri="{FF2B5EF4-FFF2-40B4-BE49-F238E27FC236}">
                <a16:creationId xmlns:a16="http://schemas.microsoft.com/office/drawing/2014/main" id="{8FFEC467-2B9F-492B-86F3-225AE0D1C1B6}"/>
              </a:ext>
            </a:extLst>
          </p:cNvPr>
          <p:cNvPicPr>
            <a:picLocks noChangeAspect="1"/>
          </p:cNvPicPr>
          <p:nvPr/>
        </p:nvPicPr>
        <p:blipFill>
          <a:blip r:embed="rId2"/>
          <a:stretch>
            <a:fillRect/>
          </a:stretch>
        </p:blipFill>
        <p:spPr>
          <a:xfrm>
            <a:off x="7801872" y="2012336"/>
            <a:ext cx="3353808" cy="3884507"/>
          </a:xfrm>
          <a:prstGeom prst="rect">
            <a:avLst/>
          </a:prstGeom>
        </p:spPr>
      </p:pic>
    </p:spTree>
    <p:extLst>
      <p:ext uri="{BB962C8B-B14F-4D97-AF65-F5344CB8AC3E}">
        <p14:creationId xmlns:p14="http://schemas.microsoft.com/office/powerpoint/2010/main" val="30564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p:txBody>
          <a:bodyPr/>
          <a:lstStyle/>
          <a:p>
            <a:r>
              <a:rPr lang="en-US" dirty="0"/>
              <a:t>Bacterial diversity in 9 TCGA studies</a:t>
            </a:r>
          </a:p>
        </p:txBody>
      </p: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1097279" y="1845733"/>
            <a:ext cx="10058399" cy="4217715"/>
          </a:xfrm>
        </p:spPr>
        <p:txBody>
          <a:bodyPr>
            <a:normAutofit/>
          </a:bodyPr>
          <a:lstStyle/>
          <a:p>
            <a:pPr marL="201168" lvl="1" indent="0">
              <a:lnSpc>
                <a:spcPct val="150000"/>
              </a:lnSpc>
              <a:buNone/>
            </a:pPr>
            <a:r>
              <a:rPr lang="en-US" sz="2400" dirty="0"/>
              <a:t>TCGA studies: AML, GBM, LUAD, OV, BRCA, KIRC, KIRP, LUSC, STADBWA ALN</a:t>
            </a:r>
          </a:p>
          <a:p>
            <a:pPr lvl="2">
              <a:lnSpc>
                <a:spcPct val="150000"/>
              </a:lnSpc>
            </a:pPr>
            <a:r>
              <a:rPr lang="en-US" sz="2400" dirty="0"/>
              <a:t>align </a:t>
            </a:r>
            <a:r>
              <a:rPr lang="en-US" sz="2400" dirty="0" err="1"/>
              <a:t>refseq</a:t>
            </a:r>
            <a:r>
              <a:rPr lang="en-US" sz="2400" dirty="0"/>
              <a:t>. TCGA data + bacterial genomes</a:t>
            </a:r>
          </a:p>
          <a:p>
            <a:pPr lvl="2">
              <a:lnSpc>
                <a:spcPct val="150000"/>
              </a:lnSpc>
            </a:pPr>
            <a:r>
              <a:rPr lang="en-US" sz="2400" dirty="0"/>
              <a:t>Bacterial reads ranged from 11% (LUSC) – 100% (STAD) </a:t>
            </a:r>
          </a:p>
          <a:p>
            <a:pPr lvl="2">
              <a:lnSpc>
                <a:spcPct val="150000"/>
              </a:lnSpc>
            </a:pPr>
            <a:r>
              <a:rPr lang="en-US" sz="2400" dirty="0"/>
              <a:t>Contamination in some samples: </a:t>
            </a:r>
          </a:p>
          <a:p>
            <a:pPr lvl="3">
              <a:lnSpc>
                <a:spcPct val="150000"/>
              </a:lnSpc>
              <a:buFont typeface="Wingdings" panose="05000000000000000000" pitchFamily="2" charset="2"/>
              <a:buChar char="§"/>
            </a:pPr>
            <a:r>
              <a:rPr lang="en-US" sz="2400" dirty="0"/>
              <a:t>Mycobacterium tuberculosis: ovarian(OV) + glioblastoma (GBM)</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26984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24800" y="6488668"/>
            <a:ext cx="3989832" cy="369332"/>
          </a:xfrm>
          <a:prstGeom prst="rect">
            <a:avLst/>
          </a:prstGeom>
        </p:spPr>
        <p:txBody>
          <a:bodyPr wrap="square">
            <a:spAutoFit/>
          </a:bodyPr>
          <a:lstStyle/>
          <a:p>
            <a:r>
              <a:rPr lang="en-US" sz="900" dirty="0">
                <a:latin typeface="Arial" panose="020B0604020202020204" pitchFamily="34" charset="0"/>
                <a:cs typeface="Arial" panose="020B0604020202020204" pitchFamily="34" charset="0"/>
              </a:rPr>
              <a:t>S.H Wong et al. “Clinical applications of gut microbiota in cancer biology”.</a:t>
            </a:r>
          </a:p>
          <a:p>
            <a:r>
              <a:rPr lang="en-US" sz="900" dirty="0">
                <a:latin typeface="Arial" panose="020B0604020202020204" pitchFamily="34" charset="0"/>
                <a:cs typeface="Arial" panose="020B0604020202020204" pitchFamily="34" charset="0"/>
              </a:rPr>
              <a:t> Seminars in Cancer biology (2018)</a:t>
            </a:r>
          </a:p>
        </p:txBody>
      </p:sp>
      <p:sp>
        <p:nvSpPr>
          <p:cNvPr id="9" name="Title 8"/>
          <p:cNvSpPr>
            <a:spLocks noGrp="1"/>
          </p:cNvSpPr>
          <p:nvPr>
            <p:ph type="title"/>
          </p:nvPr>
        </p:nvSpPr>
        <p:spPr/>
        <p:txBody>
          <a:bodyPr>
            <a:normAutofit/>
          </a:bodyPr>
          <a:lstStyle/>
          <a:p>
            <a:pPr algn="ctr"/>
            <a:r>
              <a:rPr lang="en-US" sz="2800" b="1" dirty="0">
                <a:latin typeface="Arial" panose="020B0604020202020204" pitchFamily="34" charset="0"/>
                <a:cs typeface="Arial" panose="020B0604020202020204" pitchFamily="34" charset="0"/>
              </a:rPr>
              <a:t>Bacterial reads in 9 TCGA tumor types</a:t>
            </a:r>
            <a:br>
              <a:rPr lang="en-US" sz="2800" b="1"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6C11A52-6CE5-4953-A7F4-78BFFFFF791E}"/>
              </a:ext>
            </a:extLst>
          </p:cNvPr>
          <p:cNvPicPr>
            <a:picLocks noChangeAspect="1"/>
          </p:cNvPicPr>
          <p:nvPr/>
        </p:nvPicPr>
        <p:blipFill rotWithShape="1">
          <a:blip r:embed="rId2"/>
          <a:srcRect t="62803" r="22543"/>
          <a:stretch/>
        </p:blipFill>
        <p:spPr>
          <a:xfrm rot="5400000">
            <a:off x="1710599" y="1266662"/>
            <a:ext cx="4346859" cy="5573497"/>
          </a:xfrm>
          <a:prstGeom prst="rect">
            <a:avLst/>
          </a:prstGeom>
        </p:spPr>
      </p:pic>
      <p:pic>
        <p:nvPicPr>
          <p:cNvPr id="6" name="Picture 5">
            <a:extLst>
              <a:ext uri="{FF2B5EF4-FFF2-40B4-BE49-F238E27FC236}">
                <a16:creationId xmlns:a16="http://schemas.microsoft.com/office/drawing/2014/main" id="{8F62BC11-9362-438E-897E-CD0329B8289C}"/>
              </a:ext>
            </a:extLst>
          </p:cNvPr>
          <p:cNvPicPr>
            <a:picLocks noChangeAspect="1"/>
          </p:cNvPicPr>
          <p:nvPr/>
        </p:nvPicPr>
        <p:blipFill rotWithShape="1">
          <a:blip r:embed="rId2"/>
          <a:srcRect r="22319" b="74298"/>
          <a:stretch/>
        </p:blipFill>
        <p:spPr>
          <a:xfrm rot="5400000">
            <a:off x="6762860" y="2187469"/>
            <a:ext cx="4359384" cy="3851091"/>
          </a:xfrm>
          <a:prstGeom prst="rect">
            <a:avLst/>
          </a:prstGeom>
        </p:spPr>
      </p:pic>
    </p:spTree>
    <p:extLst>
      <p:ext uri="{BB962C8B-B14F-4D97-AF65-F5344CB8AC3E}">
        <p14:creationId xmlns:p14="http://schemas.microsoft.com/office/powerpoint/2010/main" val="121347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01A40-967B-40C5-930A-E0238B64A50E}"/>
              </a:ext>
            </a:extLst>
          </p:cNvPr>
          <p:cNvSpPr>
            <a:spLocks noGrp="1"/>
          </p:cNvSpPr>
          <p:nvPr>
            <p:ph type="title"/>
          </p:nvPr>
        </p:nvSpPr>
        <p:spPr>
          <a:xfrm>
            <a:off x="6411685" y="634946"/>
            <a:ext cx="5127171" cy="1450757"/>
          </a:xfrm>
        </p:spPr>
        <p:txBody>
          <a:bodyPr>
            <a:normAutofit/>
          </a:bodyPr>
          <a:lstStyle/>
          <a:p>
            <a:r>
              <a:rPr lang="en-US" dirty="0"/>
              <a:t>Bacterial diversity in 9 TCGA cancer types </a:t>
            </a:r>
          </a:p>
        </p:txBody>
      </p:sp>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E4B985-E4BF-4029-9958-C01921DD98E3}"/>
              </a:ext>
            </a:extLst>
          </p:cNvPr>
          <p:cNvSpPr>
            <a:spLocks noGrp="1"/>
          </p:cNvSpPr>
          <p:nvPr>
            <p:ph idx="1"/>
          </p:nvPr>
        </p:nvSpPr>
        <p:spPr>
          <a:xfrm>
            <a:off x="6411684" y="2198914"/>
            <a:ext cx="5127172" cy="3670180"/>
          </a:xfrm>
        </p:spPr>
        <p:txBody>
          <a:bodyPr>
            <a:normAutofit/>
          </a:bodyPr>
          <a:lstStyle/>
          <a:p>
            <a:pPr marL="457200" indent="-457200">
              <a:buFont typeface="+mj-lt"/>
              <a:buAutoNum type="arabicPeriod"/>
            </a:pPr>
            <a:r>
              <a:rPr lang="en-US" sz="2800" dirty="0"/>
              <a:t>Enterobacteriaceae &amp; “other” </a:t>
            </a:r>
          </a:p>
          <a:p>
            <a:pPr lvl="2"/>
            <a:r>
              <a:rPr lang="en-US" sz="2000" dirty="0"/>
              <a:t>dominant taxa in most cancer types</a:t>
            </a:r>
          </a:p>
          <a:p>
            <a:pPr marL="457200" indent="-457200">
              <a:buFont typeface="+mj-lt"/>
              <a:buAutoNum type="arabicPeriod"/>
            </a:pPr>
            <a:r>
              <a:rPr lang="en-US" sz="2800" dirty="0"/>
              <a:t>GBM &amp; OV</a:t>
            </a:r>
          </a:p>
          <a:p>
            <a:pPr lvl="2"/>
            <a:r>
              <a:rPr lang="en-US" sz="2000" dirty="0"/>
              <a:t>lowest bacterial diversity + more Mycobacterium (contamination)</a:t>
            </a:r>
          </a:p>
          <a:p>
            <a:pPr marL="457200" indent="-457200">
              <a:buFont typeface="+mj-lt"/>
              <a:buAutoNum type="arabicPeriod"/>
            </a:pPr>
            <a:r>
              <a:rPr lang="en-US" sz="2800" dirty="0" err="1"/>
              <a:t>Ralstonia</a:t>
            </a:r>
            <a:r>
              <a:rPr lang="en-US" sz="2800" dirty="0"/>
              <a:t> spp. </a:t>
            </a:r>
          </a:p>
          <a:p>
            <a:pPr lvl="2"/>
            <a:r>
              <a:rPr lang="en-US" sz="2000" dirty="0"/>
              <a:t>dominant in GBM and AML respectively</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7DC94252-1158-4F00-B403-686C3D606F60}"/>
              </a:ext>
            </a:extLst>
          </p:cNvPr>
          <p:cNvPicPr>
            <a:picLocks noChangeAspect="1"/>
          </p:cNvPicPr>
          <p:nvPr/>
        </p:nvPicPr>
        <p:blipFill rotWithShape="1">
          <a:blip r:embed="rId2"/>
          <a:srcRect l="15890" t="4063" r="-19125" b="24027"/>
          <a:stretch/>
        </p:blipFill>
        <p:spPr>
          <a:xfrm>
            <a:off x="-13503" y="1312824"/>
            <a:ext cx="7667045" cy="3426424"/>
          </a:xfrm>
          <a:prstGeom prst="rect">
            <a:avLst/>
          </a:prstGeom>
        </p:spPr>
      </p:pic>
      <p:pic>
        <p:nvPicPr>
          <p:cNvPr id="15" name="Picture 14">
            <a:extLst>
              <a:ext uri="{FF2B5EF4-FFF2-40B4-BE49-F238E27FC236}">
                <a16:creationId xmlns:a16="http://schemas.microsoft.com/office/drawing/2014/main" id="{885FAFC2-0A5B-42EB-A870-7FC8345534A8}"/>
              </a:ext>
            </a:extLst>
          </p:cNvPr>
          <p:cNvPicPr>
            <a:picLocks noChangeAspect="1"/>
          </p:cNvPicPr>
          <p:nvPr/>
        </p:nvPicPr>
        <p:blipFill rotWithShape="1">
          <a:blip r:embed="rId2"/>
          <a:srcRect l="32719" t="74467" r="-11864" b="1152"/>
          <a:stretch/>
        </p:blipFill>
        <p:spPr>
          <a:xfrm>
            <a:off x="1168257" y="4659332"/>
            <a:ext cx="5839971" cy="1154231"/>
          </a:xfrm>
          <a:prstGeom prst="rect">
            <a:avLst/>
          </a:prstGeom>
        </p:spPr>
      </p:pic>
      <p:sp>
        <p:nvSpPr>
          <p:cNvPr id="17" name="Rectangle 16">
            <a:extLst>
              <a:ext uri="{FF2B5EF4-FFF2-40B4-BE49-F238E27FC236}">
                <a16:creationId xmlns:a16="http://schemas.microsoft.com/office/drawing/2014/main" id="{46862946-B4AD-4058-8590-498B9B122539}"/>
              </a:ext>
            </a:extLst>
          </p:cNvPr>
          <p:cNvSpPr/>
          <p:nvPr/>
        </p:nvSpPr>
        <p:spPr>
          <a:xfrm>
            <a:off x="3075392" y="4707318"/>
            <a:ext cx="118746" cy="927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9AE3B4A-D647-4540-B6FC-67E10B79C73C}"/>
              </a:ext>
            </a:extLst>
          </p:cNvPr>
          <p:cNvSpPr/>
          <p:nvPr/>
        </p:nvSpPr>
        <p:spPr>
          <a:xfrm>
            <a:off x="3964054" y="4682409"/>
            <a:ext cx="118746" cy="927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3150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738</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R Microbiome Package</vt:lpstr>
      <vt:lpstr>Outline</vt:lpstr>
      <vt:lpstr>Background</vt:lpstr>
      <vt:lpstr>Microbiome</vt:lpstr>
      <vt:lpstr>Intestinal microbiota promotes cancer  development</vt:lpstr>
      <vt:lpstr>Microbial mechanisms influencing cancer development </vt:lpstr>
      <vt:lpstr>Bacterial diversity in 9 TCGA studies</vt:lpstr>
      <vt:lpstr>Bacterial reads in 9 TCGA tumor types </vt:lpstr>
      <vt:lpstr>Bacterial diversity in 9 TCGA cancer types </vt:lpstr>
      <vt:lpstr>Schema for a human microbiome study</vt:lpstr>
      <vt:lpstr>Diversity Analysis Tools</vt:lpstr>
      <vt:lpstr>Diversity</vt:lpstr>
      <vt:lpstr>Microbiome Analysis using R</vt:lpstr>
      <vt:lpstr>Microbiome R Package – Why using R?</vt:lpstr>
      <vt:lpstr>Microbiome R Package – Characteristics</vt:lpstr>
      <vt:lpstr>Importance of Microbiome R Package</vt:lpstr>
      <vt:lpstr>Tutorial Overview</vt:lpstr>
      <vt:lpstr>Useful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Microbiome Package</dc:title>
  <dc:creator>blas rodriguez</dc:creator>
  <cp:lastModifiedBy>blas rodriguez</cp:lastModifiedBy>
  <cp:revision>23</cp:revision>
  <dcterms:created xsi:type="dcterms:W3CDTF">2019-04-24T18:52:45Z</dcterms:created>
  <dcterms:modified xsi:type="dcterms:W3CDTF">2019-04-25T18:19:54Z</dcterms:modified>
</cp:coreProperties>
</file>