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68" r:id="rId3"/>
    <p:sldId id="269" r:id="rId4"/>
    <p:sldId id="270" r:id="rId5"/>
    <p:sldId id="257" r:id="rId6"/>
    <p:sldId id="258" r:id="rId7"/>
    <p:sldId id="259" r:id="rId8"/>
    <p:sldId id="260" r:id="rId9"/>
    <p:sldId id="261" r:id="rId10"/>
    <p:sldId id="262" r:id="rId11"/>
    <p:sldId id="263" r:id="rId12"/>
    <p:sldId id="264" r:id="rId13"/>
    <p:sldId id="265" r:id="rId14"/>
    <p:sldId id="266" r:id="rId15"/>
    <p:sldId id="267"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Merriweather" panose="020B060402020202020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8584bb4e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8584bb4e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584bb4e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584bb4e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8584bb4e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8584bb4e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84ad13aa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84ad13aa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Leaf i = ATGAT</a:t>
            </a:r>
            <a:endParaRPr/>
          </a:p>
          <a:p>
            <a:pPr marL="0" lvl="0" indent="0" algn="l" rtl="0">
              <a:spcBef>
                <a:spcPts val="0"/>
              </a:spcBef>
              <a:spcAft>
                <a:spcPts val="0"/>
              </a:spcAft>
              <a:buNone/>
            </a:pPr>
            <a:r>
              <a:rPr lang="en"/>
              <a:t>Leaf j= GTCAA</a:t>
            </a:r>
            <a:endParaRPr/>
          </a:p>
          <a:p>
            <a:pPr marL="0" lvl="0" indent="0" algn="l" rtl="0">
              <a:spcBef>
                <a:spcPts val="0"/>
              </a:spcBef>
              <a:spcAft>
                <a:spcPts val="0"/>
              </a:spcAft>
              <a:buNone/>
            </a:pPr>
            <a:r>
              <a:rPr lang="en"/>
              <a:t>After taking average : at position /index 2=&gt; 50% G and 50% C</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8584bb4e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8584bb4e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8584bb4e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8584bb4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8592e06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8592e06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We will create a maximum likelihood phylogenetic tree using the Cipres Science Gateway</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8592e06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8592e06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Pipeline of creating a ML tree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Before using this website, we need to</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Create a Cipres user account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Create a folder for this project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Under the folder, open the data subfolder and upload the data we need to use</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592e06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592e06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Go to the tasks subfolder and create a new task. We need to align our sequences before we construct our tree. Choose the ’MAFFT’ alignment tool. Next, select the data which we uploaded, provide a descriptive name, then save and run the task.</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Once the task is complete, click on the View link. Inspect the output.MAFFT ﬁle by View, then click ’Save to current folder’.</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8592e066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8592e066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We compared the RAxML and Fasttree method. Those algorithms requires the input to be in Phylip format. We can convert the fasta alignment to the Phylip format using the Readseq tool. Create a new task using the Readseq tool. Be sure to select your parameters so that the input format is fasta and the output is Phylip. Save the outﬁle.phy ﬁle to your data folder.</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857391d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857391d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8592e066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8592e066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Create a new task using the RAxML-HPC Blackbox maximum likelihood algorithm. Be sure the sequence parameter is nucleotide. Use the Phylip ﬁle as the input ﬁle. When the task is complete download the output ﬁle marked RAxML_bestTree.result to the desktop.</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592e066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592e066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We now require a tool to visualize the tree. We will use the iTOL web interface.</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8592e06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8592e06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8592e066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8592e066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8592e066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8592e066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857391dc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857391dc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Progressive alignment requires two stages: </a:t>
            </a:r>
            <a:endParaRPr sz="18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First stage</a:t>
            </a:r>
            <a:endParaRPr sz="1400">
              <a:solidFill>
                <a:schemeClr val="dk2"/>
              </a:solidFill>
            </a:endParaRPr>
          </a:p>
          <a:p>
            <a:pPr marL="1371600" lvl="2" indent="-317500" algn="l" rtl="0">
              <a:lnSpc>
                <a:spcPct val="115000"/>
              </a:lnSpc>
              <a:spcBef>
                <a:spcPts val="0"/>
              </a:spcBef>
              <a:spcAft>
                <a:spcPts val="0"/>
              </a:spcAft>
              <a:buClr>
                <a:schemeClr val="dk2"/>
              </a:buClr>
              <a:buSzPts val="1400"/>
              <a:buChar char="■"/>
            </a:pPr>
            <a:r>
              <a:rPr lang="en" sz="1400">
                <a:solidFill>
                  <a:schemeClr val="dk2"/>
                </a:solidFill>
              </a:rPr>
              <a:t>Relationships between the sequences are represented as a tree (guide tree)</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Second stage</a:t>
            </a:r>
            <a:endParaRPr sz="1400">
              <a:solidFill>
                <a:schemeClr val="dk2"/>
              </a:solidFill>
            </a:endParaRPr>
          </a:p>
          <a:p>
            <a:pPr marL="1371600" lvl="2" indent="-317500" algn="l" rtl="0">
              <a:lnSpc>
                <a:spcPct val="115000"/>
              </a:lnSpc>
              <a:spcBef>
                <a:spcPts val="0"/>
              </a:spcBef>
              <a:spcAft>
                <a:spcPts val="0"/>
              </a:spcAft>
              <a:buClr>
                <a:schemeClr val="dk2"/>
              </a:buClr>
              <a:buSzPts val="1400"/>
              <a:buChar char="■"/>
            </a:pPr>
            <a:r>
              <a:rPr lang="en" sz="1400">
                <a:solidFill>
                  <a:schemeClr val="dk2"/>
                </a:solidFill>
              </a:rPr>
              <a:t>MSA is built by adding the sequences sequentially according to the guide tree</a:t>
            </a:r>
            <a:endParaRPr sz="14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MAFFT combines these 2 stages with the following tools:</a:t>
            </a:r>
            <a:endParaRPr sz="18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FFT approximation: helps with the clustering of the sequences</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k-mer counting: to accelerate the initial calculation of the distance matrix</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Modified UPGMA: to construct the guide tree</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Second progressive alignment: increase accuracy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857391dc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857391dc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Similar process to the Progressive method but it adds a repeatedly realign on the initial sequences as well as adding new sequences.</a:t>
            </a:r>
            <a:endParaRPr sz="180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a:solidFill>
                  <a:schemeClr val="dk2"/>
                </a:solidFill>
              </a:rPr>
              <a:t>The iterative method also use this tools:</a:t>
            </a:r>
            <a:endParaRPr sz="18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Objective function.  Uses the weighted sum-of-pairs (WSP) score proposed by Gotoh to improve precision.</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Tree-dependent partitioning.  To iterative refine the original tree</a:t>
            </a:r>
            <a:endParaRPr sz="1400">
              <a:solidFill>
                <a:schemeClr val="dk2"/>
              </a:solidFill>
            </a:endParaRPr>
          </a:p>
          <a:p>
            <a:pPr marL="914400" lvl="1" indent="-317500" algn="l" rtl="0">
              <a:lnSpc>
                <a:spcPct val="115000"/>
              </a:lnSpc>
              <a:spcBef>
                <a:spcPts val="0"/>
              </a:spcBef>
              <a:spcAft>
                <a:spcPts val="0"/>
              </a:spcAft>
              <a:buClr>
                <a:schemeClr val="dk2"/>
              </a:buClr>
              <a:buSzPts val="1400"/>
              <a:buChar char="○"/>
            </a:pPr>
            <a:r>
              <a:rPr lang="en" sz="1400">
                <a:solidFill>
                  <a:schemeClr val="dk2"/>
                </a:solidFill>
              </a:rPr>
              <a:t>Effect of FFT.  To test the effect of the FFT approximation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84ad13a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84ad13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8594181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8594181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85941815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85941815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84ad13aa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84ad13aa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84ad13aa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84ad13aa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3665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70190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75260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81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47861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6226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89669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2822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10020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348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5/23/2019</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40194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41981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5/23/2019</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36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Tutorial 9 </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Tree Inference</a:t>
            </a:r>
          </a:p>
          <a:p>
            <a:pPr marL="0" lvl="0" indent="0" algn="ctr" rtl="0">
              <a:spcBef>
                <a:spcPts val="0"/>
              </a:spcBef>
              <a:spcAft>
                <a:spcPts val="0"/>
              </a:spcAft>
              <a:buNone/>
            </a:pPr>
            <a:endParaRPr lang="en-US" dirty="0"/>
          </a:p>
          <a:p>
            <a:pPr marL="0" lvl="0" indent="0" algn="r" rtl="0">
              <a:spcBef>
                <a:spcPts val="0"/>
              </a:spcBef>
              <a:spcAft>
                <a:spcPts val="0"/>
              </a:spcAft>
              <a:buNone/>
            </a:pPr>
            <a:r>
              <a:rPr lang="en-US" dirty="0" err="1"/>
              <a:t>Ritesh</a:t>
            </a:r>
            <a:r>
              <a:rPr lang="en-US" dirty="0"/>
              <a:t> Chidambaram</a:t>
            </a:r>
          </a:p>
          <a:p>
            <a:pPr marL="0" lvl="0" indent="0" algn="r" rtl="0">
              <a:spcBef>
                <a:spcPts val="0"/>
              </a:spcBef>
              <a:spcAft>
                <a:spcPts val="0"/>
              </a:spcAft>
              <a:buNone/>
            </a:pPr>
            <a:r>
              <a:rPr lang="en-US" dirty="0"/>
              <a:t>Blas Rodriguez</a:t>
            </a:r>
          </a:p>
          <a:p>
            <a:pPr marL="0" lvl="0" indent="0" algn="r" rtl="0">
              <a:spcBef>
                <a:spcPts val="0"/>
              </a:spcBef>
              <a:spcAft>
                <a:spcPts val="0"/>
              </a:spcAft>
              <a:buNone/>
            </a:pPr>
            <a:r>
              <a:rPr lang="en-US" dirty="0" err="1"/>
              <a:t>Yiru</a:t>
            </a:r>
            <a:r>
              <a:rPr lang="en-US" dirty="0"/>
              <a:t>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Optimization in RAxML</a:t>
            </a:r>
            <a:endParaRPr/>
          </a:p>
        </p:txBody>
      </p:sp>
      <p:sp>
        <p:nvSpPr>
          <p:cNvPr id="92" name="Google Shape;92;p19"/>
          <p:cNvSpPr txBox="1">
            <a:spLocks noGrp="1"/>
          </p:cNvSpPr>
          <p:nvPr>
            <p:ph type="body" idx="1"/>
          </p:nvPr>
        </p:nvSpPr>
        <p:spPr>
          <a:xfrm>
            <a:off x="311700" y="1293019"/>
            <a:ext cx="4534200" cy="327585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2A2A2A"/>
                </a:solidFill>
                <a:highlight>
                  <a:srgbClr val="FFFFFF"/>
                </a:highlight>
              </a:rPr>
              <a:t>RAxML performs standard subtree rearrangements by subsequently removing all possible subtrees from the currently best tree </a:t>
            </a:r>
            <a:r>
              <a:rPr lang="en" i="1" dirty="0">
                <a:solidFill>
                  <a:srgbClr val="2A2A2A"/>
                </a:solidFill>
                <a:highlight>
                  <a:srgbClr val="FFFFFF"/>
                </a:highlight>
              </a:rPr>
              <a:t>t</a:t>
            </a:r>
            <a:r>
              <a:rPr lang="en" i="1" baseline="-25000" dirty="0">
                <a:solidFill>
                  <a:srgbClr val="2A2A2A"/>
                </a:solidFill>
                <a:highlight>
                  <a:srgbClr val="FFFFFF"/>
                </a:highlight>
              </a:rPr>
              <a:t>best</a:t>
            </a:r>
            <a:r>
              <a:rPr lang="en" dirty="0">
                <a:solidFill>
                  <a:srgbClr val="2A2A2A"/>
                </a:solidFill>
                <a:highlight>
                  <a:srgbClr val="FFFFFF"/>
                </a:highlight>
              </a:rPr>
              <a:t> and re-inserting them into neighboring branches up to a specified distance of nodes. Uses fastDNAml.</a:t>
            </a:r>
            <a:endParaRPr dirty="0">
              <a:solidFill>
                <a:srgbClr val="2A2A2A"/>
              </a:solidFill>
              <a:highlight>
                <a:srgbClr val="FFFFFF"/>
              </a:highlight>
            </a:endParaRPr>
          </a:p>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 It consists of moving all subtrees within the currently best tree up to the maximum distance of nodes specified. </a:t>
            </a:r>
            <a:endParaRPr dirty="0">
              <a:solidFill>
                <a:srgbClr val="2A2A2A"/>
              </a:solidFill>
              <a:highlight>
                <a:srgbClr val="FFFFFF"/>
              </a:highlight>
            </a:endParaRPr>
          </a:p>
        </p:txBody>
      </p:sp>
      <p:pic>
        <p:nvPicPr>
          <p:cNvPr id="93" name="Google Shape;93;p19"/>
          <p:cNvPicPr preferRelativeResize="0"/>
          <p:nvPr/>
        </p:nvPicPr>
        <p:blipFill rotWithShape="1">
          <a:blip r:embed="rId3">
            <a:alphaModFix/>
          </a:blip>
          <a:srcRect l="28176" t="23484" r="29668" b="17210"/>
          <a:stretch/>
        </p:blipFill>
        <p:spPr>
          <a:xfrm>
            <a:off x="5219252" y="1017726"/>
            <a:ext cx="3712197" cy="293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Optimization</a:t>
            </a:r>
            <a:endParaRPr/>
          </a:p>
        </p:txBody>
      </p:sp>
      <p:sp>
        <p:nvSpPr>
          <p:cNvPr id="99" name="Google Shape;99;p20"/>
          <p:cNvSpPr txBox="1">
            <a:spLocks noGrp="1"/>
          </p:cNvSpPr>
          <p:nvPr>
            <p:ph type="body" idx="1"/>
          </p:nvPr>
        </p:nvSpPr>
        <p:spPr>
          <a:xfrm>
            <a:off x="311700" y="1307305"/>
            <a:ext cx="4150200" cy="326156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fastDNAml after each insertion of a subtree into an alternative branch the branch lengths of the entire tree are optimized to get the best likelihood tree.</a:t>
            </a:r>
            <a:endParaRPr dirty="0">
              <a:solidFill>
                <a:srgbClr val="2A2A2A"/>
              </a:solidFill>
              <a:highlight>
                <a:srgbClr val="FFFFFF"/>
              </a:highlight>
            </a:endParaRPr>
          </a:p>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RAxML only optimizes the three local branches adjacent to the insertion point analytically before computing its likelihood value.</a:t>
            </a:r>
            <a:endParaRPr dirty="0"/>
          </a:p>
        </p:txBody>
      </p:sp>
      <p:pic>
        <p:nvPicPr>
          <p:cNvPr id="100" name="Google Shape;100;p20"/>
          <p:cNvPicPr preferRelativeResize="0"/>
          <p:nvPr/>
        </p:nvPicPr>
        <p:blipFill rotWithShape="1">
          <a:blip r:embed="rId3">
            <a:alphaModFix/>
          </a:blip>
          <a:srcRect l="25166" t="24260" r="30456" b="27141"/>
          <a:stretch/>
        </p:blipFill>
        <p:spPr>
          <a:xfrm>
            <a:off x="4461900" y="1531075"/>
            <a:ext cx="4518776" cy="2782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Rearrangement</a:t>
            </a:r>
            <a:endParaRPr/>
          </a:p>
        </p:txBody>
      </p:sp>
      <p:sp>
        <p:nvSpPr>
          <p:cNvPr id="106" name="Google Shape;106;p21"/>
          <p:cNvSpPr txBox="1">
            <a:spLocks noGrp="1"/>
          </p:cNvSpPr>
          <p:nvPr>
            <p:ph type="body" idx="1"/>
          </p:nvPr>
        </p:nvSpPr>
        <p:spPr>
          <a:xfrm>
            <a:off x="311700" y="1293019"/>
            <a:ext cx="5116800" cy="358485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RAxML uses a list of size 20 to store the best 20 trees obtained during one rearrangement step.</a:t>
            </a:r>
            <a:endParaRPr dirty="0">
              <a:solidFill>
                <a:srgbClr val="2A2A2A"/>
              </a:solidFill>
              <a:highlight>
                <a:srgbClr val="FFFFFF"/>
              </a:highlight>
            </a:endParaRPr>
          </a:p>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After completion of one rearrangement step the algorithm performs global branch length optimizations on those 20 best topologies only.</a:t>
            </a:r>
            <a:endParaRPr dirty="0">
              <a:solidFill>
                <a:srgbClr val="2A2A2A"/>
              </a:solidFill>
              <a:highlight>
                <a:srgbClr val="FFFFFF"/>
              </a:highlight>
            </a:endParaRPr>
          </a:p>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Once the best topology is  encountered this tree is kept immediately and all subsequent subtree rearrangements of the current step are performed on the improved topology</a:t>
            </a:r>
            <a:endParaRPr dirty="0">
              <a:solidFill>
                <a:srgbClr val="2A2A2A"/>
              </a:solidFill>
              <a:highlight>
                <a:srgbClr val="FFFFFF"/>
              </a:highlight>
            </a:endParaRPr>
          </a:p>
        </p:txBody>
      </p:sp>
      <p:pic>
        <p:nvPicPr>
          <p:cNvPr id="107" name="Google Shape;107;p21"/>
          <p:cNvPicPr preferRelativeResize="0"/>
          <p:nvPr/>
        </p:nvPicPr>
        <p:blipFill>
          <a:blip r:embed="rId3">
            <a:alphaModFix/>
          </a:blip>
          <a:stretch>
            <a:fillRect/>
          </a:stretch>
        </p:blipFill>
        <p:spPr>
          <a:xfrm>
            <a:off x="5381525" y="1605775"/>
            <a:ext cx="3762476" cy="20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FASTree Algorithm -Creating profiles</a:t>
            </a:r>
            <a:endParaRPr/>
          </a:p>
        </p:txBody>
      </p:sp>
      <p:sp>
        <p:nvSpPr>
          <p:cNvPr id="113" name="Google Shape;113;p22"/>
          <p:cNvSpPr txBox="1">
            <a:spLocks noGrp="1"/>
          </p:cNvSpPr>
          <p:nvPr>
            <p:ph type="body" idx="1"/>
          </p:nvPr>
        </p:nvSpPr>
        <p:spPr>
          <a:xfrm>
            <a:off x="311700" y="1307305"/>
            <a:ext cx="8598000" cy="312681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400" dirty="0">
                <a:solidFill>
                  <a:srgbClr val="000000"/>
                </a:solidFill>
                <a:highlight>
                  <a:srgbClr val="FFFFFF"/>
                </a:highlight>
              </a:rPr>
              <a:t>FastTree implements Neighbor-Joining by storing profiles for the internal nodes in the tree instead of storing a distance matrix.</a:t>
            </a:r>
            <a:endParaRPr sz="1400" dirty="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dirty="0">
                <a:solidFill>
                  <a:srgbClr val="000000"/>
                </a:solidFill>
                <a:highlight>
                  <a:srgbClr val="FFFFFF"/>
                </a:highlight>
              </a:rPr>
              <a:t>Each profile includes a frequency vector for each position, and the profile of an internal node is the weighted average of its children's profiles.</a:t>
            </a:r>
            <a:endParaRPr sz="1400" dirty="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dirty="0">
                <a:solidFill>
                  <a:srgbClr val="000000"/>
                </a:solidFill>
                <a:highlight>
                  <a:srgbClr val="FFFFFF"/>
                </a:highlight>
              </a:rPr>
              <a:t>The intuition behind using profiles is that the average of the distances between the sequences in two subtrees </a:t>
            </a:r>
            <a:r>
              <a:rPr lang="en" sz="1400" i="1" dirty="0">
                <a:solidFill>
                  <a:srgbClr val="000000"/>
                </a:solidFill>
                <a:highlight>
                  <a:srgbClr val="FFFFFF"/>
                </a:highlight>
              </a:rPr>
              <a:t>A</a:t>
            </a:r>
            <a:r>
              <a:rPr lang="en" sz="1400" dirty="0">
                <a:solidFill>
                  <a:srgbClr val="000000"/>
                </a:solidFill>
                <a:highlight>
                  <a:srgbClr val="FFFFFF"/>
                </a:highlight>
              </a:rPr>
              <a:t> and </a:t>
            </a:r>
            <a:r>
              <a:rPr lang="en" sz="1400" i="1" dirty="0">
                <a:solidFill>
                  <a:srgbClr val="000000"/>
                </a:solidFill>
                <a:highlight>
                  <a:srgbClr val="FFFFFF"/>
                </a:highlight>
              </a:rPr>
              <a:t>B</a:t>
            </a:r>
            <a:r>
              <a:rPr lang="en" sz="1400" dirty="0">
                <a:solidFill>
                  <a:srgbClr val="000000"/>
                </a:solidFill>
                <a:highlight>
                  <a:srgbClr val="FFFFFF"/>
                </a:highlight>
              </a:rPr>
              <a:t> equals the distance between profile(</a:t>
            </a:r>
            <a:r>
              <a:rPr lang="en" sz="1400" i="1" dirty="0">
                <a:solidFill>
                  <a:srgbClr val="000000"/>
                </a:solidFill>
                <a:highlight>
                  <a:srgbClr val="FFFFFF"/>
                </a:highlight>
              </a:rPr>
              <a:t>A</a:t>
            </a:r>
            <a:r>
              <a:rPr lang="en" sz="1400" dirty="0">
                <a:solidFill>
                  <a:srgbClr val="000000"/>
                </a:solidFill>
                <a:highlight>
                  <a:srgbClr val="FFFFFF"/>
                </a:highlight>
              </a:rPr>
              <a:t>) and profile(</a:t>
            </a:r>
            <a:r>
              <a:rPr lang="en" sz="1400" i="1" dirty="0">
                <a:solidFill>
                  <a:srgbClr val="000000"/>
                </a:solidFill>
                <a:highlight>
                  <a:srgbClr val="FFFFFF"/>
                </a:highlight>
              </a:rPr>
              <a:t>B</a:t>
            </a:r>
            <a:r>
              <a:rPr lang="en" sz="1400" dirty="0">
                <a:solidFill>
                  <a:srgbClr val="000000"/>
                </a:solidFill>
                <a:highlight>
                  <a:srgbClr val="FFFFFF"/>
                </a:highlight>
              </a:rPr>
              <a:t>) because profile(</a:t>
            </a:r>
            <a:r>
              <a:rPr lang="en" sz="1400" i="1" dirty="0">
                <a:solidFill>
                  <a:srgbClr val="000000"/>
                </a:solidFill>
                <a:highlight>
                  <a:srgbClr val="FFFFFF"/>
                </a:highlight>
              </a:rPr>
              <a:t>A</a:t>
            </a:r>
            <a:r>
              <a:rPr lang="en" sz="1400" dirty="0">
                <a:solidFill>
                  <a:srgbClr val="000000"/>
                </a:solidFill>
                <a:highlight>
                  <a:srgbClr val="FFFFFF"/>
                </a:highlight>
              </a:rPr>
              <a:t>) is the average of the sequences in </a:t>
            </a:r>
            <a:r>
              <a:rPr lang="en" sz="1400" i="1" dirty="0">
                <a:solidFill>
                  <a:srgbClr val="000000"/>
                </a:solidFill>
                <a:highlight>
                  <a:srgbClr val="FFFFFF"/>
                </a:highlight>
              </a:rPr>
              <a:t>A</a:t>
            </a:r>
            <a:r>
              <a:rPr lang="en" sz="1400" dirty="0">
                <a:solidFill>
                  <a:srgbClr val="000000"/>
                </a:solidFill>
                <a:highlight>
                  <a:srgbClr val="FFFFFF"/>
                </a:highlight>
              </a:rPr>
              <a:t> </a:t>
            </a:r>
            <a:endParaRPr sz="1400" dirty="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dirty="0">
                <a:solidFill>
                  <a:srgbClr val="000000"/>
                </a:solidFill>
                <a:highlight>
                  <a:srgbClr val="FFFFFF"/>
                </a:highlight>
              </a:rPr>
              <a:t>Fasttree uses these profiles to calculate the internal distances between the tree. Storing profiles takes </a:t>
            </a:r>
            <a:endParaRPr sz="1400" dirty="0">
              <a:solidFill>
                <a:srgbClr val="000000"/>
              </a:solidFill>
              <a:highlight>
                <a:srgbClr val="FFFFFF"/>
              </a:highlight>
            </a:endParaRPr>
          </a:p>
          <a:p>
            <a:pPr marL="0" lvl="0" indent="0" algn="l" rtl="0">
              <a:spcBef>
                <a:spcPts val="1600"/>
              </a:spcBef>
              <a:spcAft>
                <a:spcPts val="1600"/>
              </a:spcAft>
              <a:buNone/>
            </a:pPr>
            <a:endParaRPr sz="1150" dirty="0">
              <a:solidFill>
                <a:srgbClr val="2A2A2A"/>
              </a:solidFill>
              <a:highlight>
                <a:srgbClr val="FFFFFF"/>
              </a:highlight>
              <a:latin typeface="Merriweather"/>
              <a:ea typeface="Merriweather"/>
              <a:cs typeface="Merriweather"/>
              <a:sym typeface="Merriweather"/>
            </a:endParaRPr>
          </a:p>
        </p:txBody>
      </p:sp>
      <p:pic>
        <p:nvPicPr>
          <p:cNvPr id="114" name="Google Shape;114;p22"/>
          <p:cNvPicPr preferRelativeResize="0"/>
          <p:nvPr/>
        </p:nvPicPr>
        <p:blipFill rotWithShape="1">
          <a:blip r:embed="rId3">
            <a:alphaModFix/>
          </a:blip>
          <a:srcRect b="80501"/>
          <a:stretch/>
        </p:blipFill>
        <p:spPr>
          <a:xfrm>
            <a:off x="1823462" y="3178874"/>
            <a:ext cx="5574475" cy="1519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FASTtree - Nearest Neighbor Interchanges</a:t>
            </a:r>
            <a:endParaRPr/>
          </a:p>
        </p:txBody>
      </p:sp>
      <p:sp>
        <p:nvSpPr>
          <p:cNvPr id="120" name="Google Shape;120;p23"/>
          <p:cNvSpPr txBox="1">
            <a:spLocks noGrp="1"/>
          </p:cNvSpPr>
          <p:nvPr>
            <p:ph type="body" idx="1"/>
          </p:nvPr>
        </p:nvSpPr>
        <p:spPr>
          <a:xfrm>
            <a:off x="311700" y="907256"/>
            <a:ext cx="8520600" cy="31899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i="1" dirty="0">
              <a:solidFill>
                <a:srgbClr val="2A2A2A"/>
              </a:solidFill>
              <a:highlight>
                <a:srgbClr val="FFFFFF"/>
              </a:highlight>
              <a:latin typeface="Merriweather"/>
              <a:ea typeface="Merriweather"/>
              <a:cs typeface="Merriweather"/>
              <a:sym typeface="Merriweather"/>
            </a:endParaRPr>
          </a:p>
          <a:p>
            <a:pPr marL="457200" lvl="0" indent="-342900" algn="l" rtl="0">
              <a:spcBef>
                <a:spcPts val="1600"/>
              </a:spcBef>
              <a:spcAft>
                <a:spcPts val="0"/>
              </a:spcAft>
              <a:buClr>
                <a:srgbClr val="2A2A2A"/>
              </a:buClr>
              <a:buSzPts val="1800"/>
              <a:buChar char="●"/>
            </a:pPr>
            <a:r>
              <a:rPr lang="en" dirty="0">
                <a:solidFill>
                  <a:srgbClr val="2A2A2A"/>
                </a:solidFill>
                <a:highlight>
                  <a:srgbClr val="FFFFFF"/>
                </a:highlight>
              </a:rPr>
              <a:t>FastTree refines the initial topology with nearest neighbor interchanges (NNIs). Given an unrooted tree ((</a:t>
            </a:r>
            <a:r>
              <a:rPr lang="en" i="1" dirty="0">
                <a:solidFill>
                  <a:srgbClr val="2A2A2A"/>
                </a:solidFill>
                <a:highlight>
                  <a:srgbClr val="FFFFFF"/>
                </a:highlight>
              </a:rPr>
              <a:t>A</a:t>
            </a:r>
            <a:r>
              <a:rPr lang="en" dirty="0">
                <a:solidFill>
                  <a:srgbClr val="2A2A2A"/>
                </a:solidFill>
                <a:highlight>
                  <a:srgbClr val="FFFFFF"/>
                </a:highlight>
              </a:rPr>
              <a:t>, </a:t>
            </a:r>
            <a:r>
              <a:rPr lang="en" i="1" dirty="0">
                <a:solidFill>
                  <a:srgbClr val="2A2A2A"/>
                </a:solidFill>
                <a:highlight>
                  <a:srgbClr val="FFFFFF"/>
                </a:highlight>
              </a:rPr>
              <a:t>B</a:t>
            </a:r>
            <a:r>
              <a:rPr lang="en" dirty="0">
                <a:solidFill>
                  <a:srgbClr val="2A2A2A"/>
                </a:solidFill>
                <a:highlight>
                  <a:srgbClr val="FFFFFF"/>
                </a:highlight>
              </a:rPr>
              <a:t>), (</a:t>
            </a:r>
            <a:r>
              <a:rPr lang="en" i="1" dirty="0">
                <a:solidFill>
                  <a:srgbClr val="2A2A2A"/>
                </a:solidFill>
                <a:highlight>
                  <a:srgbClr val="FFFFFF"/>
                </a:highlight>
              </a:rPr>
              <a:t>C</a:t>
            </a:r>
            <a:r>
              <a:rPr lang="en" dirty="0">
                <a:solidFill>
                  <a:srgbClr val="2A2A2A"/>
                </a:solidFill>
                <a:highlight>
                  <a:srgbClr val="FFFFFF"/>
                </a:highlight>
              </a:rPr>
              <a:t>, </a:t>
            </a:r>
            <a:r>
              <a:rPr lang="en" i="1" dirty="0">
                <a:solidFill>
                  <a:srgbClr val="2A2A2A"/>
                </a:solidFill>
                <a:highlight>
                  <a:srgbClr val="FFFFFF"/>
                </a:highlight>
              </a:rPr>
              <a:t>D</a:t>
            </a:r>
            <a:r>
              <a:rPr lang="en" dirty="0">
                <a:solidFill>
                  <a:srgbClr val="2A2A2A"/>
                </a:solidFill>
                <a:highlight>
                  <a:srgbClr val="FFFFFF"/>
                </a:highlight>
              </a:rPr>
              <a:t>)), where </a:t>
            </a:r>
            <a:r>
              <a:rPr lang="en" i="1" dirty="0">
                <a:solidFill>
                  <a:srgbClr val="2A2A2A"/>
                </a:solidFill>
                <a:highlight>
                  <a:srgbClr val="FFFFFF"/>
                </a:highlight>
              </a:rPr>
              <a:t>A</a:t>
            </a:r>
            <a:r>
              <a:rPr lang="en" dirty="0">
                <a:solidFill>
                  <a:srgbClr val="2A2A2A"/>
                </a:solidFill>
                <a:highlight>
                  <a:srgbClr val="FFFFFF"/>
                </a:highlight>
              </a:rPr>
              <a:t>, </a:t>
            </a:r>
            <a:r>
              <a:rPr lang="en" i="1" dirty="0">
                <a:solidFill>
                  <a:srgbClr val="2A2A2A"/>
                </a:solidFill>
                <a:highlight>
                  <a:srgbClr val="FFFFFF"/>
                </a:highlight>
              </a:rPr>
              <a:t>B</a:t>
            </a:r>
            <a:r>
              <a:rPr lang="en" dirty="0">
                <a:solidFill>
                  <a:srgbClr val="2A2A2A"/>
                </a:solidFill>
                <a:highlight>
                  <a:srgbClr val="FFFFFF"/>
                </a:highlight>
              </a:rPr>
              <a:t>, </a:t>
            </a:r>
            <a:r>
              <a:rPr lang="en" i="1" dirty="0">
                <a:solidFill>
                  <a:srgbClr val="2A2A2A"/>
                </a:solidFill>
                <a:highlight>
                  <a:srgbClr val="FFFFFF"/>
                </a:highlight>
              </a:rPr>
              <a:t>C</a:t>
            </a:r>
            <a:r>
              <a:rPr lang="en" dirty="0">
                <a:solidFill>
                  <a:srgbClr val="2A2A2A"/>
                </a:solidFill>
                <a:highlight>
                  <a:srgbClr val="FFFFFF"/>
                </a:highlight>
              </a:rPr>
              <a:t>, and </a:t>
            </a:r>
            <a:r>
              <a:rPr lang="en" i="1" dirty="0">
                <a:solidFill>
                  <a:srgbClr val="2A2A2A"/>
                </a:solidFill>
                <a:highlight>
                  <a:srgbClr val="FFFFFF"/>
                </a:highlight>
              </a:rPr>
              <a:t>D</a:t>
            </a:r>
            <a:r>
              <a:rPr lang="en" dirty="0">
                <a:solidFill>
                  <a:srgbClr val="2A2A2A"/>
                </a:solidFill>
                <a:highlight>
                  <a:srgbClr val="FFFFFF"/>
                </a:highlight>
              </a:rPr>
              <a:t> may be sub-trees rather than individual sequences, FastTree compares the profiles of </a:t>
            </a:r>
            <a:r>
              <a:rPr lang="en" i="1" dirty="0">
                <a:solidFill>
                  <a:srgbClr val="2A2A2A"/>
                </a:solidFill>
                <a:highlight>
                  <a:srgbClr val="FFFFFF"/>
                </a:highlight>
              </a:rPr>
              <a:t>A</a:t>
            </a:r>
            <a:r>
              <a:rPr lang="en" dirty="0">
                <a:solidFill>
                  <a:srgbClr val="2A2A2A"/>
                </a:solidFill>
                <a:highlight>
                  <a:srgbClr val="FFFFFF"/>
                </a:highlight>
              </a:rPr>
              <a:t>, </a:t>
            </a:r>
            <a:r>
              <a:rPr lang="en" i="1" dirty="0">
                <a:solidFill>
                  <a:srgbClr val="2A2A2A"/>
                </a:solidFill>
                <a:highlight>
                  <a:srgbClr val="FFFFFF"/>
                </a:highlight>
              </a:rPr>
              <a:t>B</a:t>
            </a:r>
            <a:r>
              <a:rPr lang="en" dirty="0">
                <a:solidFill>
                  <a:srgbClr val="2A2A2A"/>
                </a:solidFill>
                <a:highlight>
                  <a:srgbClr val="FFFFFF"/>
                </a:highlight>
              </a:rPr>
              <a:t>, </a:t>
            </a:r>
            <a:r>
              <a:rPr lang="en" i="1" dirty="0">
                <a:solidFill>
                  <a:srgbClr val="2A2A2A"/>
                </a:solidFill>
                <a:highlight>
                  <a:srgbClr val="FFFFFF"/>
                </a:highlight>
              </a:rPr>
              <a:t>C</a:t>
            </a:r>
            <a:r>
              <a:rPr lang="en" dirty="0">
                <a:solidFill>
                  <a:srgbClr val="2A2A2A"/>
                </a:solidFill>
                <a:highlight>
                  <a:srgbClr val="FFFFFF"/>
                </a:highlight>
              </a:rPr>
              <a:t>, and </a:t>
            </a:r>
            <a:r>
              <a:rPr lang="en" i="1" dirty="0">
                <a:solidFill>
                  <a:srgbClr val="2A2A2A"/>
                </a:solidFill>
                <a:highlight>
                  <a:srgbClr val="FFFFFF"/>
                </a:highlight>
              </a:rPr>
              <a:t>D</a:t>
            </a:r>
            <a:r>
              <a:rPr lang="en" dirty="0">
                <a:solidFill>
                  <a:srgbClr val="2A2A2A"/>
                </a:solidFill>
                <a:highlight>
                  <a:srgbClr val="FFFFFF"/>
                </a:highlight>
              </a:rPr>
              <a:t> and determines whether alternate topologies ((</a:t>
            </a:r>
            <a:r>
              <a:rPr lang="en" i="1" dirty="0">
                <a:solidFill>
                  <a:srgbClr val="2A2A2A"/>
                </a:solidFill>
                <a:highlight>
                  <a:srgbClr val="FFFFFF"/>
                </a:highlight>
              </a:rPr>
              <a:t>A</a:t>
            </a:r>
            <a:r>
              <a:rPr lang="en" dirty="0">
                <a:solidFill>
                  <a:srgbClr val="2A2A2A"/>
                </a:solidFill>
                <a:highlight>
                  <a:srgbClr val="FFFFFF"/>
                </a:highlight>
              </a:rPr>
              <a:t>, </a:t>
            </a:r>
            <a:r>
              <a:rPr lang="en" i="1" dirty="0">
                <a:solidFill>
                  <a:srgbClr val="2A2A2A"/>
                </a:solidFill>
                <a:highlight>
                  <a:srgbClr val="FFFFFF"/>
                </a:highlight>
              </a:rPr>
              <a:t>C</a:t>
            </a:r>
            <a:r>
              <a:rPr lang="en" dirty="0">
                <a:solidFill>
                  <a:srgbClr val="2A2A2A"/>
                </a:solidFill>
                <a:highlight>
                  <a:srgbClr val="FFFFFF"/>
                </a:highlight>
              </a:rPr>
              <a:t>), (</a:t>
            </a:r>
            <a:r>
              <a:rPr lang="en" i="1" dirty="0">
                <a:solidFill>
                  <a:srgbClr val="2A2A2A"/>
                </a:solidFill>
                <a:highlight>
                  <a:srgbClr val="FFFFFF"/>
                </a:highlight>
              </a:rPr>
              <a:t>B</a:t>
            </a:r>
            <a:r>
              <a:rPr lang="en" dirty="0">
                <a:solidFill>
                  <a:srgbClr val="2A2A2A"/>
                </a:solidFill>
                <a:highlight>
                  <a:srgbClr val="FFFFFF"/>
                </a:highlight>
              </a:rPr>
              <a:t>, </a:t>
            </a:r>
            <a:r>
              <a:rPr lang="en" i="1" dirty="0">
                <a:solidFill>
                  <a:srgbClr val="2A2A2A"/>
                </a:solidFill>
                <a:highlight>
                  <a:srgbClr val="FFFFFF"/>
                </a:highlight>
              </a:rPr>
              <a:t>D</a:t>
            </a:r>
            <a:r>
              <a:rPr lang="en" dirty="0">
                <a:solidFill>
                  <a:srgbClr val="2A2A2A"/>
                </a:solidFill>
                <a:highlight>
                  <a:srgbClr val="FFFFFF"/>
                </a:highlight>
              </a:rPr>
              <a:t>)) or ((</a:t>
            </a:r>
            <a:r>
              <a:rPr lang="en" i="1" dirty="0">
                <a:solidFill>
                  <a:srgbClr val="2A2A2A"/>
                </a:solidFill>
                <a:highlight>
                  <a:srgbClr val="FFFFFF"/>
                </a:highlight>
              </a:rPr>
              <a:t>A</a:t>
            </a:r>
            <a:r>
              <a:rPr lang="en" dirty="0">
                <a:solidFill>
                  <a:srgbClr val="2A2A2A"/>
                </a:solidFill>
                <a:highlight>
                  <a:srgbClr val="FFFFFF"/>
                </a:highlight>
              </a:rPr>
              <a:t>, </a:t>
            </a:r>
            <a:r>
              <a:rPr lang="en" i="1" dirty="0">
                <a:solidFill>
                  <a:srgbClr val="2A2A2A"/>
                </a:solidFill>
                <a:highlight>
                  <a:srgbClr val="FFFFFF"/>
                </a:highlight>
              </a:rPr>
              <a:t>D</a:t>
            </a:r>
            <a:r>
              <a:rPr lang="en" dirty="0">
                <a:solidFill>
                  <a:srgbClr val="2A2A2A"/>
                </a:solidFill>
                <a:highlight>
                  <a:srgbClr val="FFFFFF"/>
                </a:highlight>
              </a:rPr>
              <a:t>), (</a:t>
            </a:r>
            <a:r>
              <a:rPr lang="en" i="1" dirty="0">
                <a:solidFill>
                  <a:srgbClr val="2A2A2A"/>
                </a:solidFill>
                <a:highlight>
                  <a:srgbClr val="FFFFFF"/>
                </a:highlight>
              </a:rPr>
              <a:t>B</a:t>
            </a:r>
            <a:r>
              <a:rPr lang="en" dirty="0">
                <a:solidFill>
                  <a:srgbClr val="2A2A2A"/>
                </a:solidFill>
                <a:highlight>
                  <a:srgbClr val="FFFFFF"/>
                </a:highlight>
              </a:rPr>
              <a:t>, </a:t>
            </a:r>
            <a:r>
              <a:rPr lang="en" i="1" dirty="0">
                <a:solidFill>
                  <a:srgbClr val="2A2A2A"/>
                </a:solidFill>
                <a:highlight>
                  <a:srgbClr val="FFFFFF"/>
                </a:highlight>
              </a:rPr>
              <a:t>C</a:t>
            </a:r>
            <a:r>
              <a:rPr lang="en" dirty="0">
                <a:solidFill>
                  <a:srgbClr val="2A2A2A"/>
                </a:solidFill>
                <a:highlight>
                  <a:srgbClr val="FFFFFF"/>
                </a:highlight>
              </a:rPr>
              <a:t>)) would reduce the length of the tree.</a:t>
            </a:r>
            <a:endParaRPr dirty="0">
              <a:solidFill>
                <a:srgbClr val="2A2A2A"/>
              </a:solidFill>
              <a:highlight>
                <a:srgbClr val="FFFFFF"/>
              </a:highlight>
            </a:endParaRPr>
          </a:p>
          <a:p>
            <a:pPr marL="457200" lvl="0" indent="-342900" algn="l" rtl="0">
              <a:spcBef>
                <a:spcPts val="0"/>
              </a:spcBef>
              <a:spcAft>
                <a:spcPts val="0"/>
              </a:spcAft>
              <a:buClr>
                <a:srgbClr val="2A2A2A"/>
              </a:buClr>
              <a:buSzPts val="1800"/>
              <a:buChar char="●"/>
            </a:pPr>
            <a:r>
              <a:rPr lang="en" dirty="0">
                <a:solidFill>
                  <a:srgbClr val="2A2A2A"/>
                </a:solidFill>
                <a:highlight>
                  <a:srgbClr val="FFFFFF"/>
                </a:highlight>
              </a:rPr>
              <a:t>Calculates local bootstrap value for each split ((A,C)),(B,D)) and so on.</a:t>
            </a:r>
            <a:endParaRPr dirty="0">
              <a:solidFill>
                <a:srgbClr val="2A2A2A"/>
              </a:solidFill>
              <a:highlight>
                <a:srgbClr val="FFFFFF"/>
              </a:highlight>
            </a:endParaRPr>
          </a:p>
          <a:p>
            <a:pPr marL="457200" lvl="0" indent="0" algn="l" rtl="0">
              <a:spcBef>
                <a:spcPts val="1600"/>
              </a:spcBef>
              <a:spcAft>
                <a:spcPts val="0"/>
              </a:spcAft>
              <a:buNone/>
            </a:pPr>
            <a:endParaRPr dirty="0">
              <a:solidFill>
                <a:srgbClr val="2A2A2A"/>
              </a:solidFill>
              <a:highlight>
                <a:srgbClr val="FFFFFF"/>
              </a:highlight>
            </a:endParaRPr>
          </a:p>
          <a:p>
            <a:pPr marL="457200" lvl="0" indent="0" algn="l" rtl="0">
              <a:spcBef>
                <a:spcPts val="1600"/>
              </a:spcBef>
              <a:spcAft>
                <a:spcPts val="0"/>
              </a:spcAft>
              <a:buNone/>
            </a:pPr>
            <a:endParaRPr sz="1150" dirty="0">
              <a:solidFill>
                <a:srgbClr val="2A2A2A"/>
              </a:solidFill>
              <a:highlight>
                <a:srgbClr val="FFFFFF"/>
              </a:highlight>
              <a:latin typeface="Merriweather"/>
              <a:ea typeface="Merriweather"/>
              <a:cs typeface="Merriweather"/>
              <a:sym typeface="Merriweather"/>
            </a:endParaRPr>
          </a:p>
          <a:p>
            <a:pPr marL="0" lvl="0" indent="0" algn="l" rtl="0">
              <a:spcBef>
                <a:spcPts val="1600"/>
              </a:spcBef>
              <a:spcAft>
                <a:spcPts val="1600"/>
              </a:spcAft>
              <a:buNone/>
            </a:pPr>
            <a:endParaRPr dirty="0"/>
          </a:p>
        </p:txBody>
      </p:sp>
      <p:pic>
        <p:nvPicPr>
          <p:cNvPr id="121" name="Google Shape;121;p23"/>
          <p:cNvPicPr preferRelativeResize="0"/>
          <p:nvPr/>
        </p:nvPicPr>
        <p:blipFill rotWithShape="1">
          <a:blip r:embed="rId3">
            <a:alphaModFix/>
          </a:blip>
          <a:srcRect t="52302" b="30757"/>
          <a:stretch/>
        </p:blipFill>
        <p:spPr>
          <a:xfrm>
            <a:off x="1691000" y="3316575"/>
            <a:ext cx="5874450" cy="1391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RAxML vs FastTree</a:t>
            </a:r>
            <a:endParaRPr/>
          </a:p>
        </p:txBody>
      </p:sp>
      <p:sp>
        <p:nvSpPr>
          <p:cNvPr id="127" name="Google Shape;127;p24"/>
          <p:cNvSpPr txBox="1">
            <a:spLocks noGrp="1"/>
          </p:cNvSpPr>
          <p:nvPr>
            <p:ph type="body" idx="1"/>
          </p:nvPr>
        </p:nvSpPr>
        <p:spPr>
          <a:xfrm>
            <a:off x="311700" y="1293019"/>
            <a:ext cx="8520600" cy="314110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solidFill>
                  <a:srgbClr val="202020"/>
                </a:solidFill>
                <a:highlight>
                  <a:srgbClr val="FFFFFF"/>
                </a:highlight>
              </a:rPr>
              <a:t>RAxML produces better ML scores compared to FastTree.</a:t>
            </a:r>
            <a:endParaRPr dirty="0">
              <a:solidFill>
                <a:srgbClr val="202020"/>
              </a:solidFill>
              <a:highlight>
                <a:srgbClr val="FFFFFF"/>
              </a:highlight>
            </a:endParaRPr>
          </a:p>
          <a:p>
            <a:pPr marL="457200" lvl="0" indent="-342900" algn="l" rtl="0">
              <a:spcBef>
                <a:spcPts val="0"/>
              </a:spcBef>
              <a:spcAft>
                <a:spcPts val="0"/>
              </a:spcAft>
              <a:buSzPts val="1800"/>
              <a:buAutoNum type="arabicPeriod"/>
            </a:pPr>
            <a:r>
              <a:rPr lang="en" dirty="0">
                <a:solidFill>
                  <a:srgbClr val="202020"/>
                </a:solidFill>
                <a:highlight>
                  <a:srgbClr val="FFFFFF"/>
                </a:highlight>
              </a:rPr>
              <a:t> When used with highly accurate alignments, RAxML also tends to produce topologically more accurate trees than FastTree, but the differences tend to be small on large datasets. </a:t>
            </a:r>
            <a:endParaRPr dirty="0">
              <a:solidFill>
                <a:srgbClr val="202020"/>
              </a:solidFill>
              <a:highlight>
                <a:srgbClr val="FFFFFF"/>
              </a:highlight>
            </a:endParaRPr>
          </a:p>
          <a:p>
            <a:pPr marL="457200" lvl="0" indent="-342900" algn="l" rtl="0">
              <a:spcBef>
                <a:spcPts val="0"/>
              </a:spcBef>
              <a:spcAft>
                <a:spcPts val="0"/>
              </a:spcAft>
              <a:buSzPts val="1800"/>
              <a:buAutoNum type="arabicPeriod"/>
            </a:pPr>
            <a:r>
              <a:rPr lang="en" dirty="0">
                <a:solidFill>
                  <a:srgbClr val="202020"/>
                </a:solidFill>
                <a:highlight>
                  <a:srgbClr val="FFFFFF"/>
                </a:highlight>
              </a:rPr>
              <a:t>When used with less accurate alignments (such as might be estimated on very large datasets) FastTree is competitive with RAxML with respect to tree topology accuracy, and can sometimes be more accurate. </a:t>
            </a:r>
            <a:endParaRPr dirty="0">
              <a:solidFill>
                <a:srgbClr val="202020"/>
              </a:solidFill>
              <a:highlight>
                <a:srgbClr val="FFFFFF"/>
              </a:highlight>
            </a:endParaRPr>
          </a:p>
          <a:p>
            <a:pPr marL="457200" lvl="0" indent="-342900" algn="l" rtl="0">
              <a:spcBef>
                <a:spcPts val="0"/>
              </a:spcBef>
              <a:spcAft>
                <a:spcPts val="0"/>
              </a:spcAft>
              <a:buSzPts val="1800"/>
              <a:buAutoNum type="arabicPeriod"/>
            </a:pPr>
            <a:r>
              <a:rPr lang="en" dirty="0">
                <a:solidFill>
                  <a:srgbClr val="202020"/>
                </a:solidFill>
                <a:highlight>
                  <a:srgbClr val="FFFFFF"/>
                </a:highlight>
              </a:rPr>
              <a:t>RAxML is computationally much more expensive, taking from 100–1000 times as much time as FastTree. </a:t>
            </a:r>
            <a:endParaRPr dirty="0">
              <a:solidFill>
                <a:srgbClr val="202020"/>
              </a:solidFill>
              <a:highlight>
                <a:srgbClr val="FFFFFF"/>
              </a:highlight>
            </a:endParaRPr>
          </a:p>
          <a:p>
            <a:pPr marL="457200" lvl="0" indent="-342900" algn="l" rtl="0">
              <a:spcBef>
                <a:spcPts val="0"/>
              </a:spcBef>
              <a:spcAft>
                <a:spcPts val="0"/>
              </a:spcAft>
              <a:buSzPts val="1800"/>
              <a:buAutoNum type="arabicPeriod"/>
            </a:pPr>
            <a:r>
              <a:rPr lang="en" dirty="0">
                <a:solidFill>
                  <a:srgbClr val="202020"/>
                </a:solidFill>
                <a:highlight>
                  <a:srgbClr val="FFFFFF"/>
                </a:highlight>
              </a:rPr>
              <a:t>RAxML produces better ML scores, and more accurate trees than FastTree in many cases, whether RAxML should be used on large datasets must be considered in the light of its increased computational requirements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4" name="Google Shape;154;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1" name="Google Shape;161;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MAFFT? </a:t>
            </a:r>
            <a:r>
              <a:rPr lang="en" sz="1800"/>
              <a:t>(Multiple Alignment using Fast Fourier Transforms)</a:t>
            </a:r>
            <a:r>
              <a:rPr lang="en"/>
              <a:t> </a:t>
            </a:r>
            <a:endParaRPr/>
          </a:p>
        </p:txBody>
      </p:sp>
      <p:sp>
        <p:nvSpPr>
          <p:cNvPr id="133" name="Google Shape;133;p25"/>
          <p:cNvSpPr txBox="1">
            <a:spLocks noGrp="1"/>
          </p:cNvSpPr>
          <p:nvPr>
            <p:ph type="body" idx="1"/>
          </p:nvPr>
        </p:nvSpPr>
        <p:spPr>
          <a:xfrm>
            <a:off x="311700" y="1293019"/>
            <a:ext cx="8520600" cy="327585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Program used to create multiple sequence alignments of amino acid or nucleotide sequences.</a:t>
            </a:r>
            <a:endParaRPr dirty="0"/>
          </a:p>
          <a:p>
            <a:pPr marL="457200" lvl="0" indent="-342900" algn="l" rtl="0">
              <a:spcBef>
                <a:spcPts val="0"/>
              </a:spcBef>
              <a:spcAft>
                <a:spcPts val="0"/>
              </a:spcAft>
              <a:buSzPts val="1800"/>
              <a:buChar char="●"/>
            </a:pPr>
            <a:r>
              <a:rPr lang="en" dirty="0"/>
              <a:t>First version </a:t>
            </a:r>
            <a:endParaRPr dirty="0"/>
          </a:p>
          <a:p>
            <a:pPr marL="914400" lvl="1" indent="-317500" algn="l" rtl="0">
              <a:spcBef>
                <a:spcPts val="0"/>
              </a:spcBef>
              <a:spcAft>
                <a:spcPts val="0"/>
              </a:spcAft>
              <a:buSzPts val="1400"/>
              <a:buChar char="○"/>
            </a:pPr>
            <a:r>
              <a:rPr lang="en" dirty="0"/>
              <a:t>Published in 2002</a:t>
            </a:r>
            <a:endParaRPr dirty="0"/>
          </a:p>
          <a:p>
            <a:pPr marL="914400" lvl="1" indent="-317500" algn="l" rtl="0">
              <a:spcBef>
                <a:spcPts val="0"/>
              </a:spcBef>
              <a:spcAft>
                <a:spcPts val="0"/>
              </a:spcAft>
              <a:buSzPts val="1400"/>
              <a:buChar char="○"/>
            </a:pPr>
            <a:r>
              <a:rPr lang="en" dirty="0"/>
              <a:t>Used an algorithm based on progressive alignment</a:t>
            </a:r>
            <a:endParaRPr dirty="0"/>
          </a:p>
          <a:p>
            <a:pPr marL="914400" lvl="1" indent="-317500" algn="l" rtl="0">
              <a:spcBef>
                <a:spcPts val="0"/>
              </a:spcBef>
              <a:spcAft>
                <a:spcPts val="0"/>
              </a:spcAft>
              <a:buSzPts val="1400"/>
              <a:buChar char="○"/>
            </a:pPr>
            <a:r>
              <a:rPr lang="en" dirty="0"/>
              <a:t>Used Fast Fourier Transforms to cluster the sequences</a:t>
            </a:r>
            <a:endParaRPr dirty="0"/>
          </a:p>
          <a:p>
            <a:pPr marL="457200" lvl="0" indent="-342900" algn="l" rtl="0">
              <a:spcBef>
                <a:spcPts val="0"/>
              </a:spcBef>
              <a:spcAft>
                <a:spcPts val="0"/>
              </a:spcAft>
              <a:buSzPts val="1800"/>
              <a:buChar char="●"/>
            </a:pPr>
            <a:r>
              <a:rPr lang="en" dirty="0"/>
              <a:t>Current Version</a:t>
            </a:r>
            <a:endParaRPr dirty="0"/>
          </a:p>
          <a:p>
            <a:pPr marL="914400" lvl="1" indent="-317500" algn="l" rtl="0">
              <a:spcBef>
                <a:spcPts val="0"/>
              </a:spcBef>
              <a:spcAft>
                <a:spcPts val="0"/>
              </a:spcAft>
              <a:buSzPts val="1400"/>
              <a:buChar char="○"/>
            </a:pPr>
            <a:r>
              <a:rPr lang="en" dirty="0"/>
              <a:t>Added other algorithms and modes of operation</a:t>
            </a:r>
            <a:endParaRPr dirty="0"/>
          </a:p>
          <a:p>
            <a:pPr marL="914400" lvl="1" indent="-317500" algn="l" rtl="0">
              <a:spcBef>
                <a:spcPts val="0"/>
              </a:spcBef>
              <a:spcAft>
                <a:spcPts val="0"/>
              </a:spcAft>
              <a:buSzPts val="1400"/>
              <a:buChar char="○"/>
            </a:pPr>
            <a:r>
              <a:rPr lang="en" dirty="0"/>
              <a:t>Include the following options:</a:t>
            </a:r>
            <a:endParaRPr dirty="0"/>
          </a:p>
          <a:p>
            <a:pPr marL="1371600" lvl="2" indent="-317500" algn="l" rtl="0">
              <a:spcBef>
                <a:spcPts val="0"/>
              </a:spcBef>
              <a:spcAft>
                <a:spcPts val="0"/>
              </a:spcAft>
              <a:buSzPts val="1400"/>
              <a:buChar char="■"/>
            </a:pPr>
            <a:r>
              <a:rPr lang="en" dirty="0"/>
              <a:t>Faster alignment of large numbers</a:t>
            </a:r>
            <a:endParaRPr dirty="0"/>
          </a:p>
          <a:p>
            <a:pPr marL="1371600" lvl="2" indent="-317500" algn="l" rtl="0">
              <a:spcBef>
                <a:spcPts val="0"/>
              </a:spcBef>
              <a:spcAft>
                <a:spcPts val="0"/>
              </a:spcAft>
              <a:buSzPts val="1400"/>
              <a:buChar char="■"/>
            </a:pPr>
            <a:r>
              <a:rPr lang="en" dirty="0"/>
              <a:t>Higher accuracy</a:t>
            </a:r>
            <a:endParaRPr dirty="0"/>
          </a:p>
          <a:p>
            <a:pPr marL="1371600" lvl="2" indent="-317500" algn="l" rtl="0">
              <a:spcBef>
                <a:spcPts val="0"/>
              </a:spcBef>
              <a:spcAft>
                <a:spcPts val="0"/>
              </a:spcAft>
              <a:buSzPts val="1400"/>
              <a:buChar char="■"/>
            </a:pPr>
            <a:r>
              <a:rPr lang="en" dirty="0"/>
              <a:t>Alignment of non-coding RNA sequences</a:t>
            </a:r>
            <a:endParaRPr dirty="0"/>
          </a:p>
          <a:p>
            <a:pPr marL="1371600" lvl="2" indent="-317500" algn="l" rtl="0">
              <a:spcBef>
                <a:spcPts val="0"/>
              </a:spcBef>
              <a:spcAft>
                <a:spcPts val="0"/>
              </a:spcAft>
              <a:buSzPts val="1400"/>
              <a:buChar char="■"/>
            </a:pPr>
            <a:r>
              <a:rPr lang="en" dirty="0"/>
              <a:t>Able to add new sequences to existing alignments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9" name="Google Shape;189;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6" name="Google Shape;196;p34"/>
          <p:cNvPicPr preferRelativeResize="0"/>
          <p:nvPr/>
        </p:nvPicPr>
        <p:blipFill>
          <a:blip r:embed="rId3">
            <a:alphaModFix/>
          </a:blip>
          <a:stretch>
            <a:fillRect/>
          </a:stretch>
        </p:blipFill>
        <p:spPr>
          <a:xfrm>
            <a:off x="0" y="-1"/>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3" name="Google Shape;203;p35"/>
          <p:cNvPicPr preferRelativeResize="0"/>
          <p:nvPr/>
        </p:nvPicPr>
        <p:blipFill>
          <a:blip r:embed="rId3">
            <a:alphaModFix/>
          </a:blip>
          <a:stretch>
            <a:fillRect/>
          </a:stretch>
        </p:blipFill>
        <p:spPr>
          <a:xfrm>
            <a:off x="0" y="107150"/>
            <a:ext cx="9144000" cy="5036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0" name="Google Shape;210;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MAFFT Progressive Alignment</a:t>
            </a:r>
            <a:endParaRPr/>
          </a:p>
        </p:txBody>
      </p:sp>
      <p:sp>
        <p:nvSpPr>
          <p:cNvPr id="139" name="Google Shape;139;p26"/>
          <p:cNvSpPr txBox="1">
            <a:spLocks noGrp="1"/>
          </p:cNvSpPr>
          <p:nvPr>
            <p:ph type="body" idx="1"/>
          </p:nvPr>
        </p:nvSpPr>
        <p:spPr>
          <a:xfrm>
            <a:off x="311700" y="1285875"/>
            <a:ext cx="8520600" cy="328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Progressive alignment requires two stages: </a:t>
            </a:r>
            <a:endParaRPr dirty="0"/>
          </a:p>
          <a:p>
            <a:pPr marL="914400" lvl="1" indent="-317500" algn="l" rtl="0">
              <a:spcBef>
                <a:spcPts val="0"/>
              </a:spcBef>
              <a:spcAft>
                <a:spcPts val="0"/>
              </a:spcAft>
              <a:buSzPts val="1400"/>
              <a:buChar char="○"/>
            </a:pPr>
            <a:r>
              <a:rPr lang="en" dirty="0"/>
              <a:t>First stage</a:t>
            </a:r>
            <a:endParaRPr dirty="0"/>
          </a:p>
          <a:p>
            <a:pPr marL="914400" lvl="1" indent="-317500" algn="l" rtl="0">
              <a:spcBef>
                <a:spcPts val="0"/>
              </a:spcBef>
              <a:spcAft>
                <a:spcPts val="0"/>
              </a:spcAft>
              <a:buSzPts val="1400"/>
              <a:buChar char="○"/>
            </a:pPr>
            <a:r>
              <a:rPr lang="en" dirty="0"/>
              <a:t>Second stage</a:t>
            </a:r>
            <a:endParaRPr dirty="0"/>
          </a:p>
          <a:p>
            <a:pPr marL="457200" lvl="0" indent="-342900" algn="l" rtl="0">
              <a:spcBef>
                <a:spcPts val="0"/>
              </a:spcBef>
              <a:spcAft>
                <a:spcPts val="0"/>
              </a:spcAft>
              <a:buSzPts val="1800"/>
              <a:buChar char="●"/>
            </a:pPr>
            <a:r>
              <a:rPr lang="en" dirty="0"/>
              <a:t>MAFFT combines these 2 stages with the following tools:</a:t>
            </a:r>
            <a:endParaRPr dirty="0"/>
          </a:p>
          <a:p>
            <a:pPr marL="914400" lvl="1" indent="-317500" algn="l" rtl="0">
              <a:spcBef>
                <a:spcPts val="0"/>
              </a:spcBef>
              <a:spcAft>
                <a:spcPts val="0"/>
              </a:spcAft>
              <a:buSzPts val="1400"/>
              <a:buChar char="○"/>
            </a:pPr>
            <a:r>
              <a:rPr lang="en" dirty="0"/>
              <a:t>FFT approximation</a:t>
            </a:r>
            <a:endParaRPr dirty="0"/>
          </a:p>
          <a:p>
            <a:pPr marL="914400" lvl="1" indent="-317500" algn="l" rtl="0">
              <a:spcBef>
                <a:spcPts val="0"/>
              </a:spcBef>
              <a:spcAft>
                <a:spcPts val="0"/>
              </a:spcAft>
              <a:buSzPts val="1400"/>
              <a:buChar char="○"/>
            </a:pPr>
            <a:r>
              <a:rPr lang="en" dirty="0"/>
              <a:t>k-mer counting</a:t>
            </a:r>
            <a:endParaRPr dirty="0"/>
          </a:p>
          <a:p>
            <a:pPr marL="914400" lvl="1" indent="-317500" algn="l" rtl="0">
              <a:spcBef>
                <a:spcPts val="0"/>
              </a:spcBef>
              <a:spcAft>
                <a:spcPts val="0"/>
              </a:spcAft>
              <a:buSzPts val="1400"/>
              <a:buChar char="○"/>
            </a:pPr>
            <a:r>
              <a:rPr lang="en" dirty="0"/>
              <a:t>Modified UPGMA</a:t>
            </a:r>
            <a:endParaRPr dirty="0"/>
          </a:p>
          <a:p>
            <a:pPr marL="914400" lvl="1" indent="-317500" algn="l" rtl="0">
              <a:spcBef>
                <a:spcPts val="0"/>
              </a:spcBef>
              <a:spcAft>
                <a:spcPts val="0"/>
              </a:spcAft>
              <a:buSzPts val="1400"/>
              <a:buChar char="○"/>
            </a:pPr>
            <a:r>
              <a:rPr lang="en" dirty="0"/>
              <a:t>Second progressive alignment  </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Strongly dependent of a high </a:t>
            </a:r>
            <a:br>
              <a:rPr lang="en" dirty="0"/>
            </a:br>
            <a:r>
              <a:rPr lang="en" dirty="0"/>
              <a:t>quality initial alignment.</a:t>
            </a:r>
            <a:endParaRPr dirty="0"/>
          </a:p>
        </p:txBody>
      </p:sp>
      <p:pic>
        <p:nvPicPr>
          <p:cNvPr id="140" name="Google Shape;140;p26"/>
          <p:cNvPicPr preferRelativeResize="0"/>
          <p:nvPr/>
        </p:nvPicPr>
        <p:blipFill>
          <a:blip r:embed="rId3">
            <a:alphaModFix/>
          </a:blip>
          <a:stretch>
            <a:fillRect/>
          </a:stretch>
        </p:blipFill>
        <p:spPr>
          <a:xfrm>
            <a:off x="3982875" y="2501925"/>
            <a:ext cx="4754300" cy="229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MAFFT Iterative Refinement Method</a:t>
            </a:r>
            <a:endParaRPr/>
          </a:p>
        </p:txBody>
      </p:sp>
      <p:sp>
        <p:nvSpPr>
          <p:cNvPr id="146" name="Google Shape;146;p27"/>
          <p:cNvSpPr txBox="1">
            <a:spLocks noGrp="1"/>
          </p:cNvSpPr>
          <p:nvPr>
            <p:ph type="body" idx="1"/>
          </p:nvPr>
        </p:nvSpPr>
        <p:spPr>
          <a:xfrm>
            <a:off x="311700" y="1300163"/>
            <a:ext cx="8520600" cy="326871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Similar process to the Progressive method but it adds a repeatedly realign on the initial sequences as well as adding new sequences.</a:t>
            </a:r>
            <a:endParaRPr dirty="0"/>
          </a:p>
          <a:p>
            <a:pPr marL="457200" lvl="0" indent="-342900" algn="l" rtl="0">
              <a:spcBef>
                <a:spcPts val="0"/>
              </a:spcBef>
              <a:spcAft>
                <a:spcPts val="0"/>
              </a:spcAft>
              <a:buSzPts val="1800"/>
              <a:buChar char="●"/>
            </a:pPr>
            <a:r>
              <a:rPr lang="en" dirty="0"/>
              <a:t>The iterative method also use this tools:</a:t>
            </a:r>
            <a:endParaRPr dirty="0"/>
          </a:p>
          <a:p>
            <a:pPr marL="914400" lvl="1" indent="-317500" algn="l" rtl="0">
              <a:spcBef>
                <a:spcPts val="0"/>
              </a:spcBef>
              <a:spcAft>
                <a:spcPts val="0"/>
              </a:spcAft>
              <a:buSzPts val="1400"/>
              <a:buChar char="○"/>
            </a:pPr>
            <a:r>
              <a:rPr lang="en" dirty="0"/>
              <a:t>Objective function</a:t>
            </a:r>
            <a:endParaRPr dirty="0"/>
          </a:p>
          <a:p>
            <a:pPr marL="914400" lvl="1" indent="-317500" algn="l" rtl="0">
              <a:spcBef>
                <a:spcPts val="0"/>
              </a:spcBef>
              <a:spcAft>
                <a:spcPts val="0"/>
              </a:spcAft>
              <a:buSzPts val="1400"/>
              <a:buChar char="○"/>
            </a:pPr>
            <a:r>
              <a:rPr lang="en" dirty="0"/>
              <a:t>Tree-dependent partitioning</a:t>
            </a:r>
            <a:endParaRPr dirty="0"/>
          </a:p>
          <a:p>
            <a:pPr marL="914400" lvl="1" indent="-317500" algn="l" rtl="0">
              <a:spcBef>
                <a:spcPts val="0"/>
              </a:spcBef>
              <a:spcAft>
                <a:spcPts val="0"/>
              </a:spcAft>
              <a:buSzPts val="1400"/>
              <a:buChar char="○"/>
            </a:pPr>
            <a:r>
              <a:rPr lang="en" dirty="0"/>
              <a:t>Effect of FFT</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Longer processing time than </a:t>
            </a:r>
            <a:br>
              <a:rPr lang="en" dirty="0"/>
            </a:br>
            <a:r>
              <a:rPr lang="en" dirty="0"/>
              <a:t>progressive method</a:t>
            </a:r>
            <a:endParaRPr dirty="0"/>
          </a:p>
        </p:txBody>
      </p:sp>
      <p:pic>
        <p:nvPicPr>
          <p:cNvPr id="147" name="Google Shape;147;p27"/>
          <p:cNvPicPr preferRelativeResize="0"/>
          <p:nvPr/>
        </p:nvPicPr>
        <p:blipFill>
          <a:blip r:embed="rId3">
            <a:alphaModFix/>
          </a:blip>
          <a:stretch>
            <a:fillRect/>
          </a:stretch>
        </p:blipFill>
        <p:spPr>
          <a:xfrm>
            <a:off x="4258053" y="2155025"/>
            <a:ext cx="4574246" cy="24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Phylogenetic Inference</a:t>
            </a:r>
            <a:endParaRPr/>
          </a:p>
        </p:txBody>
      </p:sp>
      <p:sp>
        <p:nvSpPr>
          <p:cNvPr id="61" name="Google Shape;61;p14"/>
          <p:cNvSpPr txBox="1">
            <a:spLocks noGrp="1"/>
          </p:cNvSpPr>
          <p:nvPr>
            <p:ph type="body" idx="1"/>
          </p:nvPr>
        </p:nvSpPr>
        <p:spPr>
          <a:xfrm>
            <a:off x="311700" y="1348225"/>
            <a:ext cx="4485000" cy="32206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Attempt to estimate the evolutionary history of a collection of organisms (taxa) or a family of genes.</a:t>
            </a:r>
            <a:endParaRPr dirty="0"/>
          </a:p>
          <a:p>
            <a:pPr marL="457200" lvl="0" indent="-342900" algn="l" rtl="0">
              <a:spcBef>
                <a:spcPts val="0"/>
              </a:spcBef>
              <a:spcAft>
                <a:spcPts val="0"/>
              </a:spcAft>
              <a:buSzPts val="1800"/>
              <a:buAutoNum type="arabicPeriod"/>
            </a:pPr>
            <a:r>
              <a:rPr lang="en" dirty="0"/>
              <a:t>Consists of two components -</a:t>
            </a:r>
            <a:endParaRPr dirty="0"/>
          </a:p>
          <a:p>
            <a:pPr marL="914400" lvl="1" indent="-317500" algn="l" rtl="0">
              <a:spcBef>
                <a:spcPts val="0"/>
              </a:spcBef>
              <a:spcAft>
                <a:spcPts val="0"/>
              </a:spcAft>
              <a:buSzPts val="1400"/>
              <a:buAutoNum type="alphaLcPeriod"/>
            </a:pPr>
            <a:r>
              <a:rPr lang="en" dirty="0"/>
              <a:t>Estimation of the evolutionary tree.</a:t>
            </a:r>
            <a:endParaRPr dirty="0"/>
          </a:p>
          <a:p>
            <a:pPr marL="914400" lvl="1" indent="-317500" algn="l" rtl="0">
              <a:spcBef>
                <a:spcPts val="0"/>
              </a:spcBef>
              <a:spcAft>
                <a:spcPts val="0"/>
              </a:spcAft>
              <a:buSzPts val="1400"/>
              <a:buAutoNum type="alphaLcPeriod"/>
            </a:pPr>
            <a:r>
              <a:rPr lang="en" dirty="0"/>
              <a:t>Using estimated trees (phylogenies) as analytical framework for further evolutionary study.</a:t>
            </a:r>
            <a:endParaRPr dirty="0"/>
          </a:p>
          <a:p>
            <a:pPr marL="457200" lvl="0" indent="-342900" algn="l" rtl="0">
              <a:spcBef>
                <a:spcPts val="0"/>
              </a:spcBef>
              <a:spcAft>
                <a:spcPts val="0"/>
              </a:spcAft>
              <a:buSzPts val="1800"/>
              <a:buAutoNum type="arabicPeriod"/>
            </a:pPr>
            <a:r>
              <a:rPr lang="en" dirty="0"/>
              <a:t>Phylogenetic tree accurately characterizes the evolutionary lineages among species.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62" name="Google Shape;62;p14"/>
          <p:cNvPicPr preferRelativeResize="0"/>
          <p:nvPr/>
        </p:nvPicPr>
        <p:blipFill rotWithShape="1">
          <a:blip r:embed="rId3">
            <a:alphaModFix/>
          </a:blip>
          <a:srcRect l="63072" t="22132" r="14567" b="27669"/>
          <a:stretch/>
        </p:blipFill>
        <p:spPr>
          <a:xfrm>
            <a:off x="4611450" y="1307325"/>
            <a:ext cx="4432205" cy="322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Phylogenetic tree - Structure</a:t>
            </a:r>
            <a:endParaRPr/>
          </a:p>
        </p:txBody>
      </p:sp>
      <p:sp>
        <p:nvSpPr>
          <p:cNvPr id="68" name="Google Shape;68;p15"/>
          <p:cNvSpPr txBox="1">
            <a:spLocks noGrp="1"/>
          </p:cNvSpPr>
          <p:nvPr>
            <p:ph type="body" idx="1"/>
          </p:nvPr>
        </p:nvSpPr>
        <p:spPr>
          <a:xfrm>
            <a:off x="311700" y="1343025"/>
            <a:ext cx="8520600" cy="32258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Leaves represent things (genes, individuals/strains, species) being compared.</a:t>
            </a:r>
            <a:endParaRPr dirty="0"/>
          </a:p>
          <a:p>
            <a:pPr marL="457200" lvl="0" indent="-342900" algn="l" rtl="0">
              <a:spcBef>
                <a:spcPts val="0"/>
              </a:spcBef>
              <a:spcAft>
                <a:spcPts val="0"/>
              </a:spcAft>
              <a:buSzPts val="1800"/>
              <a:buAutoNum type="arabicPeriod"/>
            </a:pPr>
            <a:r>
              <a:rPr lang="en" dirty="0"/>
              <a:t>Internal nodes are DNA sequences of the ancestors of the species at the corresponding leaves. </a:t>
            </a:r>
            <a:endParaRPr dirty="0"/>
          </a:p>
          <a:p>
            <a:pPr marL="457200" lvl="0" indent="-342900" algn="l" rtl="0">
              <a:spcBef>
                <a:spcPts val="0"/>
              </a:spcBef>
              <a:spcAft>
                <a:spcPts val="0"/>
              </a:spcAft>
              <a:buSzPts val="1800"/>
              <a:buAutoNum type="arabicPeriod"/>
            </a:pPr>
            <a:r>
              <a:rPr lang="en" dirty="0"/>
              <a:t>Root of a tree represent the DNA of the common ancestors of all species present in a tree.</a:t>
            </a:r>
            <a:endParaRPr dirty="0"/>
          </a:p>
          <a:p>
            <a:pPr marL="457200" lvl="0" indent="-342900" algn="l" rtl="0">
              <a:spcBef>
                <a:spcPts val="0"/>
              </a:spcBef>
              <a:spcAft>
                <a:spcPts val="0"/>
              </a:spcAft>
              <a:buSzPts val="1800"/>
              <a:buAutoNum type="arabicPeriod"/>
            </a:pPr>
            <a:r>
              <a:rPr lang="en" dirty="0"/>
              <a:t>In a rooted tree, path from root to a node represents an evolutionary path – the root represents the common ancestor </a:t>
            </a:r>
            <a:endParaRPr dirty="0"/>
          </a:p>
          <a:p>
            <a:pPr marL="457200" lvl="0" indent="-342900" algn="l" rtl="0">
              <a:spcBef>
                <a:spcPts val="0"/>
              </a:spcBef>
              <a:spcAft>
                <a:spcPts val="0"/>
              </a:spcAft>
              <a:buSzPts val="1800"/>
              <a:buAutoNum type="arabicPeriod"/>
            </a:pPr>
            <a:r>
              <a:rPr lang="en" dirty="0"/>
              <a:t>An unrooted tree specifies relationships among things, but not evolutionary paths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Phylogenetic Tree Approaches</a:t>
            </a:r>
            <a:endParaRPr/>
          </a:p>
        </p:txBody>
      </p:sp>
      <p:sp>
        <p:nvSpPr>
          <p:cNvPr id="74" name="Google Shape;74;p16"/>
          <p:cNvSpPr txBox="1">
            <a:spLocks noGrp="1"/>
          </p:cNvSpPr>
          <p:nvPr>
            <p:ph type="body" idx="1"/>
          </p:nvPr>
        </p:nvSpPr>
        <p:spPr>
          <a:xfrm>
            <a:off x="311700" y="1300163"/>
            <a:ext cx="8520600" cy="3268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Three general types of methods </a:t>
            </a:r>
            <a:endParaRPr dirty="0"/>
          </a:p>
          <a:p>
            <a:pPr marL="457200" lvl="0" indent="-342900" algn="l" rtl="0">
              <a:spcBef>
                <a:spcPts val="1600"/>
              </a:spcBef>
              <a:spcAft>
                <a:spcPts val="0"/>
              </a:spcAft>
              <a:buSzPts val="1800"/>
              <a:buAutoNum type="arabicPeriod"/>
            </a:pPr>
            <a:r>
              <a:rPr lang="en" dirty="0"/>
              <a:t>Distance: find tree that accounts for estimated evolutionary distances</a:t>
            </a:r>
            <a:endParaRPr dirty="0"/>
          </a:p>
          <a:p>
            <a:pPr marL="457200" lvl="0" indent="-342900" algn="l" rtl="0">
              <a:spcBef>
                <a:spcPts val="0"/>
              </a:spcBef>
              <a:spcAft>
                <a:spcPts val="0"/>
              </a:spcAft>
              <a:buSzPts val="1800"/>
              <a:buAutoNum type="arabicPeriod"/>
            </a:pPr>
            <a:r>
              <a:rPr lang="en" dirty="0"/>
              <a:t>Parsimony: find the tree that requires minimum number of changes to explain the data </a:t>
            </a:r>
            <a:endParaRPr dirty="0"/>
          </a:p>
          <a:p>
            <a:pPr marL="457200" lvl="0" indent="-342900" algn="l" rtl="0">
              <a:spcBef>
                <a:spcPts val="0"/>
              </a:spcBef>
              <a:spcAft>
                <a:spcPts val="0"/>
              </a:spcAft>
              <a:buSzPts val="1800"/>
              <a:buAutoNum type="arabicPeriod"/>
            </a:pPr>
            <a:r>
              <a:rPr lang="en" dirty="0"/>
              <a:t>Maximum likelihood: find the tree that maximizes the likelihood of the data          ( Method used in RaxML and Fastree)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Maximum Likelihood Method</a:t>
            </a:r>
            <a:endParaRPr/>
          </a:p>
        </p:txBody>
      </p:sp>
      <p:sp>
        <p:nvSpPr>
          <p:cNvPr id="80" name="Google Shape;80;p17"/>
          <p:cNvSpPr txBox="1">
            <a:spLocks noGrp="1"/>
          </p:cNvSpPr>
          <p:nvPr>
            <p:ph type="body" idx="1"/>
          </p:nvPr>
        </p:nvSpPr>
        <p:spPr>
          <a:xfrm>
            <a:off x="311700" y="1307305"/>
            <a:ext cx="8520600" cy="326156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 dirty="0">
                <a:solidFill>
                  <a:srgbClr val="000000"/>
                </a:solidFill>
                <a:highlight>
                  <a:srgbClr val="FFFFFF"/>
                </a:highlight>
              </a:rPr>
              <a:t>The process of finding a phylogenetic tree using maximum likelihood involves finding the topology and branch lengths of the tree that will give us the greatest probability of observing the DNA sequences at the leaves of the tree.</a:t>
            </a:r>
            <a:endParaRPr dirty="0">
              <a:solidFill>
                <a:srgbClr val="000000"/>
              </a:solidFill>
              <a:highlight>
                <a:srgbClr val="FFFFFF"/>
              </a:highlight>
            </a:endParaRPr>
          </a:p>
          <a:p>
            <a:pPr marL="457200" lvl="0" indent="-342900" algn="l" rtl="0">
              <a:spcBef>
                <a:spcPts val="0"/>
              </a:spcBef>
              <a:spcAft>
                <a:spcPts val="0"/>
              </a:spcAft>
              <a:buClr>
                <a:srgbClr val="000000"/>
              </a:buClr>
              <a:buSzPts val="1800"/>
              <a:buAutoNum type="arabicPeriod"/>
            </a:pPr>
            <a:r>
              <a:rPr lang="en" dirty="0">
                <a:solidFill>
                  <a:srgbClr val="000000"/>
                </a:solidFill>
                <a:highlight>
                  <a:srgbClr val="FFFFFF"/>
                </a:highlight>
              </a:rPr>
              <a:t>Given a data D(DNA sequence of a particular species) and model M. Find tree T such that P(D|T,M) is maximized.</a:t>
            </a:r>
            <a:endParaRPr dirty="0">
              <a:solidFill>
                <a:srgbClr val="000000"/>
              </a:solidFill>
              <a:highlight>
                <a:srgbClr val="FFFFFF"/>
              </a:highlight>
            </a:endParaRPr>
          </a:p>
          <a:p>
            <a:pPr marL="457200" lvl="0" indent="-342900" algn="l" rtl="0">
              <a:spcBef>
                <a:spcPts val="0"/>
              </a:spcBef>
              <a:spcAft>
                <a:spcPts val="0"/>
              </a:spcAft>
              <a:buClr>
                <a:srgbClr val="000000"/>
              </a:buClr>
              <a:buSzPts val="1800"/>
              <a:buAutoNum type="arabicPeriod"/>
            </a:pPr>
            <a:r>
              <a:rPr lang="en" dirty="0">
                <a:solidFill>
                  <a:srgbClr val="000000"/>
                </a:solidFill>
                <a:highlight>
                  <a:srgbClr val="FFFFFF"/>
                </a:highlight>
              </a:rPr>
              <a:t>ML algorithm is expensive since it must consider all topologies of trees and find best edge length for each topology.</a:t>
            </a:r>
            <a:endParaRPr dirty="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RaxML </a:t>
            </a:r>
            <a:endParaRPr/>
          </a:p>
        </p:txBody>
      </p:sp>
      <p:sp>
        <p:nvSpPr>
          <p:cNvPr id="86" name="Google Shape;86;p18"/>
          <p:cNvSpPr txBox="1">
            <a:spLocks noGrp="1"/>
          </p:cNvSpPr>
          <p:nvPr>
            <p:ph type="body" idx="1"/>
          </p:nvPr>
        </p:nvSpPr>
        <p:spPr>
          <a:xfrm>
            <a:off x="311700" y="1321593"/>
            <a:ext cx="8520600" cy="324728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RAxML (randomized axelerated maximum likelihood) is a sequential and parallel program for inference of large phylogenies with maximum likelihood (ML)</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highlight>
                  <a:srgbClr val="FFFFFF"/>
                </a:highlight>
              </a:rPr>
              <a:t>RAxML starts by building an initial parsimony tree with dnapars from Felsenstein's PHYLIP package for two reasons:</a:t>
            </a:r>
            <a:endParaRPr dirty="0">
              <a:solidFill>
                <a:srgbClr val="000000"/>
              </a:solidFill>
              <a:highlight>
                <a:srgbClr val="FFFFFF"/>
              </a:highlight>
            </a:endParaRPr>
          </a:p>
          <a:p>
            <a:pPr marL="914400" lvl="1" indent="-317500" algn="l" rtl="0">
              <a:spcBef>
                <a:spcPts val="0"/>
              </a:spcBef>
              <a:spcAft>
                <a:spcPts val="0"/>
              </a:spcAft>
              <a:buClr>
                <a:srgbClr val="000000"/>
              </a:buClr>
              <a:buSzPts val="1400"/>
              <a:buChar char="○"/>
            </a:pPr>
            <a:r>
              <a:rPr lang="en" sz="1150" i="1" dirty="0">
                <a:solidFill>
                  <a:srgbClr val="000000"/>
                </a:solidFill>
                <a:highlight>
                  <a:srgbClr val="FFFFFF"/>
                </a:highlight>
                <a:latin typeface="Merriweather"/>
                <a:ea typeface="Merriweather"/>
                <a:cs typeface="Merriweather"/>
                <a:sym typeface="Merriweather"/>
              </a:rPr>
              <a:t>Parsimony </a:t>
            </a:r>
            <a:r>
              <a:rPr lang="en" sz="1150" dirty="0">
                <a:solidFill>
                  <a:srgbClr val="000000"/>
                </a:solidFill>
                <a:highlight>
                  <a:srgbClr val="FFFFFF"/>
                </a:highlight>
                <a:latin typeface="Merriweather"/>
                <a:ea typeface="Merriweather"/>
                <a:cs typeface="Merriweather"/>
                <a:sym typeface="Merriweather"/>
              </a:rPr>
              <a:t>related to maximum likelihood, such that one can expect to obtain a starting tree with a relatively good likelihood value compared to random or neighbor joining starting trees. </a:t>
            </a:r>
            <a:endParaRPr sz="1150" dirty="0">
              <a:solidFill>
                <a:srgbClr val="000000"/>
              </a:solidFill>
              <a:highlight>
                <a:srgbClr val="FFFFFF"/>
              </a:highlight>
              <a:latin typeface="Merriweather"/>
              <a:ea typeface="Merriweather"/>
              <a:cs typeface="Merriweather"/>
              <a:sym typeface="Merriweather"/>
            </a:endParaRPr>
          </a:p>
          <a:p>
            <a:pPr marL="914400" lvl="1" indent="-301625" algn="l" rtl="0">
              <a:spcBef>
                <a:spcPts val="0"/>
              </a:spcBef>
              <a:spcAft>
                <a:spcPts val="0"/>
              </a:spcAft>
              <a:buClr>
                <a:srgbClr val="000000"/>
              </a:buClr>
              <a:buSzPts val="1150"/>
              <a:buFont typeface="Merriweather"/>
              <a:buChar char="○"/>
            </a:pPr>
            <a:r>
              <a:rPr lang="en" sz="1150" dirty="0">
                <a:solidFill>
                  <a:srgbClr val="000000"/>
                </a:solidFill>
                <a:highlight>
                  <a:srgbClr val="FFFFFF"/>
                </a:highlight>
                <a:latin typeface="Merriweather"/>
                <a:ea typeface="Merriweather"/>
                <a:cs typeface="Merriweather"/>
                <a:sym typeface="Merriweather"/>
              </a:rPr>
              <a:t>dnapars uses stepwise addition for tree building and is relatively fast. </a:t>
            </a:r>
            <a:endParaRPr sz="1150" dirty="0">
              <a:solidFill>
                <a:srgbClr val="000000"/>
              </a:solidFill>
              <a:highlight>
                <a:srgbClr val="FFFFFF"/>
              </a:highlight>
              <a:latin typeface="Merriweather"/>
              <a:ea typeface="Merriweather"/>
              <a:cs typeface="Merriweather"/>
              <a:sym typeface="Merriweather"/>
            </a:endParaRPr>
          </a:p>
          <a:p>
            <a:pPr marL="457200" lvl="0" indent="-342900" algn="l" rtl="0">
              <a:spcBef>
                <a:spcPts val="0"/>
              </a:spcBef>
              <a:spcAft>
                <a:spcPts val="0"/>
              </a:spcAft>
              <a:buClr>
                <a:srgbClr val="000000"/>
              </a:buClr>
              <a:buSzPts val="1800"/>
              <a:buChar char="●"/>
            </a:pPr>
            <a:r>
              <a:rPr lang="en" dirty="0">
                <a:solidFill>
                  <a:srgbClr val="000000"/>
                </a:solidFill>
              </a:rPr>
              <a:t>Stepwise addition works by calculating parsimony score for a part of incompletely constructed tree (called “cluster”) at each step instead of the whole tree to get maximum parsimony.</a:t>
            </a:r>
            <a:endParaRPr dirty="0">
              <a:solidFill>
                <a:srgbClr val="000000"/>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1571</Words>
  <Application>Microsoft Office PowerPoint</Application>
  <PresentationFormat>On-screen Show (16:9)</PresentationFormat>
  <Paragraphs>121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Merriweather</vt:lpstr>
      <vt:lpstr>Calibri Light</vt:lpstr>
      <vt:lpstr>Calibri</vt:lpstr>
      <vt:lpstr>Retrospect</vt:lpstr>
      <vt:lpstr>Tutorial 9 </vt:lpstr>
      <vt:lpstr>What is MAFFT? (Multiple Alignment using Fast Fourier Transforms) </vt:lpstr>
      <vt:lpstr>MAFFT Progressive Alignment</vt:lpstr>
      <vt:lpstr>MAFFT Iterative Refinement Method</vt:lpstr>
      <vt:lpstr>Phylogenetic Inference</vt:lpstr>
      <vt:lpstr>Phylogenetic tree - Structure</vt:lpstr>
      <vt:lpstr>Phylogenetic Tree Approaches</vt:lpstr>
      <vt:lpstr>Maximum Likelihood Method</vt:lpstr>
      <vt:lpstr>RaxML </vt:lpstr>
      <vt:lpstr>Tree Optimization in RAxML</vt:lpstr>
      <vt:lpstr>Tree Optimization</vt:lpstr>
      <vt:lpstr>Tree Rearrangement</vt:lpstr>
      <vt:lpstr>FASTree Algorithm -Creating profiles</vt:lpstr>
      <vt:lpstr>FASTtree - Nearest Neighbor Interchanges</vt:lpstr>
      <vt:lpstr>RAxML vs FastTree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9 </dc:title>
  <cp:lastModifiedBy>blas rodriguez</cp:lastModifiedBy>
  <cp:revision>1</cp:revision>
  <dcterms:modified xsi:type="dcterms:W3CDTF">2019-05-23T15:49:10Z</dcterms:modified>
</cp:coreProperties>
</file>