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86" r:id="rId7"/>
    <p:sldId id="288" r:id="rId8"/>
    <p:sldId id="289" r:id="rId9"/>
    <p:sldId id="297" r:id="rId10"/>
    <p:sldId id="295" r:id="rId11"/>
    <p:sldId id="292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61" r:id="rId11"/>
    <p:sldLayoutId id="2147483666" r:id="rId12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gerduty.com/blog/on-call-best-practices-part-1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g"/><Relationship Id="rId5" Type="http://schemas.openxmlformats.org/officeDocument/2006/relationships/hyperlink" Target="https://www.pagerduty.com/platform/incident-management/on-call-management/" TargetMode="External"/><Relationship Id="rId4" Type="http://schemas.openxmlformats.org/officeDocument/2006/relationships/hyperlink" Target="https://www.pagerduty.com/blog/new-ops-guide-on-call-best-practice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Pager Rotation Duties in 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B4F69-6DB0-3829-E529-A5878A06C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Brooks Roberts</a:t>
            </a:r>
          </a:p>
          <a:p>
            <a:r>
              <a:rPr lang="en-US" dirty="0"/>
              <a:t>Assignment 7.2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 What is Pager Rotation?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Explanation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System where team members take turns being on-call for handling problems.</a:t>
            </a:r>
          </a:p>
          <a:p>
            <a:r>
              <a:rPr lang="en-US" dirty="0"/>
              <a:t>Why is it Important in DevOps?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Fixes issues faster.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Shares the workload fairly.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Helps developers see real-world issues.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Should Be On-Call?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3EA9A-CB7D-3291-D8FA-5C0451D4AD3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way: Only the Operations (Ops) team was on-call.</a:t>
            </a:r>
          </a:p>
          <a:p>
            <a:r>
              <a:rPr lang="en-US" dirty="0"/>
              <a:t>New DevOps way: Developers, architects, and managers also take turns.</a:t>
            </a:r>
          </a:p>
          <a:p>
            <a:r>
              <a:rPr lang="en-US" dirty="0"/>
              <a:t>Key Benefits: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Teams work better together.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Problems get fixed faster.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Helps balance new features and fixing issues.</a:t>
            </a:r>
          </a:p>
        </p:txBody>
      </p:sp>
      <p:pic>
        <p:nvPicPr>
          <p:cNvPr id="10" name="Picture Placeholder 9" descr="A person holding books in a classroom">
            <a:extLst>
              <a:ext uri="{FF2B5EF4-FFF2-40B4-BE49-F238E27FC236}">
                <a16:creationId xmlns:a16="http://schemas.microsoft.com/office/drawing/2014/main" id="{FCA2FB5B-570E-D181-A4B1-1DCB61C0894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667" r="16667"/>
          <a:stretch/>
        </p:blipFill>
        <p:spPr>
          <a:xfrm>
            <a:off x="7214682" y="1828800"/>
            <a:ext cx="4214010" cy="4214010"/>
          </a:xfr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Best Practices for Pager Rotation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67493" y="2087561"/>
            <a:ext cx="2693306" cy="389054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Make It Fair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Rotate shifts evenly.</a:t>
            </a:r>
          </a:p>
          <a:p>
            <a:r>
              <a:rPr lang="en-US" sz="1600" dirty="0"/>
              <a:t>Clear On-Call Responsibilities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Explain what to do when an alert comes in.</a:t>
            </a:r>
          </a:p>
          <a:p>
            <a:r>
              <a:rPr lang="en-US" sz="1600" dirty="0"/>
              <a:t>Keep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 all incidents and their resolutions.</a:t>
            </a:r>
          </a:p>
          <a:p>
            <a:r>
              <a:rPr lang="en-US" sz="1600" dirty="0"/>
              <a:t>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Make sure people know what to do.</a:t>
            </a:r>
          </a:p>
          <a:p>
            <a:r>
              <a:rPr lang="en-US" sz="1600" dirty="0"/>
              <a:t>Avoid Burnout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Rotate shifts to avoid burnout.</a:t>
            </a:r>
          </a:p>
        </p:txBody>
      </p:sp>
      <p:pic>
        <p:nvPicPr>
          <p:cNvPr id="17" name="Picture Placeholder 16" descr="Two people walking down a sidewalk">
            <a:extLst>
              <a:ext uri="{FF2B5EF4-FFF2-40B4-BE49-F238E27FC236}">
                <a16:creationId xmlns:a16="http://schemas.microsoft.com/office/drawing/2014/main" id="{2ECBBDA4-D2C1-0F46-BA36-5967266F8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" b="13400"/>
          <a:stretch/>
        </p:blipFill>
        <p:spPr>
          <a:xfrm>
            <a:off x="4216400" y="2087563"/>
            <a:ext cx="6730274" cy="3890543"/>
          </a:xfrm>
          <a:noFill/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Using Tools to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pPr marL="59436" indent="0">
              <a:buNone/>
            </a:pPr>
            <a:r>
              <a:rPr lang="en-US" dirty="0"/>
              <a:t>Use of Monitoring &amp; Alerting Tools:</a:t>
            </a:r>
          </a:p>
          <a:p>
            <a:r>
              <a:rPr lang="en-US" dirty="0"/>
              <a:t>PagerDuty, </a:t>
            </a:r>
            <a:r>
              <a:rPr lang="en-US" dirty="0" err="1"/>
              <a:t>OpsGenie</a:t>
            </a:r>
            <a:r>
              <a:rPr lang="en-US" dirty="0"/>
              <a:t>, </a:t>
            </a:r>
            <a:r>
              <a:rPr lang="en-US" dirty="0" err="1"/>
              <a:t>VictorOps</a:t>
            </a:r>
            <a:r>
              <a:rPr lang="en-US" dirty="0"/>
              <a:t>.</a:t>
            </a:r>
          </a:p>
          <a:p>
            <a:pPr marL="59436" indent="0">
              <a:buNone/>
            </a:pPr>
            <a:r>
              <a:rPr lang="en-US" dirty="0"/>
              <a:t>Self-Healing Systems:</a:t>
            </a:r>
          </a:p>
          <a:p>
            <a:r>
              <a:rPr lang="en-US" dirty="0"/>
              <a:t>Automate fixes to reduce human intervention.</a:t>
            </a:r>
          </a:p>
          <a:p>
            <a:pPr marL="59436" indent="0">
              <a:buNone/>
            </a:pPr>
            <a:r>
              <a:rPr lang="en-US" dirty="0"/>
              <a:t>Incident Playbooks:</a:t>
            </a:r>
          </a:p>
          <a:p>
            <a:r>
              <a:rPr lang="en-US" dirty="0"/>
              <a:t>Standardized responses for common issues.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Mistakes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What Went Wrong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blaming, just learning.</a:t>
            </a:r>
          </a:p>
          <a:p>
            <a:r>
              <a:rPr lang="en-US" dirty="0"/>
              <a:t>Track How Often Issues Happen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Helps improve the system.</a:t>
            </a:r>
          </a:p>
          <a:p>
            <a:r>
              <a:rPr lang="en-US" dirty="0"/>
              <a:t>Share What 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 on-call duty easier for everyone.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Problems &amp; Easy Fixes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FD8D3D14-313E-8ED7-7BE9-2E3D506F1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611520"/>
              </p:ext>
            </p:extLst>
          </p:nvPr>
        </p:nvGraphicFramePr>
        <p:xfrm>
          <a:off x="1166813" y="2084388"/>
          <a:ext cx="7315200" cy="30112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</a:tblGrid>
              <a:tr h="5869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Problem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 many alerts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 up smarter alerts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Teach people how to handle alerts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69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 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 automation &amp; guides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Unfair workload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Rotate shifts fairly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PagerDuty. (n.d.). On-call best practices part 1. </a:t>
            </a:r>
            <a:r>
              <a:rPr lang="en-US" dirty="0">
                <a:hlinkClick r:id="rId3"/>
              </a:rPr>
              <a:t>https://www.pagerduty.com/blog/on-call-best-practices-part-1/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PagerDuty. (n.d.). New ops guide: On-call best practices. </a:t>
            </a:r>
            <a:r>
              <a:rPr lang="en-US" dirty="0">
                <a:hlinkClick r:id="rId4"/>
              </a:rPr>
              <a:t>https://www.pagerduty.com/blog/new-ops-guide-on-call-best-practices/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PagerDuty. (n.d.). On-call management. </a:t>
            </a:r>
            <a:r>
              <a:rPr lang="en-US" dirty="0">
                <a:hlinkClick r:id="rId5"/>
              </a:rPr>
              <a:t>https://www.pagerduty.com/platform/incident-management/on-call-management/</a:t>
            </a:r>
            <a:endParaRPr lang="en-US" dirty="0"/>
          </a:p>
          <a:p>
            <a:endParaRPr lang="en-US" dirty="0"/>
          </a:p>
        </p:txBody>
      </p:sp>
      <p:pic>
        <p:nvPicPr>
          <p:cNvPr id="25" name="Picture Placeholder 24" descr="A couple of people looking at a computer">
            <a:extLst>
              <a:ext uri="{FF2B5EF4-FFF2-40B4-BE49-F238E27FC236}">
                <a16:creationId xmlns:a16="http://schemas.microsoft.com/office/drawing/2014/main" id="{E57751D1-D655-B1C0-2407-A8826F551024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667" r="16667"/>
          <a:stretch/>
        </p:blipFill>
        <p:spPr>
          <a:xfrm>
            <a:off x="7978775" y="1447800"/>
            <a:ext cx="4213225" cy="4213225"/>
          </a:xfrm>
        </p:spPr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/>
              <a:t>Brooks Roberts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462</TotalTime>
  <Words>346</Words>
  <Application>Microsoft Office PowerPoint</Application>
  <PresentationFormat>Widescreen</PresentationFormat>
  <Paragraphs>68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Custom</vt:lpstr>
      <vt:lpstr>Pager Rotation Duties in DevOps</vt:lpstr>
      <vt:lpstr> What is Pager Rotation?</vt:lpstr>
      <vt:lpstr>Who Should Be On-Call?</vt:lpstr>
      <vt:lpstr>Best Practices for Pager Rotation</vt:lpstr>
      <vt:lpstr>Using Tools to Help</vt:lpstr>
      <vt:lpstr>Learning from Mistakes</vt:lpstr>
      <vt:lpstr>Common Problems &amp; Easy Fixes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brooks roberts</dc:creator>
  <cp:lastModifiedBy>brooks roberts</cp:lastModifiedBy>
  <cp:revision>2</cp:revision>
  <dcterms:created xsi:type="dcterms:W3CDTF">2025-02-16T18:42:15Z</dcterms:created>
  <dcterms:modified xsi:type="dcterms:W3CDTF">2025-02-17T02:24:42Z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