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49262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" name="Shape 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xfrm>
            <a:off x="755332" y="2347412"/>
            <a:ext cx="8560436" cy="161975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510665" y="4282016"/>
            <a:ext cx="7049770" cy="1931107"/>
          </a:xfrm>
          <a:prstGeom prst="rect">
            <a:avLst/>
          </a:prstGeom>
        </p:spPr>
        <p:txBody>
          <a:bodyPr/>
          <a:lstStyle>
            <a:lvl1pPr algn="ctr">
              <a:spcBef>
                <a:spcPts val="0"/>
              </a:spcBef>
            </a:lvl1pPr>
            <a:lvl2pPr algn="ctr">
              <a:spcBef>
                <a:spcPts val="0"/>
              </a:spcBef>
            </a:lvl2pPr>
            <a:lvl3pPr algn="ctr">
              <a:spcBef>
                <a:spcPts val="0"/>
              </a:spcBef>
            </a:lvl3pPr>
            <a:lvl4pPr algn="ctr">
              <a:spcBef>
                <a:spcPts val="0"/>
              </a:spcBef>
            </a:lvl4pPr>
            <a:lvl5pPr algn="ctr">
              <a:spcBef>
                <a:spcPts val="0"/>
              </a:spcBef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0080625" cy="7559675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503237" y="301625"/>
            <a:ext cx="9066213" cy="1257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503237" y="1768475"/>
            <a:ext cx="9066213" cy="4984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7227887" y="6886575"/>
            <a:ext cx="26697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  <p:transition xmlns:p14="http://schemas.microsoft.com/office/powerpoint/2010/main" spd="med" advClick="1"/>
  <p:txStyles>
    <p:titleStyle>
      <a:lvl1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49262" rtl="0" latinLnBrk="0">
        <a:lnSpc>
          <a:spcPct val="93000"/>
        </a:lnSpc>
        <a:spcBef>
          <a:spcPts val="1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449262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444500" algn="l"/>
          <a:tab pos="889000" algn="l"/>
          <a:tab pos="1346200" algn="l"/>
          <a:tab pos="1790700" algn="l"/>
          <a:tab pos="2235200" algn="l"/>
          <a:tab pos="2692400" algn="l"/>
          <a:tab pos="3136900" algn="l"/>
          <a:tab pos="3581400" algn="l"/>
          <a:tab pos="4038600" algn="l"/>
          <a:tab pos="4483100" algn="l"/>
          <a:tab pos="4940300" algn="l"/>
          <a:tab pos="5384800" algn="l"/>
          <a:tab pos="5829300" algn="l"/>
          <a:tab pos="6286500" algn="l"/>
          <a:tab pos="6731000" algn="l"/>
          <a:tab pos="7175500" algn="l"/>
          <a:tab pos="7632700" algn="l"/>
          <a:tab pos="8077200" algn="l"/>
          <a:tab pos="8534400" algn="l"/>
          <a:tab pos="8978900" algn="l"/>
        </a:tabLst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ärnHäckt"/>
          <p:cNvSpPr txBox="1"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  <a:defRPr b="1" sz="5400"/>
            </a:lvl1pPr>
          </a:lstStyle>
          <a:p>
            <a:pPr/>
            <a:r>
              <a:t>BärnHäckt</a:t>
            </a:r>
          </a:p>
        </p:txBody>
      </p:sp>
      <p:sp>
        <p:nvSpPr>
          <p:cNvPr id="33" name="Body"/>
          <p:cNvSpPr txBox="1"/>
          <p:nvPr>
            <p:ph type="subTitle" idx="1"/>
          </p:nvPr>
        </p:nvSpPr>
        <p:spPr>
          <a:xfrm>
            <a:off x="503237" y="1768475"/>
            <a:ext cx="9070976" cy="498951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grpSp>
        <p:nvGrpSpPr>
          <p:cNvPr id="36" name="Group"/>
          <p:cNvGrpSpPr/>
          <p:nvPr/>
        </p:nvGrpSpPr>
        <p:grpSpPr>
          <a:xfrm>
            <a:off x="0" y="0"/>
            <a:ext cx="10080625" cy="7559675"/>
            <a:chOff x="0" y="0"/>
            <a:chExt cx="10080625" cy="7559675"/>
          </a:xfrm>
        </p:grpSpPr>
        <p:sp>
          <p:nvSpPr>
            <p:cNvPr id="34" name="Rectangle"/>
            <p:cNvSpPr/>
            <p:nvPr/>
          </p:nvSpPr>
          <p:spPr>
            <a:xfrm>
              <a:off x="0" y="0"/>
              <a:ext cx="10080625" cy="7559675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sz="28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5" name="Cloud Share - Netrics Challenge…"/>
            <p:cNvSpPr txBox="1"/>
            <p:nvPr/>
          </p:nvSpPr>
          <p:spPr>
            <a:xfrm>
              <a:off x="0" y="317882"/>
              <a:ext cx="10080625" cy="6923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/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0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0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0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0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400">
                  <a:latin typeface="Arial"/>
                  <a:ea typeface="Arial"/>
                  <a:cs typeface="Arial"/>
                  <a:sym typeface="Arial"/>
                </a:defRPr>
              </a:pPr>
              <a:r>
                <a:t>Cloud Share - Netrics Challenge</a:t>
              </a: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4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4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b="1" sz="4400">
                  <a:latin typeface="Arial"/>
                  <a:ea typeface="Arial"/>
                  <a:cs typeface="Arial"/>
                  <a:sym typeface="Arial"/>
                </a:defRPr>
              </a:pPr>
              <a:r>
                <a:t>NewKidsOnTheBlock</a:t>
              </a: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sz="4000">
                  <a:latin typeface="Arial"/>
                  <a:ea typeface="Arial"/>
                  <a:cs typeface="Arial"/>
                  <a:sym typeface="Arial"/>
                </a:defRPr>
              </a:pPr>
              <a:endParaRPr b="1" sz="4400"/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sz="40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sz="3200">
                  <a:latin typeface="Arial"/>
                  <a:ea typeface="Arial"/>
                  <a:cs typeface="Arial"/>
                  <a:sym typeface="Arial"/>
                </a:defRPr>
              </a:pPr>
            </a:p>
            <a:p>
              <a:pPr algn="ctr">
                <a:tabLst>
                  <a:tab pos="444500" algn="l"/>
                  <a:tab pos="889000" algn="l"/>
                  <a:tab pos="1346200" algn="l"/>
                  <a:tab pos="1790700" algn="l"/>
                  <a:tab pos="2235200" algn="l"/>
                  <a:tab pos="2692400" algn="l"/>
                  <a:tab pos="3136900" algn="l"/>
                  <a:tab pos="3581400" algn="l"/>
                  <a:tab pos="4038600" algn="l"/>
                  <a:tab pos="4483100" algn="l"/>
                  <a:tab pos="4940300" algn="l"/>
                  <a:tab pos="5384800" algn="l"/>
                  <a:tab pos="5829300" algn="l"/>
                  <a:tab pos="6286500" algn="l"/>
                  <a:tab pos="6731000" algn="l"/>
                  <a:tab pos="7175500" algn="l"/>
                  <a:tab pos="7632700" algn="l"/>
                  <a:tab pos="8077200" algn="l"/>
                  <a:tab pos="8534400" algn="l"/>
                  <a:tab pos="8978900" algn="l"/>
                  <a:tab pos="9410700" algn="l"/>
                </a:tabLst>
                <a:defRPr sz="2800">
                  <a:latin typeface="Arial"/>
                  <a:ea typeface="Arial"/>
                  <a:cs typeface="Arial"/>
                  <a:sym typeface="Arial"/>
                </a:defRPr>
              </a:pPr>
              <a:r>
                <a:t>Bern, 10. September 2017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ftrag"/>
          <p:cNvSpPr txBox="1"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/>
            <a:r>
              <a:t>Auftrag</a:t>
            </a:r>
          </a:p>
        </p:txBody>
      </p:sp>
      <p:sp>
        <p:nvSpPr>
          <p:cNvPr id="39" name="Speicherbereiche für die Ablage von Backup- und Archiv-Daten auf der Cloud Plattform…"/>
          <p:cNvSpPr txBox="1"/>
          <p:nvPr>
            <p:ph type="body" idx="1"/>
          </p:nvPr>
        </p:nvSpPr>
        <p:spPr>
          <a:xfrm>
            <a:off x="503237" y="1768475"/>
            <a:ext cx="9070976" cy="4989513"/>
          </a:xfrm>
          <a:prstGeom prst="rect">
            <a:avLst/>
          </a:prstGeom>
        </p:spPr>
        <p:txBody>
          <a:bodyPr/>
          <a:lstStyle/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Speicherbereiche für die Ablage von Backup- und Archiv-Daten auf der Cloud Plattform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Kunden sind Organisationen aus streng regulierten Branchen, wie Finance und HealthCare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Gewährleistung von Datensicherheit, Datenschutz und Datenauthentizität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Backup- und Archiv-Ablagen werden regelmässig neue Daten hinzugefügt und alte Daten entfernt 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b="1" sz="2800"/>
            </a:pPr>
            <a:r>
              <a:t>abgelegte Daten werden nachweislich nicht verändert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ösung"/>
          <p:cNvSpPr txBox="1"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/>
            <a:r>
              <a:t>Lösung</a:t>
            </a:r>
          </a:p>
        </p:txBody>
      </p:sp>
      <p:pic>
        <p:nvPicPr>
          <p:cNvPr id="42" name="image.png" descr="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3387" y="2968625"/>
            <a:ext cx="9070976" cy="817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80175" y="5027612"/>
            <a:ext cx="1700213" cy="1511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4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8812" y="4812320"/>
            <a:ext cx="1865313" cy="1728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5" name="image.png" descr="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24262" y="5226050"/>
            <a:ext cx="1076326" cy="1076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36293" y="4939320"/>
            <a:ext cx="1323976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233612" y="4939320"/>
            <a:ext cx="1323976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8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6200000">
            <a:off x="5659437" y="4105882"/>
            <a:ext cx="1323976" cy="4953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9" name="image.png" descr="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7469187" y="4095750"/>
            <a:ext cx="1323976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Hash ablegen"/>
          <p:cNvSpPr txBox="1"/>
          <p:nvPr/>
        </p:nvSpPr>
        <p:spPr>
          <a:xfrm>
            <a:off x="5483225" y="4201504"/>
            <a:ext cx="2089150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Hash ablegen</a:t>
            </a:r>
          </a:p>
        </p:txBody>
      </p:sp>
      <p:sp>
        <p:nvSpPr>
          <p:cNvPr id="51" name="Hash auslesen"/>
          <p:cNvSpPr txBox="1"/>
          <p:nvPr/>
        </p:nvSpPr>
        <p:spPr>
          <a:xfrm>
            <a:off x="7627937" y="4201504"/>
            <a:ext cx="208915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Hash auslesen</a:t>
            </a:r>
          </a:p>
        </p:txBody>
      </p:sp>
      <p:sp>
        <p:nvSpPr>
          <p:cNvPr id="52" name="Prüfung der Unverändertheit durch Eintrag des  Datei-Hashes in die Blockchain"/>
          <p:cNvSpPr txBox="1"/>
          <p:nvPr/>
        </p:nvSpPr>
        <p:spPr>
          <a:xfrm>
            <a:off x="425903" y="1528035"/>
            <a:ext cx="8004707" cy="1421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428625" indent="-323850">
              <a:spcBef>
                <a:spcPts val="1400"/>
              </a:spcBef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Prüfung der Unverändertheit durch Eintrag des </a:t>
            </a:r>
            <a:br/>
            <a:r>
              <a:t>Datei-Hashes in die Blockchain</a:t>
            </a:r>
          </a:p>
        </p:txBody>
      </p:sp>
      <p:sp>
        <p:nvSpPr>
          <p:cNvPr id="53" name="Endkunde"/>
          <p:cNvSpPr txBox="1"/>
          <p:nvPr/>
        </p:nvSpPr>
        <p:spPr>
          <a:xfrm>
            <a:off x="762793" y="6587752"/>
            <a:ext cx="208915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Endkunde</a:t>
            </a:r>
          </a:p>
        </p:txBody>
      </p:sp>
      <p:sp>
        <p:nvSpPr>
          <p:cNvPr id="54" name="Netrics Cloud"/>
          <p:cNvSpPr txBox="1"/>
          <p:nvPr/>
        </p:nvSpPr>
        <p:spPr>
          <a:xfrm>
            <a:off x="6655593" y="6587752"/>
            <a:ext cx="208915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Netrics Cloud</a:t>
            </a:r>
          </a:p>
        </p:txBody>
      </p:sp>
      <p:sp>
        <p:nvSpPr>
          <p:cNvPr id="55" name="Datei"/>
          <p:cNvSpPr txBox="1"/>
          <p:nvPr/>
        </p:nvSpPr>
        <p:spPr>
          <a:xfrm>
            <a:off x="3637681" y="6587752"/>
            <a:ext cx="2089151" cy="283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400"/>
              </a:spcBef>
              <a:tabLst>
                <a:tab pos="101600" algn="l"/>
                <a:tab pos="546100" algn="l"/>
                <a:tab pos="1003300" algn="l"/>
                <a:tab pos="1447800" algn="l"/>
                <a:tab pos="1892300" algn="l"/>
                <a:tab pos="2349500" algn="l"/>
                <a:tab pos="2794000" algn="l"/>
                <a:tab pos="3238500" algn="l"/>
                <a:tab pos="3695700" algn="l"/>
                <a:tab pos="4140200" algn="l"/>
                <a:tab pos="4597400" algn="l"/>
                <a:tab pos="5041900" algn="l"/>
                <a:tab pos="5486400" algn="l"/>
                <a:tab pos="5943600" algn="l"/>
                <a:tab pos="6388100" algn="l"/>
                <a:tab pos="6832600" algn="l"/>
                <a:tab pos="7289800" algn="l"/>
                <a:tab pos="7734300" algn="l"/>
                <a:tab pos="8191500" algn="l"/>
                <a:tab pos="8636000" algn="l"/>
              </a:tabLst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Datei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chnologie"/>
          <p:cNvSpPr txBox="1"/>
          <p:nvPr>
            <p:ph type="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/>
            <a:r>
              <a:t>Technologie</a:t>
            </a:r>
          </a:p>
        </p:txBody>
      </p:sp>
      <p:sp>
        <p:nvSpPr>
          <p:cNvPr id="58" name="Sprache: Python - grosse Anzahl Blockchain-Libraries - geeignet für Prototyping…"/>
          <p:cNvSpPr txBox="1"/>
          <p:nvPr>
            <p:ph type="body" idx="1"/>
          </p:nvPr>
        </p:nvSpPr>
        <p:spPr>
          <a:xfrm>
            <a:off x="503237" y="1768475"/>
            <a:ext cx="9070976" cy="4989513"/>
          </a:xfrm>
          <a:prstGeom prst="rect">
            <a:avLst/>
          </a:prstGeom>
        </p:spPr>
        <p:txBody>
          <a:bodyPr/>
          <a:lstStyle/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Sprache: </a:t>
            </a:r>
            <a:r>
              <a:t>Python</a:t>
            </a:r>
            <a:br/>
            <a:r>
              <a:t>- grosse Anzahl Blockchain-Libraries</a:t>
            </a:r>
            <a:br/>
            <a:r>
              <a:t>- geeignet für Prototyping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Frontend: Datei-Browser (BrowsePy)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Backend: </a:t>
            </a:r>
            <a:br/>
            <a:r>
              <a:t>- Job (web3, Ethereum light wallet)</a:t>
            </a:r>
            <a:br/>
            <a:r>
              <a:t>- Metadaten der Dateien (Status, Trx-ID, etc. )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Blockchain: Ethereum</a:t>
            </a:r>
            <a:br/>
            <a:r>
              <a:t>- kurze Blockzeit</a:t>
            </a:r>
            <a:br/>
            <a:r>
              <a:t>- Testnetz (rinkeby)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i-Browser"/>
          <p:cNvSpPr txBox="1"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/>
            <a:r>
              <a:t>Datei-Browser</a:t>
            </a:r>
          </a:p>
        </p:txBody>
      </p:sp>
      <p:pic>
        <p:nvPicPr>
          <p:cNvPr id="61" name="brwoser.png" descr="brwos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729816"/>
            <a:ext cx="10071100" cy="4713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Hash in Blockchain"/>
          <p:cNvSpPr txBox="1"/>
          <p:nvPr>
            <p:ph type="ctrTitle"/>
          </p:nvPr>
        </p:nvSpPr>
        <p:spPr>
          <a:xfrm>
            <a:off x="503237" y="301625"/>
            <a:ext cx="9070976" cy="1262063"/>
          </a:xfrm>
          <a:prstGeom prst="rect">
            <a:avLst/>
          </a:prstGeom>
        </p:spPr>
        <p:txBody>
          <a:bodyPr/>
          <a:lstStyle>
            <a:lvl1pPr>
              <a:tabLst>
                <a:tab pos="444500" algn="l"/>
                <a:tab pos="889000" algn="l"/>
                <a:tab pos="1346200" algn="l"/>
                <a:tab pos="1790700" algn="l"/>
                <a:tab pos="2235200" algn="l"/>
                <a:tab pos="2692400" algn="l"/>
                <a:tab pos="3136900" algn="l"/>
                <a:tab pos="3581400" algn="l"/>
                <a:tab pos="4038600" algn="l"/>
                <a:tab pos="4483100" algn="l"/>
                <a:tab pos="4940300" algn="l"/>
                <a:tab pos="5384800" algn="l"/>
                <a:tab pos="5829300" algn="l"/>
                <a:tab pos="6286500" algn="l"/>
                <a:tab pos="6731000" algn="l"/>
                <a:tab pos="7175500" algn="l"/>
                <a:tab pos="7632700" algn="l"/>
                <a:tab pos="8077200" algn="l"/>
                <a:tab pos="8534400" algn="l"/>
                <a:tab pos="8978900" algn="l"/>
              </a:tabLst>
            </a:lvl1pPr>
          </a:lstStyle>
          <a:p>
            <a:pPr/>
            <a:r>
              <a:t>Hash in Blockchain</a:t>
            </a:r>
          </a:p>
        </p:txBody>
      </p:sp>
      <p:pic>
        <p:nvPicPr>
          <p:cNvPr id="64" name="Screen Shot 2017-09-10 at 13.19.12.png" descr="Screen Shot 2017-09-10 at 13.19.1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454710"/>
            <a:ext cx="10071100" cy="61132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az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Fazit</a:t>
            </a:r>
          </a:p>
        </p:txBody>
      </p:sp>
      <p:sp>
        <p:nvSpPr>
          <p:cNvPr id="67" name="Die Blockchain kann zum Ablegen von Datei-Hashes verwendet werde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Die Blockchain kann zum Ablegen von Datei-Hashes verwendet werden</a:t>
            </a: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Frage: Eignet sich die Blockchain auch dazu?</a:t>
            </a:r>
          </a:p>
          <a:p>
            <a:pPr lvl="1" marL="781050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Gegenwärtiger Preis pro Transaktion</a:t>
            </a:r>
          </a:p>
          <a:p>
            <a:pPr lvl="1" marL="781050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Zukunft der Blockchain Technologie ungewiss</a:t>
            </a:r>
          </a:p>
          <a:p>
            <a:pPr lvl="1" marL="781050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Kostenentwicklung unbekannt</a:t>
            </a:r>
          </a:p>
          <a:p>
            <a:pPr lvl="1" marL="781050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</a:p>
          <a:p>
            <a:pPr marL="428625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533400" algn="l"/>
                <a:tab pos="977900" algn="l"/>
                <a:tab pos="1422400" algn="l"/>
                <a:tab pos="1879600" algn="l"/>
                <a:tab pos="2324100" algn="l"/>
                <a:tab pos="2768600" algn="l"/>
                <a:tab pos="3225800" algn="l"/>
                <a:tab pos="3670300" algn="l"/>
                <a:tab pos="4127500" algn="l"/>
                <a:tab pos="4572000" algn="l"/>
                <a:tab pos="5016500" algn="l"/>
                <a:tab pos="5473700" algn="l"/>
                <a:tab pos="5918200" algn="l"/>
                <a:tab pos="6362700" algn="l"/>
                <a:tab pos="6819900" algn="l"/>
                <a:tab pos="7264400" algn="l"/>
                <a:tab pos="7721600" algn="l"/>
                <a:tab pos="8166100" algn="l"/>
                <a:tab pos="8610600" algn="l"/>
                <a:tab pos="9067800" algn="l"/>
              </a:tabLst>
              <a:defRPr sz="2800"/>
            </a:pPr>
            <a:r>
              <a:t>Hat Spass gemacht!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49262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