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Montserrat" panose="00000500000000000000" pitchFamily="2" charset="-52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c623b5e7b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c623b5e7b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c623b5e7b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c623b5e7b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c48a539a9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c48a539a9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c623b5e7b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cc623b5e7b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c623b5e7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c623b5e7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c623b5e7b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cc623b5e7b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c623b5e7b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cc623b5e7b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c623b5e7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cc623b5e7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c623b5e7b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cc623b5e7b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c623b5e7b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c623b5e7b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c48a539a9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c48a539a9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c623b5e7b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c623b5e7b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c623b5e7b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c623b5e7b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c623b5e7b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c623b5e7b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c48a539a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c48a539a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c48a539a9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c48a539a9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c48a539a9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c48a539a9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c48a539a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c48a539a9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c48a539a9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c48a539a9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c623b5e7b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c623b5e7b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c623b5e7b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c623b5e7b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787475" y="720325"/>
            <a:ext cx="7688100" cy="11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66" dirty="0">
                <a:latin typeface="Arial"/>
                <a:ea typeface="Arial"/>
                <a:cs typeface="Arial"/>
                <a:sym typeface="Arial"/>
              </a:rPr>
              <a:t>НАЦИОНАЛЬНЫЙ ИССЛЕДОВАТЕЛЬСКИЙ УНИВЕРСИТЕТ</a:t>
            </a:r>
            <a:br>
              <a:rPr lang="ru" sz="1466" dirty="0">
                <a:latin typeface="Arial"/>
                <a:ea typeface="Arial"/>
                <a:cs typeface="Arial"/>
                <a:sym typeface="Arial"/>
              </a:rPr>
            </a:br>
            <a:r>
              <a:rPr lang="ru" sz="1466" dirty="0">
                <a:latin typeface="Arial"/>
                <a:ea typeface="Arial"/>
                <a:cs typeface="Arial"/>
                <a:sym typeface="Arial"/>
              </a:rPr>
              <a:t> ИТМО</a:t>
            </a:r>
            <a:endParaRPr sz="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66" dirty="0">
                <a:latin typeface="Arial"/>
                <a:ea typeface="Arial"/>
                <a:cs typeface="Arial"/>
                <a:sym typeface="Arial"/>
              </a:rPr>
              <a:t>  </a:t>
            </a:r>
            <a:endParaRPr sz="1466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66" dirty="0">
                <a:latin typeface="Arial"/>
                <a:ea typeface="Arial"/>
                <a:cs typeface="Arial"/>
                <a:sym typeface="Arial"/>
              </a:rPr>
              <a:t>ЦЕНТР АВТОРИЗОВАННОГО ОБУЧЕНИЯ ИНФОРМАЦИОННЫМ ТЕХНОЛОГИЯМ </a:t>
            </a:r>
            <a:endParaRPr sz="1466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823752" y="238217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495" b="1">
                <a:latin typeface="Times New Roman"/>
                <a:ea typeface="Times New Roman"/>
                <a:cs typeface="Times New Roman"/>
                <a:sym typeface="Times New Roman"/>
              </a:rPr>
              <a:t>Веб-приложение для оптимизации контроля менеджеров по реализации ими планов, поставленных руководителем</a:t>
            </a:r>
            <a:endParaRPr sz="1679"/>
          </a:p>
        </p:txBody>
      </p:sp>
      <p:sp>
        <p:nvSpPr>
          <p:cNvPr id="136" name="Google Shape;136;p13"/>
          <p:cNvSpPr txBox="1"/>
          <p:nvPr/>
        </p:nvSpPr>
        <p:spPr>
          <a:xfrm>
            <a:off x="4287450" y="3801400"/>
            <a:ext cx="4326614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Кузьмин Константин Михайлович</a:t>
            </a:r>
            <a:endParaRPr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Кашин Семен Игоревич</a:t>
            </a:r>
            <a:endParaRPr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490150" y="58025"/>
            <a:ext cx="29049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729"/>
              <a:t>8) Просмотр продуктов</a:t>
            </a:r>
            <a:endParaRPr sz="1729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25" y="580325"/>
            <a:ext cx="3221131" cy="17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235" y="571763"/>
            <a:ext cx="3221126" cy="176532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5082350" y="58025"/>
            <a:ext cx="29049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729"/>
              <a:t>9) Изменение продукта</a:t>
            </a:r>
            <a:endParaRPr sz="1729"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1437" y="3269931"/>
            <a:ext cx="3221125" cy="175741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2593638" y="2747625"/>
            <a:ext cx="39567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729"/>
              <a:t>10) Добавление нового продукта</a:t>
            </a:r>
            <a:endParaRPr sz="1729"/>
          </a:p>
        </p:txBody>
      </p:sp>
      <p:sp>
        <p:nvSpPr>
          <p:cNvPr id="2" name="Google Shape;141;p14">
            <a:extLst>
              <a:ext uri="{FF2B5EF4-FFF2-40B4-BE49-F238E27FC236}">
                <a16:creationId xmlns:a16="http://schemas.microsoft.com/office/drawing/2014/main" id="{CB350AAA-89EA-A3C1-1177-76428A6C634B}"/>
              </a:ext>
            </a:extLst>
          </p:cNvPr>
          <p:cNvSpPr txBox="1">
            <a:spLocks/>
          </p:cNvSpPr>
          <p:nvPr/>
        </p:nvSpPr>
        <p:spPr>
          <a:xfrm>
            <a:off x="8522678" y="0"/>
            <a:ext cx="515816" cy="51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10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624550" y="50750"/>
            <a:ext cx="3086400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11) Просмотр объявлений</a:t>
            </a:r>
            <a:endParaRPr sz="1700"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50" y="640850"/>
            <a:ext cx="3086399" cy="160759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4962850" y="50750"/>
            <a:ext cx="3086400" cy="5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12) Создание объявлений</a:t>
            </a:r>
            <a:endParaRPr sz="1700"/>
          </a:p>
        </p:txBody>
      </p:sp>
      <p:sp>
        <p:nvSpPr>
          <p:cNvPr id="211" name="Google Shape;211;p23"/>
          <p:cNvSpPr txBox="1">
            <a:spLocks noGrp="1"/>
          </p:cNvSpPr>
          <p:nvPr>
            <p:ph type="title"/>
          </p:nvPr>
        </p:nvSpPr>
        <p:spPr>
          <a:xfrm>
            <a:off x="624550" y="2619875"/>
            <a:ext cx="3663000" cy="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13) Редактирование объявлений</a:t>
            </a:r>
            <a:endParaRPr sz="1700"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850" y="640850"/>
            <a:ext cx="3086400" cy="197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238" y="3086675"/>
            <a:ext cx="2879625" cy="1904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1;p14">
            <a:extLst>
              <a:ext uri="{FF2B5EF4-FFF2-40B4-BE49-F238E27FC236}">
                <a16:creationId xmlns:a16="http://schemas.microsoft.com/office/drawing/2014/main" id="{E04F1100-4C48-E007-8BF9-5F4560E4A553}"/>
              </a:ext>
            </a:extLst>
          </p:cNvPr>
          <p:cNvSpPr txBox="1">
            <a:spLocks/>
          </p:cNvSpPr>
          <p:nvPr/>
        </p:nvSpPr>
        <p:spPr>
          <a:xfrm>
            <a:off x="8522678" y="0"/>
            <a:ext cx="515816" cy="51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11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502563" y="834250"/>
            <a:ext cx="41892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7820" algn="l" rtl="0">
              <a:spcBef>
                <a:spcPts val="0"/>
              </a:spcBef>
              <a:spcAft>
                <a:spcPts val="0"/>
              </a:spcAft>
              <a:buSzPts val="1720"/>
              <a:buAutoNum type="arabicParenR"/>
            </a:pPr>
            <a:r>
              <a:rPr lang="ru" sz="1720"/>
              <a:t>Вход в систему</a:t>
            </a:r>
            <a:endParaRPr sz="1720"/>
          </a:p>
        </p:txBody>
      </p:sp>
      <p:pic>
        <p:nvPicPr>
          <p:cNvPr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50" y="1243150"/>
            <a:ext cx="4732351" cy="165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5338513" y="1599300"/>
            <a:ext cx="37152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720"/>
              <a:t>2) Переход в свой профиль</a:t>
            </a:r>
            <a:endParaRPr sz="1720"/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526" y="2008200"/>
            <a:ext cx="3715075" cy="212068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247925" y="2934550"/>
            <a:ext cx="50346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20"/>
              <a:t>3) Переход в профиль менеджера</a:t>
            </a:r>
            <a:endParaRPr sz="1720"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175" y="3343450"/>
            <a:ext cx="4787975" cy="16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>
            <a:spLocks noGrp="1"/>
          </p:cNvSpPr>
          <p:nvPr>
            <p:ph type="title"/>
          </p:nvPr>
        </p:nvSpPr>
        <p:spPr>
          <a:xfrm>
            <a:off x="2346427" y="188875"/>
            <a:ext cx="4697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20"/>
              <a:t>Возможности руководителя:</a:t>
            </a:r>
            <a:endParaRPr sz="2220"/>
          </a:p>
        </p:txBody>
      </p:sp>
      <p:sp>
        <p:nvSpPr>
          <p:cNvPr id="2" name="Google Shape;141;p14">
            <a:extLst>
              <a:ext uri="{FF2B5EF4-FFF2-40B4-BE49-F238E27FC236}">
                <a16:creationId xmlns:a16="http://schemas.microsoft.com/office/drawing/2014/main" id="{68ED8E1C-5CD1-B2EB-48CA-771BCE081095}"/>
              </a:ext>
            </a:extLst>
          </p:cNvPr>
          <p:cNvSpPr txBox="1">
            <a:spLocks/>
          </p:cNvSpPr>
          <p:nvPr/>
        </p:nvSpPr>
        <p:spPr>
          <a:xfrm>
            <a:off x="8522678" y="0"/>
            <a:ext cx="515816" cy="51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12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2089088" y="123350"/>
            <a:ext cx="4587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4) Переход во вкладку “Сотрудники”</a:t>
            </a:r>
            <a:endParaRPr sz="1700"/>
          </a:p>
        </p:txBody>
      </p:sp>
      <p:sp>
        <p:nvSpPr>
          <p:cNvPr id="231" name="Google Shape;231;p25"/>
          <p:cNvSpPr txBox="1">
            <a:spLocks noGrp="1"/>
          </p:cNvSpPr>
          <p:nvPr>
            <p:ph type="title"/>
          </p:nvPr>
        </p:nvSpPr>
        <p:spPr>
          <a:xfrm>
            <a:off x="1815250" y="2331150"/>
            <a:ext cx="4587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5) Переход в профиль “Сотрудники”</a:t>
            </a:r>
            <a:endParaRPr sz="1700"/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275" y="2812350"/>
            <a:ext cx="5353825" cy="19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73EEF4-4912-EBF1-36D7-E1975A16A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20" y="661526"/>
            <a:ext cx="6782533" cy="1429024"/>
          </a:xfrm>
          <a:prstGeom prst="rect">
            <a:avLst/>
          </a:prstGeom>
        </p:spPr>
      </p:pic>
      <p:sp>
        <p:nvSpPr>
          <p:cNvPr id="4" name="Google Shape;141;p14">
            <a:extLst>
              <a:ext uri="{FF2B5EF4-FFF2-40B4-BE49-F238E27FC236}">
                <a16:creationId xmlns:a16="http://schemas.microsoft.com/office/drawing/2014/main" id="{ACE666C9-8105-0BE2-61C8-F9E7518F54E5}"/>
              </a:ext>
            </a:extLst>
          </p:cNvPr>
          <p:cNvSpPr txBox="1">
            <a:spLocks/>
          </p:cNvSpPr>
          <p:nvPr/>
        </p:nvSpPr>
        <p:spPr>
          <a:xfrm>
            <a:off x="8522678" y="0"/>
            <a:ext cx="515816" cy="51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13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xfrm>
            <a:off x="337800" y="43525"/>
            <a:ext cx="4587000" cy="5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/>
              <a:t>6) Просмотр действий менеджера</a:t>
            </a:r>
            <a:endParaRPr sz="1700" dirty="0"/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78950"/>
            <a:ext cx="5549701" cy="17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294325" y="2681650"/>
            <a:ext cx="4587000" cy="5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7) Создание плана для менеджера</a:t>
            </a:r>
            <a:endParaRPr sz="1700"/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25" y="640825"/>
            <a:ext cx="6196950" cy="17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1;p14">
            <a:extLst>
              <a:ext uri="{FF2B5EF4-FFF2-40B4-BE49-F238E27FC236}">
                <a16:creationId xmlns:a16="http://schemas.microsoft.com/office/drawing/2014/main" id="{B43C31BC-6EE5-B4BB-4B23-1BE49B948E22}"/>
              </a:ext>
            </a:extLst>
          </p:cNvPr>
          <p:cNvSpPr txBox="1">
            <a:spLocks/>
          </p:cNvSpPr>
          <p:nvPr/>
        </p:nvSpPr>
        <p:spPr>
          <a:xfrm>
            <a:off x="8522678" y="0"/>
            <a:ext cx="515816" cy="51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14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>
            <a:spLocks noGrp="1"/>
          </p:cNvSpPr>
          <p:nvPr>
            <p:ph type="title"/>
          </p:nvPr>
        </p:nvSpPr>
        <p:spPr>
          <a:xfrm>
            <a:off x="940850" y="72525"/>
            <a:ext cx="3144600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8) Создание объявлений</a:t>
            </a:r>
            <a:endParaRPr sz="1700"/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00" y="524925"/>
            <a:ext cx="4117695" cy="174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98" y="3141225"/>
            <a:ext cx="4628726" cy="18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>
            <a:spLocks noGrp="1"/>
          </p:cNvSpPr>
          <p:nvPr>
            <p:ph type="title"/>
          </p:nvPr>
        </p:nvSpPr>
        <p:spPr>
          <a:xfrm>
            <a:off x="631150" y="2676950"/>
            <a:ext cx="4156800" cy="4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9) Возвращение на главную страницу</a:t>
            </a:r>
            <a:endParaRPr sz="1700"/>
          </a:p>
        </p:txBody>
      </p:sp>
      <p:sp>
        <p:nvSpPr>
          <p:cNvPr id="2" name="Google Shape;141;p14">
            <a:extLst>
              <a:ext uri="{FF2B5EF4-FFF2-40B4-BE49-F238E27FC236}">
                <a16:creationId xmlns:a16="http://schemas.microsoft.com/office/drawing/2014/main" id="{04EAF236-6842-43FB-5FAB-ADC41C826373}"/>
              </a:ext>
            </a:extLst>
          </p:cNvPr>
          <p:cNvSpPr txBox="1">
            <a:spLocks/>
          </p:cNvSpPr>
          <p:nvPr/>
        </p:nvSpPr>
        <p:spPr>
          <a:xfrm>
            <a:off x="8522678" y="0"/>
            <a:ext cx="515816" cy="51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15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2364800" y="79825"/>
            <a:ext cx="4000800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Возможности менеджера</a:t>
            </a:r>
            <a:endParaRPr sz="2200"/>
          </a:p>
        </p:txBody>
      </p:sp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831150" y="719100"/>
            <a:ext cx="23319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" sz="1700"/>
              <a:t>Вход в систему</a:t>
            </a:r>
            <a:endParaRPr sz="1700"/>
          </a:p>
        </p:txBody>
      </p:sp>
      <p:pic>
        <p:nvPicPr>
          <p:cNvPr id="255" name="Google Shape;2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25" y="1170600"/>
            <a:ext cx="3424124" cy="16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07400"/>
            <a:ext cx="4381724" cy="13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285113" y="3155900"/>
            <a:ext cx="41163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2) Переход в профиль руководителя</a:t>
            </a:r>
            <a:endParaRPr sz="1700"/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1600" y="1489750"/>
            <a:ext cx="3424126" cy="230700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 txBox="1">
            <a:spLocks noGrp="1"/>
          </p:cNvSpPr>
          <p:nvPr>
            <p:ph type="title"/>
          </p:nvPr>
        </p:nvSpPr>
        <p:spPr>
          <a:xfrm>
            <a:off x="5511455" y="1038250"/>
            <a:ext cx="32262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3) Переход в свой профиль</a:t>
            </a:r>
            <a:endParaRPr sz="1700"/>
          </a:p>
        </p:txBody>
      </p:sp>
      <p:sp>
        <p:nvSpPr>
          <p:cNvPr id="2" name="Google Shape;141;p14">
            <a:extLst>
              <a:ext uri="{FF2B5EF4-FFF2-40B4-BE49-F238E27FC236}">
                <a16:creationId xmlns:a16="http://schemas.microsoft.com/office/drawing/2014/main" id="{80E2B575-4EA6-C7FF-E02A-61C131CE647B}"/>
              </a:ext>
            </a:extLst>
          </p:cNvPr>
          <p:cNvSpPr txBox="1">
            <a:spLocks/>
          </p:cNvSpPr>
          <p:nvPr/>
        </p:nvSpPr>
        <p:spPr>
          <a:xfrm>
            <a:off x="8522678" y="0"/>
            <a:ext cx="515816" cy="51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16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>
            <a:spLocks noGrp="1"/>
          </p:cNvSpPr>
          <p:nvPr>
            <p:ph type="title"/>
          </p:nvPr>
        </p:nvSpPr>
        <p:spPr>
          <a:xfrm>
            <a:off x="395825" y="188625"/>
            <a:ext cx="41019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4) Переход во вкладку “Мой план”</a:t>
            </a:r>
            <a:endParaRPr sz="1700"/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88" y="669825"/>
            <a:ext cx="4651175" cy="14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550" y="1030225"/>
            <a:ext cx="3656474" cy="262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5838388" y="669825"/>
            <a:ext cx="24468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5) Заполнение отчета</a:t>
            </a:r>
            <a:endParaRPr sz="1700"/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925" y="3017900"/>
            <a:ext cx="4928749" cy="1858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883475" y="2630900"/>
            <a:ext cx="31266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6) Просмотр своих действий</a:t>
            </a:r>
            <a:endParaRPr sz="1700"/>
          </a:p>
        </p:txBody>
      </p:sp>
      <p:sp>
        <p:nvSpPr>
          <p:cNvPr id="2" name="Google Shape;141;p14">
            <a:extLst>
              <a:ext uri="{FF2B5EF4-FFF2-40B4-BE49-F238E27FC236}">
                <a16:creationId xmlns:a16="http://schemas.microsoft.com/office/drawing/2014/main" id="{8404D538-9B48-A241-FDDD-A399B8745DA0}"/>
              </a:ext>
            </a:extLst>
          </p:cNvPr>
          <p:cNvSpPr txBox="1">
            <a:spLocks/>
          </p:cNvSpPr>
          <p:nvPr/>
        </p:nvSpPr>
        <p:spPr>
          <a:xfrm>
            <a:off x="8522678" y="0"/>
            <a:ext cx="515816" cy="51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17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1046250" y="130575"/>
            <a:ext cx="7051500" cy="7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Смена темы, доступна всем пользователями</a:t>
            </a:r>
            <a:endParaRPr sz="2200"/>
          </a:p>
        </p:txBody>
      </p:sp>
      <p:pic>
        <p:nvPicPr>
          <p:cNvPr id="275" name="Google Shape;2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50" y="2082075"/>
            <a:ext cx="3669001" cy="17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1213800" y="1615575"/>
            <a:ext cx="1630500" cy="4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Менеджер</a:t>
            </a:r>
            <a:endParaRPr sz="2200"/>
          </a:p>
        </p:txBody>
      </p:sp>
      <p:pic>
        <p:nvPicPr>
          <p:cNvPr id="277" name="Google Shape;2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825" y="2082075"/>
            <a:ext cx="4326764" cy="17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5602406" y="1615575"/>
            <a:ext cx="2096844" cy="4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/>
              <a:t>Руководитель</a:t>
            </a:r>
            <a:endParaRPr sz="2200" dirty="0"/>
          </a:p>
        </p:txBody>
      </p:sp>
      <p:sp>
        <p:nvSpPr>
          <p:cNvPr id="2" name="Google Shape;141;p14">
            <a:extLst>
              <a:ext uri="{FF2B5EF4-FFF2-40B4-BE49-F238E27FC236}">
                <a16:creationId xmlns:a16="http://schemas.microsoft.com/office/drawing/2014/main" id="{468D0239-ECAB-E8A3-7D6E-1A922A62EB21}"/>
              </a:ext>
            </a:extLst>
          </p:cNvPr>
          <p:cNvSpPr txBox="1">
            <a:spLocks/>
          </p:cNvSpPr>
          <p:nvPr/>
        </p:nvSpPr>
        <p:spPr>
          <a:xfrm>
            <a:off x="8522678" y="0"/>
            <a:ext cx="515816" cy="51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18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>
            <a:spLocks noGrp="1"/>
          </p:cNvSpPr>
          <p:nvPr>
            <p:ph type="title"/>
          </p:nvPr>
        </p:nvSpPr>
        <p:spPr>
          <a:xfrm>
            <a:off x="2971225" y="210350"/>
            <a:ext cx="29994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</a:t>
            </a:r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title"/>
          </p:nvPr>
        </p:nvSpPr>
        <p:spPr>
          <a:xfrm>
            <a:off x="690600" y="1197025"/>
            <a:ext cx="4794000" cy="16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530"/>
              <a:t>Веб-приложение тестировалось при помощи трех устройств одновременно: </a:t>
            </a:r>
            <a:endParaRPr sz="153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ru" sz="1530"/>
              <a:t>iPhone</a:t>
            </a:r>
            <a:endParaRPr sz="153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ru" sz="1530"/>
              <a:t>MacBook Air</a:t>
            </a:r>
            <a:endParaRPr sz="153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ru" sz="1530"/>
              <a:t>Стационарный компьютер на базе Windows</a:t>
            </a:r>
            <a:endParaRPr sz="1530"/>
          </a:p>
        </p:txBody>
      </p:sp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>
          <a:xfrm>
            <a:off x="787650" y="2894600"/>
            <a:ext cx="47622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Веб-приложение прошло тестирование успешно, сбоев замечено не было, работает корректно</a:t>
            </a:r>
            <a:endParaRPr sz="1500"/>
          </a:p>
        </p:txBody>
      </p:sp>
      <p:sp>
        <p:nvSpPr>
          <p:cNvPr id="2" name="Google Shape;141;p14">
            <a:extLst>
              <a:ext uri="{FF2B5EF4-FFF2-40B4-BE49-F238E27FC236}">
                <a16:creationId xmlns:a16="http://schemas.microsoft.com/office/drawing/2014/main" id="{D2504499-0A86-96FF-0BE1-C2A69B3A46DB}"/>
              </a:ext>
            </a:extLst>
          </p:cNvPr>
          <p:cNvSpPr txBox="1">
            <a:spLocks/>
          </p:cNvSpPr>
          <p:nvPr/>
        </p:nvSpPr>
        <p:spPr>
          <a:xfrm>
            <a:off x="8522678" y="0"/>
            <a:ext cx="515816" cy="51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19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Введение</a:t>
            </a:r>
            <a:endParaRPr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сегодняшний день крупные корпорации и компании нуждаются в более гибких и эффективных инструментах управления персоналом. Мое веб-приложение представляет собой систему для контроля и управления работой менеджеров, позволяющую руководителям в реальном времени проверять ход  выполнение планов. Также, оно предназначено для более интуитивно понятного взаимодействия между руководителем и менеджерами, позволяя просматривать актуальные данные друг друга.  Эта система позволит повысить эффективность работы и оптимизировать процессы внутри компании.</a:t>
            </a:r>
            <a:endParaRPr/>
          </a:p>
        </p:txBody>
      </p:sp>
      <p:sp>
        <p:nvSpPr>
          <p:cNvPr id="2" name="Google Shape;141;p14">
            <a:extLst>
              <a:ext uri="{FF2B5EF4-FFF2-40B4-BE49-F238E27FC236}">
                <a16:creationId xmlns:a16="http://schemas.microsoft.com/office/drawing/2014/main" id="{F66E10B4-4BA5-F35B-33C8-CAED5FF1B132}"/>
              </a:ext>
            </a:extLst>
          </p:cNvPr>
          <p:cNvSpPr txBox="1">
            <a:spLocks/>
          </p:cNvSpPr>
          <p:nvPr/>
        </p:nvSpPr>
        <p:spPr>
          <a:xfrm>
            <a:off x="8718208" y="0"/>
            <a:ext cx="320285" cy="51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2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8AA95-8707-0BEF-9AAB-87FE336A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257" y="103128"/>
            <a:ext cx="2297485" cy="575378"/>
          </a:xfrm>
        </p:spPr>
        <p:txBody>
          <a:bodyPr>
            <a:normAutofit/>
          </a:bodyPr>
          <a:lstStyle/>
          <a:p>
            <a:r>
              <a:rPr lang="ru-RU" sz="2200" dirty="0"/>
              <a:t>База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5B0300-2698-0425-07D2-50253977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59" y="682235"/>
            <a:ext cx="6106893" cy="431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89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>
            <a:spLocks noGrp="1"/>
          </p:cNvSpPr>
          <p:nvPr>
            <p:ph type="title"/>
          </p:nvPr>
        </p:nvSpPr>
        <p:spPr>
          <a:xfrm>
            <a:off x="1835250" y="161600"/>
            <a:ext cx="59634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Возможности дальнейшего развития:</a:t>
            </a:r>
            <a:endParaRPr dirty="0"/>
          </a:p>
        </p:txBody>
      </p:sp>
      <p:sp>
        <p:nvSpPr>
          <p:cNvPr id="291" name="Google Shape;291;p32"/>
          <p:cNvSpPr txBox="1">
            <a:spLocks noGrp="1"/>
          </p:cNvSpPr>
          <p:nvPr>
            <p:ph type="body" idx="1"/>
          </p:nvPr>
        </p:nvSpPr>
        <p:spPr>
          <a:xfrm>
            <a:off x="1297500" y="1090200"/>
            <a:ext cx="7038900" cy="3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Добавить качественный фон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Добавить фотографии каждого менеджера и руководителя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Добавить портфолио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Добавить какую-либо иную информацию о себе (возможно хобби или знание английского языка)</a:t>
            </a:r>
            <a:endParaRPr dirty="0"/>
          </a:p>
        </p:txBody>
      </p:sp>
      <p:sp>
        <p:nvSpPr>
          <p:cNvPr id="2" name="Google Shape;141;p14">
            <a:extLst>
              <a:ext uri="{FF2B5EF4-FFF2-40B4-BE49-F238E27FC236}">
                <a16:creationId xmlns:a16="http://schemas.microsoft.com/office/drawing/2014/main" id="{9CFAB533-5185-6F86-533B-518C56E31178}"/>
              </a:ext>
            </a:extLst>
          </p:cNvPr>
          <p:cNvSpPr txBox="1">
            <a:spLocks/>
          </p:cNvSpPr>
          <p:nvPr/>
        </p:nvSpPr>
        <p:spPr>
          <a:xfrm>
            <a:off x="8487508" y="0"/>
            <a:ext cx="550986" cy="51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20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3936750" y="176100"/>
            <a:ext cx="1270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Вывод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body" idx="1"/>
          </p:nvPr>
        </p:nvSpPr>
        <p:spPr>
          <a:xfrm>
            <a:off x="1297500" y="1090200"/>
            <a:ext cx="7038900" cy="3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Изучена предметная область </a:t>
            </a:r>
            <a:r>
              <a:rPr lang="ru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imes New Roman"/>
              </a:rPr>
              <a:t>управления персоналом</a:t>
            </a: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Разработанное веб-приложение отвечает необходимым требованиям, имеет нужный функционал;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Разработанное веб-приложение прошло тестирование успешно;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dirty="0"/>
              <a:t>Пользовательский интерфейс понятен и прост в использовании.</a:t>
            </a:r>
            <a:endParaRPr dirty="0"/>
          </a:p>
        </p:txBody>
      </p:sp>
      <p:sp>
        <p:nvSpPr>
          <p:cNvPr id="2" name="Google Shape;141;p14">
            <a:extLst>
              <a:ext uri="{FF2B5EF4-FFF2-40B4-BE49-F238E27FC236}">
                <a16:creationId xmlns:a16="http://schemas.microsoft.com/office/drawing/2014/main" id="{BB2B4C68-84DC-4B8A-2FEE-108172E612E9}"/>
              </a:ext>
            </a:extLst>
          </p:cNvPr>
          <p:cNvSpPr txBox="1">
            <a:spLocks/>
          </p:cNvSpPr>
          <p:nvPr/>
        </p:nvSpPr>
        <p:spPr>
          <a:xfrm>
            <a:off x="8487508" y="0"/>
            <a:ext cx="550986" cy="51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21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>
            <a:spLocks noGrp="1"/>
          </p:cNvSpPr>
          <p:nvPr>
            <p:ph type="title"/>
          </p:nvPr>
        </p:nvSpPr>
        <p:spPr>
          <a:xfrm>
            <a:off x="2278500" y="19974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048675" y="738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Проблематика и актуальность</a:t>
            </a:r>
            <a:endParaRPr dirty="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729450" y="1697575"/>
            <a:ext cx="7688700" cy="2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Уход многих компаний, предоставляющих услуги по организации рабочего процесса, с рынка Российской Федерации;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Растет спрос на более гибкие и эффективные инструменты управления персоналом;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Во многих организациях отсутствует четкая и надежная система отслеживания, что может привести впоследствии к снижению эффективности расходования рабочего времени;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141;p14">
            <a:extLst>
              <a:ext uri="{FF2B5EF4-FFF2-40B4-BE49-F238E27FC236}">
                <a16:creationId xmlns:a16="http://schemas.microsoft.com/office/drawing/2014/main" id="{6A5112F8-EA9B-7613-F2FF-4DAB5CF96CF4}"/>
              </a:ext>
            </a:extLst>
          </p:cNvPr>
          <p:cNvSpPr txBox="1">
            <a:spLocks/>
          </p:cNvSpPr>
          <p:nvPr/>
        </p:nvSpPr>
        <p:spPr>
          <a:xfrm>
            <a:off x="8718208" y="0"/>
            <a:ext cx="320285" cy="51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3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задачи: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1700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Целью данной дипломной работы является разработка веб-приложения, которое позволяет руководителю осуществлять контроль менеджеров и взаимодействовать с ними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предметную область управления персоналом;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Изучить модель бизнес-процессов, происходящих в компаниях, занимающихся предпринимательской деятельностью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Разработать базу данных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Создание графического интерфейса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Сбор и отображение данных из базы данных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-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Тестирование разработанной системы и оценка ее эффективности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141;p14">
            <a:extLst>
              <a:ext uri="{FF2B5EF4-FFF2-40B4-BE49-F238E27FC236}">
                <a16:creationId xmlns:a16="http://schemas.microsoft.com/office/drawing/2014/main" id="{0A8833F6-8222-22BA-07F3-095640C27B43}"/>
              </a:ext>
            </a:extLst>
          </p:cNvPr>
          <p:cNvSpPr txBox="1">
            <a:spLocks/>
          </p:cNvSpPr>
          <p:nvPr/>
        </p:nvSpPr>
        <p:spPr>
          <a:xfrm>
            <a:off x="8718208" y="0"/>
            <a:ext cx="320285" cy="51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4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Программные средства: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ru" sz="2200" dirty="0"/>
              <a:t>Язык программирования Python;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ru" sz="2200" dirty="0"/>
              <a:t>Фреймворк Django;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ru" sz="2200" dirty="0"/>
              <a:t>База данных MySQL.</a:t>
            </a:r>
            <a:endParaRPr sz="2200" dirty="0"/>
          </a:p>
        </p:txBody>
      </p:sp>
      <p:sp>
        <p:nvSpPr>
          <p:cNvPr id="2" name="Google Shape;141;p14">
            <a:extLst>
              <a:ext uri="{FF2B5EF4-FFF2-40B4-BE49-F238E27FC236}">
                <a16:creationId xmlns:a16="http://schemas.microsoft.com/office/drawing/2014/main" id="{6F38894E-6BE6-924C-E989-14616A7B94F0}"/>
              </a:ext>
            </a:extLst>
          </p:cNvPr>
          <p:cNvSpPr txBox="1">
            <a:spLocks/>
          </p:cNvSpPr>
          <p:nvPr/>
        </p:nvSpPr>
        <p:spPr>
          <a:xfrm>
            <a:off x="8718208" y="0"/>
            <a:ext cx="320285" cy="51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5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Роли: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Мое веб-приложение имеет 3 основные роли: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ru" dirty="0"/>
              <a:t>Администратор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dirty="0"/>
              <a:t>Руководитель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dirty="0"/>
              <a:t>Менеджер</a:t>
            </a:r>
            <a:endParaRPr dirty="0"/>
          </a:p>
        </p:txBody>
      </p:sp>
      <p:sp>
        <p:nvSpPr>
          <p:cNvPr id="2" name="Google Shape;141;p14">
            <a:extLst>
              <a:ext uri="{FF2B5EF4-FFF2-40B4-BE49-F238E27FC236}">
                <a16:creationId xmlns:a16="http://schemas.microsoft.com/office/drawing/2014/main" id="{F7C76FAC-1886-1DCB-248F-11420F9A5BD0}"/>
              </a:ext>
            </a:extLst>
          </p:cNvPr>
          <p:cNvSpPr txBox="1">
            <a:spLocks/>
          </p:cNvSpPr>
          <p:nvPr/>
        </p:nvSpPr>
        <p:spPr>
          <a:xfrm>
            <a:off x="8718208" y="0"/>
            <a:ext cx="320285" cy="51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6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2186550" y="166825"/>
            <a:ext cx="47709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Возможности администратора</a:t>
            </a:r>
            <a:endParaRPr sz="22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00" y="1552475"/>
            <a:ext cx="3379496" cy="23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659175" y="1112363"/>
            <a:ext cx="21846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" sz="1700"/>
              <a:t>Вход в систему</a:t>
            </a:r>
            <a:endParaRPr sz="17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9500" y="1552474"/>
            <a:ext cx="3916401" cy="23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5075400" y="1112363"/>
            <a:ext cx="21846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2) Создание ролей</a:t>
            </a:r>
            <a:endParaRPr sz="1700"/>
          </a:p>
        </p:txBody>
      </p:sp>
      <p:sp>
        <p:nvSpPr>
          <p:cNvPr id="2" name="Google Shape;141;p14">
            <a:extLst>
              <a:ext uri="{FF2B5EF4-FFF2-40B4-BE49-F238E27FC236}">
                <a16:creationId xmlns:a16="http://schemas.microsoft.com/office/drawing/2014/main" id="{9A0FB76D-40DA-2B29-EBF1-3737B354D346}"/>
              </a:ext>
            </a:extLst>
          </p:cNvPr>
          <p:cNvSpPr txBox="1">
            <a:spLocks/>
          </p:cNvSpPr>
          <p:nvPr/>
        </p:nvSpPr>
        <p:spPr>
          <a:xfrm>
            <a:off x="8718208" y="0"/>
            <a:ext cx="320285" cy="51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7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5091399" y="157625"/>
            <a:ext cx="2618700" cy="3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22"/>
              <a:t>4) Изменение роли</a:t>
            </a:r>
            <a:endParaRPr sz="1922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337" y="502925"/>
            <a:ext cx="3032825" cy="192604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3731488" y="2627525"/>
            <a:ext cx="34170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22"/>
              <a:t>5) Просмотр пользователей</a:t>
            </a:r>
            <a:endParaRPr sz="1922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8998" y="3072425"/>
            <a:ext cx="7241977" cy="187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251" y="502927"/>
            <a:ext cx="3285651" cy="1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689501" y="137825"/>
            <a:ext cx="26187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22"/>
              <a:t>3) Добавление роли</a:t>
            </a:r>
            <a:endParaRPr sz="1922"/>
          </a:p>
        </p:txBody>
      </p:sp>
      <p:sp>
        <p:nvSpPr>
          <p:cNvPr id="2" name="Google Shape;141;p14">
            <a:extLst>
              <a:ext uri="{FF2B5EF4-FFF2-40B4-BE49-F238E27FC236}">
                <a16:creationId xmlns:a16="http://schemas.microsoft.com/office/drawing/2014/main" id="{C4E2CA1C-D950-47EA-D0EA-2B3C6A457536}"/>
              </a:ext>
            </a:extLst>
          </p:cNvPr>
          <p:cNvSpPr txBox="1">
            <a:spLocks/>
          </p:cNvSpPr>
          <p:nvPr/>
        </p:nvSpPr>
        <p:spPr>
          <a:xfrm>
            <a:off x="8718208" y="0"/>
            <a:ext cx="320285" cy="51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8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602288" y="217438"/>
            <a:ext cx="31590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6) Создание пользователя</a:t>
            </a:r>
            <a:endParaRPr sz="1700"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74" y="677037"/>
            <a:ext cx="3971825" cy="424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238" y="677013"/>
            <a:ext cx="3906474" cy="42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4883575" y="166713"/>
            <a:ext cx="34098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729"/>
              <a:t>7) изменение пользователя</a:t>
            </a:r>
            <a:endParaRPr sz="1729"/>
          </a:p>
        </p:txBody>
      </p:sp>
      <p:sp>
        <p:nvSpPr>
          <p:cNvPr id="2" name="Google Shape;141;p14">
            <a:extLst>
              <a:ext uri="{FF2B5EF4-FFF2-40B4-BE49-F238E27FC236}">
                <a16:creationId xmlns:a16="http://schemas.microsoft.com/office/drawing/2014/main" id="{EEF06781-8302-AE14-0997-17CB2CFCABBC}"/>
              </a:ext>
            </a:extLst>
          </p:cNvPr>
          <p:cNvSpPr txBox="1">
            <a:spLocks/>
          </p:cNvSpPr>
          <p:nvPr/>
        </p:nvSpPr>
        <p:spPr>
          <a:xfrm>
            <a:off x="8718208" y="0"/>
            <a:ext cx="320285" cy="51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9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512</Words>
  <Application>Microsoft Office PowerPoint</Application>
  <PresentationFormat>Экран (16:9)</PresentationFormat>
  <Paragraphs>102</Paragraphs>
  <Slides>23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Lato</vt:lpstr>
      <vt:lpstr>Times New Roman</vt:lpstr>
      <vt:lpstr>Montserrat</vt:lpstr>
      <vt:lpstr>Focus</vt:lpstr>
      <vt:lpstr>НАЦИОНАЛЬНЫЙ ИССЛЕДОВАТЕЛЬСКИЙ УНИВЕРСИТЕТ  ИТМО    ЦЕНТР АВТОРИЗОВАННОГО ОБУЧЕНИЯ ИНФОРМАЦИОННЫМ ТЕХНОЛОГИЯМ  </vt:lpstr>
      <vt:lpstr>Введение</vt:lpstr>
      <vt:lpstr>Проблематика и актуальность</vt:lpstr>
      <vt:lpstr>Цель и задачи:</vt:lpstr>
      <vt:lpstr>Программные средства:</vt:lpstr>
      <vt:lpstr>Роли:</vt:lpstr>
      <vt:lpstr>Возможности администратора</vt:lpstr>
      <vt:lpstr>4) Изменение роли</vt:lpstr>
      <vt:lpstr>6) Создание пользователя</vt:lpstr>
      <vt:lpstr>8) Просмотр продуктов</vt:lpstr>
      <vt:lpstr>11) Просмотр объявлений</vt:lpstr>
      <vt:lpstr>Вход в систему</vt:lpstr>
      <vt:lpstr>4) Переход во вкладку “Сотрудники”</vt:lpstr>
      <vt:lpstr>6) Просмотр действий менеджера</vt:lpstr>
      <vt:lpstr>8) Создание объявлений</vt:lpstr>
      <vt:lpstr>Возможности менеджера</vt:lpstr>
      <vt:lpstr>4) Переход во вкладку “Мой план”</vt:lpstr>
      <vt:lpstr>Смена темы, доступна всем пользователями</vt:lpstr>
      <vt:lpstr>Тестирование</vt:lpstr>
      <vt:lpstr>База данных</vt:lpstr>
      <vt:lpstr>Возможности дальнейшего развития: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НАЦИОНАЛЬНЫЙ ИССЛЕДОВАТЕЛЬСКИЙ УНИВЕРСИТЕТ  ИТМО    ЦЕНТР АВТОРИЗОВАННОГО ОБУЧЕНИЯ ИНФОРМАЦИОННЫМ ТЕХНОЛОГИЯМ  </dc:title>
  <cp:lastModifiedBy>Семён Кашин</cp:lastModifiedBy>
  <cp:revision>4</cp:revision>
  <dcterms:modified xsi:type="dcterms:W3CDTF">2024-04-17T08:03:18Z</dcterms:modified>
</cp:coreProperties>
</file>