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235\Desktop\Webinar\GSS%20Data%20Analysis\GSS%20DATA%20Works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400" dirty="0">
                <a:solidFill>
                  <a:srgbClr val="FFFF00"/>
                </a:solidFill>
              </a:rPr>
              <a:t>Construction: Fatalities vs Suicides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917840340967742E-2"/>
          <c:y val="0.12616213473104054"/>
          <c:w val="0.88647956700635633"/>
          <c:h val="0.76072751838432362"/>
        </c:manualLayout>
      </c:layout>
      <c:barChart>
        <c:barDir val="col"/>
        <c:grouping val="clustered"/>
        <c:varyColors val="0"/>
        <c:ser>
          <c:idx val="1"/>
          <c:order val="0"/>
          <c:tx>
            <c:v>Fatalities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Suicide!$V$3:$X$3</c:f>
              <c:numCache>
                <c:formatCode>General</c:formatCode>
                <c:ptCount val="3"/>
                <c:pt idx="0">
                  <c:v>2012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Suicide!$V$4:$X$4</c:f>
              <c:numCache>
                <c:formatCode>_(* #,##0_)</c:formatCode>
                <c:ptCount val="3"/>
                <c:pt idx="0">
                  <c:v>870</c:v>
                </c:pt>
                <c:pt idx="1">
                  <c:v>924</c:v>
                </c:pt>
                <c:pt idx="2">
                  <c:v>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3-4936-96BC-6CE82ED9C7FE}"/>
            </c:ext>
          </c:extLst>
        </c:ser>
        <c:ser>
          <c:idx val="2"/>
          <c:order val="1"/>
          <c:tx>
            <c:v>Suicides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Suicide!$V$3:$X$3</c:f>
              <c:numCache>
                <c:formatCode>General</c:formatCode>
                <c:ptCount val="3"/>
                <c:pt idx="0">
                  <c:v>2012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Suicide!$V$5:$X$5</c:f>
              <c:numCache>
                <c:formatCode>_(* #,##0_);_(* \(#,##0\);_(* "-"??_);_(@_)</c:formatCode>
                <c:ptCount val="3"/>
                <c:pt idx="0">
                  <c:v>3549.6565656565663</c:v>
                </c:pt>
                <c:pt idx="1">
                  <c:v>4935.485148514852</c:v>
                </c:pt>
                <c:pt idx="2">
                  <c:v>4092.5356435643562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3-4936-96BC-6CE82ED9C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6744800"/>
        <c:axId val="1865421600"/>
      </c:barChart>
      <c:catAx>
        <c:axId val="198674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65421600"/>
        <c:crosses val="autoZero"/>
        <c:auto val="1"/>
        <c:lblAlgn val="ctr"/>
        <c:lblOffset val="100"/>
        <c:noMultiLvlLbl val="0"/>
      </c:catAx>
      <c:valAx>
        <c:axId val="1865421600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8674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ACA5-E658-480F-84BB-8355F4AAE85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3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3073" y="501936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Construction Workforce Culture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4400" y="1820174"/>
            <a:ext cx="9687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As part of RT-370 project with CII, we asked construction workers to rate on a Likert Scale 5 statements that were adopted from the General Social Survey related to workforce culture. The scale ranges from Strongly Disagree to Strongly Agree</a:t>
            </a:r>
          </a:p>
          <a:p>
            <a:endParaRPr lang="en-US" sz="2000" b="1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At the place where I work, I am treated with respect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Conditions on my job allow me to be about as productive as I could be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People at work treat me in a manner that puts me down or address me in unprofessional terms, either publicly or privately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I have been the target of derogatory comments or jokes at work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The people I work with can be relied on when I need help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7F47-6537-48E8-B26A-EEC543CACC76}"/>
              </a:ext>
            </a:extLst>
          </p:cNvPr>
          <p:cNvSpPr txBox="1"/>
          <p:nvPr/>
        </p:nvSpPr>
        <p:spPr>
          <a:xfrm>
            <a:off x="9946256" y="5986732"/>
            <a:ext cx="2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Bassam Ramadan </a:t>
            </a:r>
          </a:p>
        </p:txBody>
      </p:sp>
    </p:spTree>
    <p:extLst>
      <p:ext uri="{BB962C8B-B14F-4D97-AF65-F5344CB8AC3E}">
        <p14:creationId xmlns:p14="http://schemas.microsoft.com/office/powerpoint/2010/main" val="368994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A30D34-6381-4B74-829A-8B39E50B7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23481"/>
              </p:ext>
            </p:extLst>
          </p:nvPr>
        </p:nvGraphicFramePr>
        <p:xfrm>
          <a:off x="4777316" y="643466"/>
          <a:ext cx="6780700" cy="556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6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3073" y="501936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Construction Workforce Culture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4400" y="1820174"/>
            <a:ext cx="96874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Why are we doing this: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will perform some analysis to gain some insight on where workforce culture stands and how it compares to the general workforce.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want to understand how women’s experience compares to men’s, particularly because the industry is male dominated.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want to understand whether different age groups have the same experience in the construction industry.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want to try to empirically quantify the impact of gender, age, education etc. on workforce culture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1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3073" y="501936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Construction Workforce Culture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3073" y="1811297"/>
            <a:ext cx="96874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u="sng" dirty="0">
                <a:solidFill>
                  <a:srgbClr val="FFFF00"/>
                </a:solidFill>
              </a:rPr>
              <a:t>RT-370 Data:</a:t>
            </a:r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 obtained includes 2750+ responses from construction workers across the United States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 also includes some demographic information and characteristics of respondents, including Gender, Age, Country of Origin, Education, Job title, etc.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u="sng" dirty="0">
                <a:solidFill>
                  <a:srgbClr val="FFFF00"/>
                </a:solidFill>
              </a:rPr>
              <a:t>GSS Data:</a:t>
            </a:r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GSS data, which is downloaded from the GSS website, offers a representative sample of the national workforce in the United States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 downloaded includes 1100+ responses from workers across the United States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3073" y="501936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Construction Workforce Culture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4400" y="1633741"/>
            <a:ext cx="968746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Data Analysis: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Likert scale data of RT-370 and General Social Survey will be converted to a scale of 1 to 5.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average score on each statement will be calculated, which would allow a comparison of workforce culture in the construction industry and the national workforce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average score on each statement in the Construction workforce data will be broken down depending Gender and Age Group.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comparison will be tested for statistical significance.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 Analysis will be conducted with the score of each statement would be the dependent variable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explanatory variables will include Gender, Age, education etc.</a:t>
            </a:r>
          </a:p>
        </p:txBody>
      </p:sp>
    </p:spTree>
    <p:extLst>
      <p:ext uri="{BB962C8B-B14F-4D97-AF65-F5344CB8AC3E}">
        <p14:creationId xmlns:p14="http://schemas.microsoft.com/office/powerpoint/2010/main" val="134009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3073" y="501936"/>
            <a:ext cx="101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Construction Workforce Culture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4400" y="1820174"/>
            <a:ext cx="96874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Hypothesis: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construction workforce has a more negative experience compared to the General Workforce in the United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Women have a more negative experience than men in the construction workforce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Younger age groups have a more negative experience than older age groups in the construction workforce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Gender, Age, Education and Job Title are statistically significant factors that impact workforce culture in the </a:t>
            </a:r>
            <a:r>
              <a:rPr lang="en-US" sz="2000"/>
              <a:t>construction industry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6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Ramadan, Bassam</dc:creator>
  <cp:lastModifiedBy>Ramadan, Bassam</cp:lastModifiedBy>
  <cp:revision>2</cp:revision>
  <dcterms:created xsi:type="dcterms:W3CDTF">2021-04-08T16:40:28Z</dcterms:created>
  <dcterms:modified xsi:type="dcterms:W3CDTF">2021-04-08T16:52:47Z</dcterms:modified>
</cp:coreProperties>
</file>