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0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762" name="Group 18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5763" name="Group 19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5764" name="Freeform 20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5" name="Freeform 21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6" name="Freeform 22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7" name="Freeform 23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8" name="Freeform 24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5769" name="Freeform 25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70" name="Freeform 26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5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5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5757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575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5759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B84E7-164B-4CEB-998E-22F62BBBD6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9059AD-F296-4EFF-9ECD-F9525BD637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7A42B1-D379-47A5-A150-3C4DF72BF4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CC3EFC-7830-4E12-9EC7-4DEDD89871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228B8-89DA-49D0-B3DB-764760208D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A1F33B-C6AC-48BA-AC27-E20ADA12E7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332A8-71BB-492E-9E03-F5A43E070D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153FE-F7CF-46C9-B402-7F81869361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C07434-41FD-47D8-BB46-265A2F46E4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E8B857-3B29-4FB0-9DCB-90D5CBBDED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4986A8-A484-4F38-8606-867D6DFA59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47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1DD4C97E-D595-4A5F-8D9F-5F3D18BA8DA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4739" name="Group 19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4738" name="Group 18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4725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6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7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8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9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4730" name="Freeform 10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23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4731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474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manual/index.html" TargetMode="External"/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webservices/docs/1.2/tutorial/doc/GettingStarted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nt.apache.org/bin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ANT:</a:t>
            </a:r>
            <a:br>
              <a:rPr lang="en-US" dirty="0"/>
            </a:br>
            <a:r>
              <a:rPr lang="en-US" dirty="0"/>
              <a:t>Another Nice Tool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Ali Beyad</a:t>
            </a:r>
          </a:p>
          <a:p>
            <a:r>
              <a:rPr lang="en-US"/>
              <a:t>October 1,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Tasks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target comprises one or more tasks</a:t>
            </a:r>
          </a:p>
          <a:p>
            <a:r>
              <a:rPr lang="en-US"/>
              <a:t>Task is a piece of executable Java code (e.g. javac, jar, etc)</a:t>
            </a:r>
          </a:p>
          <a:p>
            <a:r>
              <a:rPr lang="en-US"/>
              <a:t>Tasks do the actual “build” work in Ant</a:t>
            </a:r>
          </a:p>
          <a:p>
            <a:r>
              <a:rPr lang="en-US"/>
              <a:t>Ant has core (built in) tasks and the ability to create own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Tasks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latin typeface="Arial" charset="0"/>
              </a:rPr>
              <a:t>&lt;target name="prepare" depends="init“ &gt;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      </a:t>
            </a:r>
            <a:r>
              <a:rPr lang="en-US" sz="2800">
                <a:solidFill>
                  <a:schemeClr val="hlink"/>
                </a:solidFill>
                <a:latin typeface="Arial" charset="0"/>
              </a:rPr>
              <a:t>&lt;mkdir dir="${build}" /&gt;</a:t>
            </a:r>
            <a:r>
              <a:rPr lang="en-US" sz="1800">
                <a:latin typeface="Arial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    &lt;/target&gt;</a:t>
            </a:r>
          </a:p>
          <a:p>
            <a:pPr>
              <a:buFont typeface="Wingdings" pitchFamily="2" charset="2"/>
              <a:buNone/>
            </a:pPr>
            <a:endParaRPr lang="en-US" sz="180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    &lt;target name="build" depends="copy" &gt;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      </a:t>
            </a:r>
            <a:r>
              <a:rPr lang="en-US" sz="2800">
                <a:solidFill>
                  <a:schemeClr val="hlink"/>
                </a:solidFill>
                <a:latin typeface="Arial" charset="0"/>
              </a:rPr>
              <a:t>&lt;javac srcdir="src" destdir="${build}"&gt;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</a:rPr>
              <a:t>    	&lt;include name="**/*.java" /&gt;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</a:rPr>
              <a:t>    &lt;/javac&gt;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   &lt;/target&gt;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Core Tasks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javac – Runs the Java Compiler</a:t>
            </a:r>
          </a:p>
          <a:p>
            <a:r>
              <a:rPr lang="en-US">
                <a:latin typeface="Arial" charset="0"/>
              </a:rPr>
              <a:t>java – Runs the Java Virtual Machine</a:t>
            </a:r>
          </a:p>
          <a:p>
            <a:r>
              <a:rPr lang="en-US">
                <a:latin typeface="Arial" charset="0"/>
              </a:rPr>
              <a:t>jar (and war) – Create JAR files</a:t>
            </a:r>
          </a:p>
          <a:p>
            <a:r>
              <a:rPr lang="en-US">
                <a:latin typeface="Arial" charset="0"/>
              </a:rPr>
              <a:t>mkdir – Makes a directory</a:t>
            </a:r>
          </a:p>
          <a:p>
            <a:r>
              <a:rPr lang="en-US">
                <a:latin typeface="Arial" charset="0"/>
              </a:rPr>
              <a:t>copy – Copies files to specified location </a:t>
            </a:r>
          </a:p>
          <a:p>
            <a:r>
              <a:rPr lang="en-US">
                <a:latin typeface="Arial" charset="0"/>
              </a:rPr>
              <a:t>delete – Deletes specified files </a:t>
            </a:r>
          </a:p>
          <a:p>
            <a:r>
              <a:rPr lang="en-US">
                <a:latin typeface="Arial" charset="0"/>
              </a:rPr>
              <a:t>cvs – Invokes CVS commands from Ant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Writing Own Task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 a Java class that extends 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org.apache.tools.ant.Task</a:t>
            </a:r>
            <a:r>
              <a:rPr lang="en-US"/>
              <a:t> </a:t>
            </a:r>
          </a:p>
          <a:p>
            <a:r>
              <a:rPr lang="en-US"/>
              <a:t>For each attribute, write a setter method that is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public void</a:t>
            </a:r>
            <a:r>
              <a:rPr lang="en-US">
                <a:latin typeface="Arial" charset="0"/>
              </a:rPr>
              <a:t> </a:t>
            </a:r>
            <a:r>
              <a:rPr lang="en-US"/>
              <a:t>and takes a single argument</a:t>
            </a:r>
          </a:p>
          <a:p>
            <a:r>
              <a:rPr lang="en-US"/>
              <a:t>Write a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public void execute()</a:t>
            </a:r>
            <a:r>
              <a:rPr lang="en-US"/>
              <a:t> method, with no arguments, that throws a BuildException -- this method implements the task itself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Properties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 task for setting up build file properties:</a:t>
            </a:r>
          </a:p>
          <a:p>
            <a:r>
              <a:rPr lang="en-US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" charset="0"/>
              </a:rPr>
              <a:t>	&lt;property name=“src” value=“/home/src”/&gt;</a:t>
            </a:r>
          </a:p>
          <a:p>
            <a:r>
              <a:rPr lang="en-US"/>
              <a:t>Can use ${src} anywhere in build file to denote /home/src</a:t>
            </a:r>
          </a:p>
          <a:p>
            <a:r>
              <a:rPr lang="en-US"/>
              <a:t>Ant provides access to all system properties as if defined by the </a:t>
            </a:r>
            <a:r>
              <a:rPr lang="en-US">
                <a:latin typeface="Arial" charset="0"/>
              </a:rPr>
              <a:t>&lt;property&gt;</a:t>
            </a:r>
            <a:r>
              <a:rPr lang="en-US"/>
              <a:t> task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Path Structures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Ant provides means to set various environment variables like PATH and CLASSPATH.</a:t>
            </a:r>
          </a:p>
          <a:p>
            <a:r>
              <a:rPr lang="en-US"/>
              <a:t>Example of setting CLASSPATH: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400">
                <a:latin typeface="Arial" charset="0"/>
              </a:rPr>
              <a:t>&lt;classpath&gt;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        &lt;pathelement path="${classpath}"/&gt;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        &lt;pathelement location="lib/helper.jar"/&gt;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    &lt;/classpath&gt;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Command Line Arguments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-buildfile </a:t>
            </a:r>
            <a:r>
              <a:rPr lang="en-US" i="1">
                <a:latin typeface="Arial" charset="0"/>
              </a:rPr>
              <a:t>buildfile</a:t>
            </a:r>
            <a:r>
              <a:rPr lang="en-US" i="1"/>
              <a:t> </a:t>
            </a:r>
            <a:r>
              <a:rPr lang="en-US"/>
              <a:t>– specify build file to use</a:t>
            </a:r>
          </a:p>
          <a:p>
            <a:r>
              <a:rPr lang="en-US" i="1">
                <a:latin typeface="Arial" charset="0"/>
              </a:rPr>
              <a:t>targetname</a:t>
            </a:r>
            <a:r>
              <a:rPr lang="en-US"/>
              <a:t> – specify target to run (instead of running default)</a:t>
            </a:r>
          </a:p>
          <a:p>
            <a:r>
              <a:rPr lang="en-US">
                <a:latin typeface="Arial" charset="0"/>
              </a:rPr>
              <a:t>-verbose, -quiet, -debug</a:t>
            </a:r>
            <a:r>
              <a:rPr lang="en-US"/>
              <a:t> – Allows control over the logging information Ant outputs</a:t>
            </a:r>
          </a:p>
          <a:p>
            <a:r>
              <a:rPr lang="en-US"/>
              <a:t>-</a:t>
            </a:r>
            <a:r>
              <a:rPr lang="en-US">
                <a:latin typeface="Arial" charset="0"/>
              </a:rPr>
              <a:t>logger </a:t>
            </a:r>
            <a:r>
              <a:rPr lang="en-US" i="1">
                <a:latin typeface="Arial" charset="0"/>
              </a:rPr>
              <a:t>classname</a:t>
            </a:r>
            <a:r>
              <a:rPr lang="en-US" i="1"/>
              <a:t> </a:t>
            </a:r>
            <a:r>
              <a:rPr lang="en-US"/>
              <a:t>– Allows user to specify their own classes for logging Ant events</a:t>
            </a:r>
            <a:endParaRPr lang="en-US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IDE Integration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Eclipse, NetBeans, JBuilder, VisualAge, and almost any other Java IDE has Ant integration built-in to the system</a:t>
            </a:r>
          </a:p>
          <a:p>
            <a:r>
              <a:rPr lang="en-US"/>
              <a:t>Refer to each IDE’s documentation for how to use Ant with that 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Web Development with Ant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Tomcat comes with special Ant tasks to ease Web application development and deployment</a:t>
            </a:r>
          </a:p>
          <a:p>
            <a:pPr>
              <a:lnSpc>
                <a:spcPct val="90000"/>
              </a:lnSpc>
            </a:pPr>
            <a:r>
              <a:rPr lang="en-US"/>
              <a:t>Copy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$TOMCAT_HOME/server/lib/catalina-ant.jar</a:t>
            </a:r>
            <a:r>
              <a:rPr lang="en-US"/>
              <a:t> to </a:t>
            </a:r>
            <a:r>
              <a:rPr lang="en-US" sz="2400">
                <a:solidFill>
                  <a:schemeClr val="hlink"/>
                </a:solidFill>
                <a:latin typeface="Arial" charset="0"/>
              </a:rPr>
              <a:t>$ANT_HOME/lib</a:t>
            </a:r>
          </a:p>
          <a:p>
            <a:pPr>
              <a:lnSpc>
                <a:spcPct val="90000"/>
              </a:lnSpc>
            </a:pPr>
            <a:r>
              <a:rPr lang="en-US"/>
              <a:t>Ant tasks for Tomcat: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/>
              <a:t>- install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- reload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- deploy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- remove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Documentation/References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Download: </a:t>
            </a:r>
            <a:r>
              <a:rPr lang="en-US" sz="2400">
                <a:solidFill>
                  <a:schemeClr val="hlink"/>
                </a:solidFill>
                <a:latin typeface="Arial" charset="0"/>
                <a:hlinkClick r:id="rId2"/>
              </a:rPr>
              <a:t>http://ant.apache.org/bindownload.cgi</a:t>
            </a:r>
            <a:endParaRPr lang="en-US" sz="2400">
              <a:solidFill>
                <a:schemeClr val="hlink"/>
              </a:solidFill>
              <a:latin typeface="Arial" charset="0"/>
            </a:endParaRPr>
          </a:p>
          <a:p>
            <a:r>
              <a:rPr lang="en-US"/>
              <a:t>User Manual: </a:t>
            </a:r>
            <a:r>
              <a:rPr lang="en-US" sz="2400">
                <a:latin typeface="Arial" charset="0"/>
                <a:hlinkClick r:id="rId3"/>
              </a:rPr>
              <a:t>http://ant.apache.org/manual/index.html</a:t>
            </a:r>
            <a:endParaRPr lang="en-US" sz="2400">
              <a:latin typeface="Arial" charset="0"/>
            </a:endParaRPr>
          </a:p>
          <a:p>
            <a:r>
              <a:rPr lang="en-US"/>
              <a:t>Sun’s Web development tutorial (Ant and JSPs):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1800">
                <a:latin typeface="Arial" charset="0"/>
                <a:hlinkClick r:id="rId4"/>
              </a:rPr>
              <a:t>http://java.sun.com/webservices/docs/1.2/tutorial/doc/GettingStarted3.html</a:t>
            </a:r>
            <a:endParaRPr lang="en-US" sz="1800">
              <a:latin typeface="Arial" charset="0"/>
            </a:endParaRPr>
          </a:p>
          <a:p>
            <a:r>
              <a:rPr lang="en-US"/>
              <a:t>Java Development with Ant, by Erik Hatcher and Steve Loughran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What is Ant?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Java-based Build tool from Apache</a:t>
            </a:r>
          </a:p>
          <a:p>
            <a:r>
              <a:rPr lang="en-US" dirty="0"/>
              <a:t>De facto standard for building, packaging, and installing Java applications</a:t>
            </a:r>
          </a:p>
          <a:p>
            <a:r>
              <a:rPr lang="en-US" dirty="0"/>
              <a:t>Accomplishes same objectives that </a:t>
            </a:r>
            <a:r>
              <a:rPr lang="en-US" i="1" dirty="0"/>
              <a:t>make</a:t>
            </a:r>
            <a:r>
              <a:rPr lang="en-US" dirty="0"/>
              <a:t> does on Unix based systems</a:t>
            </a:r>
          </a:p>
          <a:p>
            <a:r>
              <a:rPr lang="en-US" dirty="0"/>
              <a:t>Files are written in XML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Why Ant?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Unlike makefiles, Ant files work cross platform</a:t>
            </a:r>
          </a:p>
          <a:p>
            <a:pPr>
              <a:buFont typeface="Wingdings" pitchFamily="2" charset="2"/>
              <a:buNone/>
            </a:pPr>
            <a:r>
              <a:rPr lang="en-US"/>
              <a:t>	- No need for multiple, complex makefiles               depending on the operating system.</a:t>
            </a:r>
          </a:p>
          <a:p>
            <a:pPr>
              <a:buFont typeface="Wingdings" pitchFamily="2" charset="2"/>
              <a:buNone/>
            </a:pPr>
            <a:r>
              <a:rPr lang="en-US"/>
              <a:t>	- Tasks declared in platform independent way; Ant engine translates to OS specific commands.</a:t>
            </a:r>
          </a:p>
          <a:p>
            <a:r>
              <a:rPr lang="en-US"/>
              <a:t>Easy to create own Ant “tasks”, in addition to core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Installing Ant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 Ant binary distribution from: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hlinkClick r:id="rId2"/>
              </a:rPr>
              <a:t>http://ant.apache.org/bindownload.cgi</a:t>
            </a:r>
            <a:endParaRPr lang="en-US"/>
          </a:p>
          <a:p>
            <a:r>
              <a:rPr lang="en-US"/>
              <a:t>Set ANT_HOME to where you installed Ant</a:t>
            </a:r>
          </a:p>
          <a:p>
            <a:r>
              <a:rPr lang="en-US"/>
              <a:t>Include $ANT_HOME/bin in PATH </a:t>
            </a:r>
          </a:p>
          <a:p>
            <a:r>
              <a:rPr lang="en-US"/>
              <a:t>Make sure JAVA_HOME is set to point to JDK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Running Ant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>
                <a:latin typeface="Arial" charset="0"/>
              </a:rPr>
              <a:t>“ant” </a:t>
            </a:r>
            <a:r>
              <a:rPr lang="en-US" dirty="0"/>
              <a:t>at the command line</a:t>
            </a:r>
          </a:p>
          <a:p>
            <a:r>
              <a:rPr lang="en-US" dirty="0"/>
              <a:t>Automatically looks for build.xml file in current directory to run</a:t>
            </a:r>
          </a:p>
          <a:p>
            <a:r>
              <a:rPr lang="en-US" dirty="0"/>
              <a:t>Type </a:t>
            </a:r>
            <a:r>
              <a:rPr lang="en-US" dirty="0">
                <a:latin typeface="Arial" charset="0"/>
              </a:rPr>
              <a:t>“ant –</a:t>
            </a:r>
            <a:r>
              <a:rPr lang="en-US" dirty="0" err="1">
                <a:latin typeface="Arial" charset="0"/>
              </a:rPr>
              <a:t>buildfile</a:t>
            </a:r>
            <a:r>
              <a:rPr lang="en-US" dirty="0">
                <a:latin typeface="Arial" charset="0"/>
              </a:rPr>
              <a:t> </a:t>
            </a:r>
            <a:r>
              <a:rPr lang="en-US" i="1" dirty="0">
                <a:latin typeface="Arial" charset="0"/>
              </a:rPr>
              <a:t>buildfile.xml</a:t>
            </a:r>
            <a:r>
              <a:rPr lang="en-US" dirty="0">
                <a:latin typeface="Arial" charset="0"/>
              </a:rPr>
              <a:t>” </a:t>
            </a:r>
            <a:r>
              <a:rPr lang="en-US" dirty="0"/>
              <a:t>to specify another build file to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Output</a:t>
            </a:r>
          </a:p>
        </p:txBody>
      </p:sp>
      <p:pic>
        <p:nvPicPr>
          <p:cNvPr id="4454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 build.xml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&lt;project name="</a:t>
            </a:r>
            <a:r>
              <a:rPr lang="en-US" sz="1400" dirty="0" err="1">
                <a:latin typeface="Arial" charset="0"/>
              </a:rPr>
              <a:t>MyProject</a:t>
            </a:r>
            <a:r>
              <a:rPr lang="en-US" sz="1400" dirty="0">
                <a:latin typeface="Arial" charset="0"/>
              </a:rPr>
              <a:t>" default</a:t>
            </a:r>
            <a:r>
              <a:rPr lang="en-US" sz="1400" dirty="0" smtClean="0">
                <a:latin typeface="Arial" charset="0"/>
              </a:rPr>
              <a:t>=“package" </a:t>
            </a:r>
            <a:r>
              <a:rPr lang="en-US" sz="1400" dirty="0" err="1">
                <a:latin typeface="Arial" charset="0"/>
              </a:rPr>
              <a:t>basedir</a:t>
            </a:r>
            <a:r>
              <a:rPr lang="en-US" sz="1400" dirty="0">
                <a:latin typeface="Arial" charset="0"/>
              </a:rPr>
              <a:t>="."&gt;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&lt;property name="</a:t>
            </a:r>
            <a:r>
              <a:rPr lang="en-US" sz="1400" dirty="0" err="1">
                <a:latin typeface="Arial" charset="0"/>
              </a:rPr>
              <a:t>src</a:t>
            </a:r>
            <a:r>
              <a:rPr lang="en-US" sz="1400" dirty="0">
                <a:latin typeface="Arial" charset="0"/>
              </a:rPr>
              <a:t>" location</a:t>
            </a:r>
            <a:r>
              <a:rPr lang="en-US" sz="1400" dirty="0" smtClean="0">
                <a:latin typeface="Arial" charset="0"/>
              </a:rPr>
              <a:t>=“C:\Users\src</a:t>
            </a:r>
            <a:r>
              <a:rPr lang="en-US" sz="1400" dirty="0">
                <a:latin typeface="Arial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&lt;property name="build" location</a:t>
            </a:r>
            <a:r>
              <a:rPr lang="en-US" sz="1400" dirty="0" smtClean="0">
                <a:latin typeface="Arial" charset="0"/>
              </a:rPr>
              <a:t>=“C:\Users\bin"/&gt;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&lt;property name="dist"  location</a:t>
            </a:r>
            <a:r>
              <a:rPr lang="en-US" sz="1400" dirty="0" smtClean="0">
                <a:latin typeface="Arial" charset="0"/>
              </a:rPr>
              <a:t>=“C:\Users\Document\destination"/&gt;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 &lt;property name=“building” location =“${dist}\test”/&gt;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</a:t>
            </a:r>
            <a:endParaRPr lang="en-US" sz="1400" dirty="0" smtClean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&lt;</a:t>
            </a:r>
            <a:r>
              <a:rPr lang="en-US" sz="1400" dirty="0">
                <a:latin typeface="Arial" charset="0"/>
              </a:rPr>
              <a:t>target name="</a:t>
            </a:r>
            <a:r>
              <a:rPr lang="en-US" sz="1400" dirty="0" smtClean="0">
                <a:latin typeface="Arial" charset="0"/>
              </a:rPr>
              <a:t>init“ depends=“clean”&gt;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    &lt;</a:t>
            </a:r>
            <a:r>
              <a:rPr lang="en-US" sz="1400" dirty="0" err="1">
                <a:latin typeface="Arial" charset="0"/>
              </a:rPr>
              <a:t>mkdir</a:t>
            </a:r>
            <a:r>
              <a:rPr lang="en-US" sz="1400" dirty="0">
                <a:latin typeface="Arial" charset="0"/>
              </a:rPr>
              <a:t> dir="${build}"/&gt;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&lt;/target&gt;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&lt;target name="compile" depends="init"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  &lt;</a:t>
            </a:r>
            <a:r>
              <a:rPr lang="en-US" sz="1400" dirty="0" err="1">
                <a:latin typeface="Arial" charset="0"/>
              </a:rPr>
              <a:t>javac</a:t>
            </a:r>
            <a:r>
              <a:rPr lang="en-US" sz="1400" dirty="0">
                <a:latin typeface="Arial" charset="0"/>
              </a:rPr>
              <a:t> </a:t>
            </a:r>
            <a:r>
              <a:rPr lang="en-US" sz="1400" dirty="0" err="1">
                <a:latin typeface="Arial" charset="0"/>
              </a:rPr>
              <a:t>srcdir</a:t>
            </a:r>
            <a:r>
              <a:rPr lang="en-US" sz="1400" dirty="0">
                <a:latin typeface="Arial" charset="0"/>
              </a:rPr>
              <a:t>="${</a:t>
            </a:r>
            <a:r>
              <a:rPr lang="en-US" sz="1400" dirty="0" err="1">
                <a:latin typeface="Arial" charset="0"/>
              </a:rPr>
              <a:t>src</a:t>
            </a:r>
            <a:r>
              <a:rPr lang="en-US" sz="1400" dirty="0">
                <a:latin typeface="Arial" charset="0"/>
              </a:rPr>
              <a:t>}" </a:t>
            </a:r>
            <a:r>
              <a:rPr lang="en-US" sz="1400" dirty="0" err="1">
                <a:latin typeface="Arial" charset="0"/>
              </a:rPr>
              <a:t>destdir</a:t>
            </a:r>
            <a:r>
              <a:rPr lang="en-US" sz="1400" dirty="0">
                <a:latin typeface="Arial" charset="0"/>
              </a:rPr>
              <a:t>="${build}"/&gt;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&lt;/target&gt;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&lt;target name</a:t>
            </a:r>
            <a:r>
              <a:rPr lang="en-US" sz="1400" dirty="0" smtClean="0">
                <a:latin typeface="Arial" charset="0"/>
              </a:rPr>
              <a:t>=“package" </a:t>
            </a:r>
            <a:r>
              <a:rPr lang="en-US" sz="1400" dirty="0">
                <a:latin typeface="Arial" charset="0"/>
              </a:rPr>
              <a:t>depends="compile"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  &lt;</a:t>
            </a:r>
            <a:r>
              <a:rPr lang="en-US" sz="1400" dirty="0" err="1">
                <a:latin typeface="Arial" charset="0"/>
              </a:rPr>
              <a:t>mkdir</a:t>
            </a:r>
            <a:r>
              <a:rPr lang="en-US" sz="1400" dirty="0">
                <a:latin typeface="Arial" charset="0"/>
              </a:rPr>
              <a:t> dir="${dist}/lib"/&gt;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  &lt;jar </a:t>
            </a:r>
            <a:r>
              <a:rPr lang="en-US" sz="1400" dirty="0" err="1">
                <a:latin typeface="Arial" charset="0"/>
              </a:rPr>
              <a:t>jarfile</a:t>
            </a:r>
            <a:r>
              <a:rPr lang="en-US" sz="1400" dirty="0">
                <a:latin typeface="Arial" charset="0"/>
              </a:rPr>
              <a:t>="${dist}/lib/</a:t>
            </a:r>
            <a:r>
              <a:rPr lang="en-US" sz="1400" dirty="0" err="1">
                <a:latin typeface="Arial" charset="0"/>
              </a:rPr>
              <a:t>MyProject</a:t>
            </a:r>
            <a:r>
              <a:rPr lang="en-US" sz="1400" dirty="0">
                <a:latin typeface="Arial" charset="0"/>
              </a:rPr>
              <a:t>-</a:t>
            </a:r>
            <a:r>
              <a:rPr lang="en-US" sz="1400" dirty="0" smtClean="0">
                <a:latin typeface="Arial" charset="0"/>
              </a:rPr>
              <a:t>${</a:t>
            </a:r>
            <a:r>
              <a:rPr lang="en-US" sz="1400" dirty="0" err="1" smtClean="0">
                <a:latin typeface="Arial" charset="0"/>
              </a:rPr>
              <a:t>JarName</a:t>
            </a:r>
            <a:r>
              <a:rPr lang="en-US" sz="1400" dirty="0" smtClean="0">
                <a:latin typeface="Arial" charset="0"/>
              </a:rPr>
              <a:t>}.</a:t>
            </a:r>
            <a:r>
              <a:rPr lang="en-US" sz="1400" dirty="0">
                <a:latin typeface="Arial" charset="0"/>
              </a:rPr>
              <a:t>jar" </a:t>
            </a:r>
            <a:r>
              <a:rPr lang="en-US" sz="1400" dirty="0" err="1">
                <a:latin typeface="Arial" charset="0"/>
              </a:rPr>
              <a:t>basedir</a:t>
            </a:r>
            <a:r>
              <a:rPr lang="en-US" sz="1400" dirty="0" smtClean="0">
                <a:latin typeface="Arial" charset="0"/>
              </a:rPr>
              <a:t>="${</a:t>
            </a:r>
            <a:r>
              <a:rPr lang="en-US" sz="1400" dirty="0">
                <a:latin typeface="Arial" charset="0"/>
              </a:rPr>
              <a:t>build}"/&gt;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&lt;/target&gt;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&lt;target name="clean" 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  </a:t>
            </a:r>
            <a:r>
              <a:rPr lang="en-US" sz="1400" dirty="0" smtClean="0">
                <a:latin typeface="Arial" charset="0"/>
              </a:rPr>
              <a:t>&lt;delete dir="${build}"/&gt;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  &lt;delete dir</a:t>
            </a:r>
            <a:r>
              <a:rPr lang="en-US" sz="1400" dirty="0" smtClean="0">
                <a:latin typeface="Arial" charset="0"/>
              </a:rPr>
              <a:t>="${dist}"/&gt;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  &lt;/target&gt;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Arial" charset="0"/>
              </a:rPr>
              <a:t>&lt;/project&gt;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Project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build file contains exactly one project and at least one target</a:t>
            </a:r>
          </a:p>
          <a:p>
            <a:r>
              <a:rPr lang="en-US"/>
              <a:t>Project tags specify the basic project attributes and have 3 properties:</a:t>
            </a:r>
          </a:p>
          <a:p>
            <a:pPr>
              <a:buFont typeface="Wingdings" pitchFamily="2" charset="2"/>
              <a:buNone/>
            </a:pPr>
            <a:r>
              <a:rPr lang="en-US"/>
              <a:t>	 - name</a:t>
            </a:r>
          </a:p>
          <a:p>
            <a:pPr>
              <a:buFont typeface="Wingdings" pitchFamily="2" charset="2"/>
              <a:buNone/>
            </a:pPr>
            <a:r>
              <a:rPr lang="en-US"/>
              <a:t>    - default target</a:t>
            </a:r>
          </a:p>
          <a:p>
            <a:pPr>
              <a:buFont typeface="Wingdings" pitchFamily="2" charset="2"/>
              <a:buNone/>
            </a:pPr>
            <a:r>
              <a:rPr lang="en-US"/>
              <a:t>    - basedir</a:t>
            </a:r>
          </a:p>
          <a:p>
            <a:r>
              <a:rPr lang="en-US" sz="2000">
                <a:latin typeface="Arial" charset="0"/>
              </a:rPr>
              <a:t>Example: &lt;project name=“MyProject” default=“build” basedir=“.”&gt;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Ant Overview: Targets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is a build module in Ant</a:t>
            </a:r>
          </a:p>
          <a:p>
            <a:r>
              <a:rPr lang="en-US"/>
              <a:t>Each target contains task(s) for Ant to do</a:t>
            </a:r>
          </a:p>
          <a:p>
            <a:r>
              <a:rPr lang="en-US"/>
              <a:t>One must be a project default</a:t>
            </a:r>
          </a:p>
          <a:p>
            <a:r>
              <a:rPr lang="en-US"/>
              <a:t>Overall structure of targets:</a:t>
            </a:r>
          </a:p>
          <a:p>
            <a:pPr>
              <a:buFont typeface="Wingdings" pitchFamily="2" charset="2"/>
              <a:buNone/>
            </a:pPr>
            <a:r>
              <a:rPr lang="en-US"/>
              <a:t>	 </a:t>
            </a:r>
            <a:r>
              <a:rPr lang="en-US" sz="2000">
                <a:latin typeface="Arial" charset="0"/>
              </a:rPr>
              <a:t>&lt;target name="A"/&gt;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      &lt;target name="B" depends="A"/&gt;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      &lt;target name="C" depends="B"/&gt;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      &lt;target name="D" depends="C,B,A"/&gt;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303</TotalTime>
  <Words>707</Words>
  <Application>Microsoft Office PowerPoint</Application>
  <PresentationFormat>On-screen Show (4:3)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Stream</vt:lpstr>
      <vt:lpstr>ANT: Another Nice Tool</vt:lpstr>
      <vt:lpstr>What is Ant?</vt:lpstr>
      <vt:lpstr>Why Ant?</vt:lpstr>
      <vt:lpstr>Installing Ant</vt:lpstr>
      <vt:lpstr>Running Ant</vt:lpstr>
      <vt:lpstr>Ant Output</vt:lpstr>
      <vt:lpstr>Sample build.xml</vt:lpstr>
      <vt:lpstr>Ant Overview: Project</vt:lpstr>
      <vt:lpstr>Ant Overview: Targets</vt:lpstr>
      <vt:lpstr>Ant Overview: Tasks</vt:lpstr>
      <vt:lpstr>Ant Overview: Tasks</vt:lpstr>
      <vt:lpstr>Ant Overview: Core Tasks</vt:lpstr>
      <vt:lpstr>Ant Overview: Writing Own Task</vt:lpstr>
      <vt:lpstr>Ant Overview: Properties</vt:lpstr>
      <vt:lpstr>Ant Overview: Path Structures</vt:lpstr>
      <vt:lpstr>Command Line Arguments</vt:lpstr>
      <vt:lpstr>IDE Integration</vt:lpstr>
      <vt:lpstr>Web Development with Ant</vt:lpstr>
      <vt:lpstr>Documentation/References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ANT: Another Nice Tool</dc:title>
  <dc:creator>Ali Beyad</dc:creator>
  <cp:lastModifiedBy>Microsoft</cp:lastModifiedBy>
  <cp:revision>56</cp:revision>
  <cp:lastPrinted>1601-01-01T00:00:00Z</cp:lastPrinted>
  <dcterms:created xsi:type="dcterms:W3CDTF">2003-10-01T07:20:02Z</dcterms:created>
  <dcterms:modified xsi:type="dcterms:W3CDTF">2012-09-26T01:33:43Z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