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57" r:id="rId3"/>
    <p:sldId id="275" r:id="rId4"/>
    <p:sldId id="259" r:id="rId5"/>
    <p:sldId id="258" r:id="rId6"/>
    <p:sldId id="260" r:id="rId7"/>
    <p:sldId id="262" r:id="rId8"/>
    <p:sldId id="277" r:id="rId9"/>
    <p:sldId id="278" r:id="rId10"/>
    <p:sldId id="276" r:id="rId11"/>
    <p:sldId id="261" r:id="rId12"/>
    <p:sldId id="263" r:id="rId13"/>
    <p:sldId id="264" r:id="rId14"/>
    <p:sldId id="265" r:id="rId15"/>
    <p:sldId id="266" r:id="rId16"/>
    <p:sldId id="267" r:id="rId17"/>
    <p:sldId id="268" r:id="rId18"/>
    <p:sldId id="269" r:id="rId19"/>
    <p:sldId id="270" r:id="rId20"/>
    <p:sldId id="273" r:id="rId21"/>
    <p:sldId id="271" r:id="rId22"/>
    <p:sldId id="272" r:id="rId23"/>
    <p:sldId id="274"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6866" name="Group 2"/>
          <p:cNvGrpSpPr>
            <a:grpSpLocks/>
          </p:cNvGrpSpPr>
          <p:nvPr/>
        </p:nvGrpSpPr>
        <p:grpSpPr bwMode="auto">
          <a:xfrm>
            <a:off x="-6350" y="20638"/>
            <a:ext cx="9144000" cy="6858000"/>
            <a:chOff x="0" y="0"/>
            <a:chExt cx="5760" cy="4320"/>
          </a:xfrm>
        </p:grpSpPr>
        <p:sp>
          <p:nvSpPr>
            <p:cNvPr id="36867"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36868"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36869" name="Freeform 5"/>
          <p:cNvSpPr>
            <a:spLocks/>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36870" name="Group 6"/>
          <p:cNvGrpSpPr>
            <a:grpSpLocks/>
          </p:cNvGrpSpPr>
          <p:nvPr/>
        </p:nvGrpSpPr>
        <p:grpSpPr bwMode="auto">
          <a:xfrm>
            <a:off x="-1588" y="6034088"/>
            <a:ext cx="7845426" cy="850900"/>
            <a:chOff x="0" y="3792"/>
            <a:chExt cx="4942" cy="536"/>
          </a:xfrm>
        </p:grpSpPr>
        <p:sp>
          <p:nvSpPr>
            <p:cNvPr id="36871"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36872" name="Group 8"/>
            <p:cNvGrpSpPr>
              <a:grpSpLocks/>
            </p:cNvGrpSpPr>
            <p:nvPr userDrawn="1"/>
          </p:nvGrpSpPr>
          <p:grpSpPr bwMode="auto">
            <a:xfrm>
              <a:off x="2486" y="3792"/>
              <a:ext cx="2456" cy="536"/>
              <a:chOff x="2486" y="3792"/>
              <a:chExt cx="2456" cy="536"/>
            </a:xfrm>
          </p:grpSpPr>
          <p:sp>
            <p:nvSpPr>
              <p:cNvPr id="36873" name="Freeform 9"/>
              <p:cNvSpPr>
                <a:spLocks/>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endParaRPr lang="en-US"/>
              </a:p>
            </p:txBody>
          </p:sp>
          <p:sp>
            <p:nvSpPr>
              <p:cNvPr id="36874"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36875"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36876"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36877"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36878"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36879" name="Group 15"/>
          <p:cNvGrpSpPr>
            <a:grpSpLocks/>
          </p:cNvGrpSpPr>
          <p:nvPr/>
        </p:nvGrpSpPr>
        <p:grpSpPr bwMode="auto">
          <a:xfrm>
            <a:off x="627063" y="6021388"/>
            <a:ext cx="5684837" cy="849312"/>
            <a:chOff x="395" y="3793"/>
            <a:chExt cx="3581" cy="535"/>
          </a:xfrm>
        </p:grpSpPr>
        <p:sp>
          <p:nvSpPr>
            <p:cNvPr id="36880" name="Freeform 16"/>
            <p:cNvSpPr>
              <a:spLocks/>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36881" name="Freeform 17"/>
            <p:cNvSpPr>
              <a:spLocks/>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36882" name="Freeform 18"/>
            <p:cNvSpPr>
              <a:spLocks/>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36883" name="Freeform 19"/>
            <p:cNvSpPr>
              <a:spLocks/>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36884" name="Freeform 20"/>
            <p:cNvSpPr>
              <a:spLocks/>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36885" name="Freeform 21"/>
            <p:cNvSpPr>
              <a:spLocks/>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36886" name="Rectangle 22"/>
          <p:cNvSpPr>
            <a:spLocks noGrp="1" noChangeArrowheads="1"/>
          </p:cNvSpPr>
          <p:nvPr>
            <p:ph type="ctrTitle" sz="quarter"/>
          </p:nvPr>
        </p:nvSpPr>
        <p:spPr>
          <a:xfrm>
            <a:off x="457200" y="1447800"/>
            <a:ext cx="8229600" cy="1736725"/>
          </a:xfrm>
        </p:spPr>
        <p:txBody>
          <a:bodyPr/>
          <a:lstStyle>
            <a:lvl1pPr>
              <a:defRPr sz="5400"/>
            </a:lvl1pPr>
          </a:lstStyle>
          <a:p>
            <a:r>
              <a:rPr lang="en-US"/>
              <a:t>Click to edit Master title style</a:t>
            </a:r>
          </a:p>
        </p:txBody>
      </p:sp>
      <p:sp>
        <p:nvSpPr>
          <p:cNvPr id="36887"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US"/>
              <a:t>Click to edit Master subtitle style</a:t>
            </a:r>
          </a:p>
        </p:txBody>
      </p:sp>
      <p:sp>
        <p:nvSpPr>
          <p:cNvPr id="36888" name="Rectangle 24"/>
          <p:cNvSpPr>
            <a:spLocks noGrp="1" noChangeArrowheads="1"/>
          </p:cNvSpPr>
          <p:nvPr>
            <p:ph type="dt" sz="quarter" idx="2"/>
          </p:nvPr>
        </p:nvSpPr>
        <p:spPr/>
        <p:txBody>
          <a:bodyPr/>
          <a:lstStyle>
            <a:lvl1pPr>
              <a:defRPr/>
            </a:lvl1pPr>
          </a:lstStyle>
          <a:p>
            <a:endParaRPr lang="en-US"/>
          </a:p>
        </p:txBody>
      </p:sp>
      <p:sp>
        <p:nvSpPr>
          <p:cNvPr id="36889" name="Rectangle 25"/>
          <p:cNvSpPr>
            <a:spLocks noGrp="1" noChangeArrowheads="1"/>
          </p:cNvSpPr>
          <p:nvPr>
            <p:ph type="sldNum" sz="quarter" idx="4"/>
          </p:nvPr>
        </p:nvSpPr>
        <p:spPr/>
        <p:txBody>
          <a:bodyPr/>
          <a:lstStyle>
            <a:lvl1pPr>
              <a:defRPr/>
            </a:lvl1pPr>
          </a:lstStyle>
          <a:p>
            <a:fld id="{7186810A-8C7B-4CAA-BD19-F25507AD05D6}" type="slidenum">
              <a:rPr lang="en-US"/>
              <a:pPr/>
              <a:t>‹#›</a:t>
            </a:fld>
            <a:endParaRPr lang="en-US"/>
          </a:p>
        </p:txBody>
      </p:sp>
      <p:sp>
        <p:nvSpPr>
          <p:cNvPr id="36890" name="Rectangle 26"/>
          <p:cNvSpPr>
            <a:spLocks noGrp="1" noChangeArrowheads="1"/>
          </p:cNvSpPr>
          <p:nvPr>
            <p:ph type="ftr" sz="quarter" idx="3"/>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866491-D542-4C21-9D76-43A648B029B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7BF397-FD67-446D-BDF9-ECE14A0458D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24300"/>
            <a:ext cx="8229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A53B383F-117F-47F1-B817-5702424CF26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5800"/>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10397A8A-3DE6-4632-A044-60F4E74CE5F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D7CF3D-1690-4CE5-8449-E059ADA83C0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4EC935-B9C6-4B05-9D02-E0BA8607A4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8D1DB9-3192-4BE9-9E2B-C7939FC6EFF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1D91BC1-BC48-490F-BF36-66C6813810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0A72034-D0FC-4920-9565-D7F2C925D0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07F2C27-972A-4290-BDE7-1A0D1082E9F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ABCE32A-E0B0-4106-8F21-EB06858A8E9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5F551BD-0445-4945-B07D-4702E9C0A26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35842" name="Group 2"/>
          <p:cNvGrpSpPr>
            <a:grpSpLocks/>
          </p:cNvGrpSpPr>
          <p:nvPr/>
        </p:nvGrpSpPr>
        <p:grpSpPr bwMode="auto">
          <a:xfrm>
            <a:off x="0" y="0"/>
            <a:ext cx="9144000" cy="6858000"/>
            <a:chOff x="0" y="0"/>
            <a:chExt cx="5760" cy="4320"/>
          </a:xfrm>
        </p:grpSpPr>
        <p:sp>
          <p:nvSpPr>
            <p:cNvPr id="35843"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35844"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35845" name="Freeform 5"/>
          <p:cNvSpPr>
            <a:spLocks/>
          </p:cNvSpPr>
          <p:nvPr/>
        </p:nvSpPr>
        <p:spPr bwMode="hidden">
          <a:xfrm>
            <a:off x="6248400" y="626268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35846" name="Group 6"/>
          <p:cNvGrpSpPr>
            <a:grpSpLocks/>
          </p:cNvGrpSpPr>
          <p:nvPr/>
        </p:nvGrpSpPr>
        <p:grpSpPr bwMode="auto">
          <a:xfrm>
            <a:off x="0" y="6019800"/>
            <a:ext cx="7848600" cy="857250"/>
            <a:chOff x="0" y="3792"/>
            <a:chExt cx="4944" cy="540"/>
          </a:xfrm>
        </p:grpSpPr>
        <p:sp>
          <p:nvSpPr>
            <p:cNvPr id="35847"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35848" name="Group 8"/>
            <p:cNvGrpSpPr>
              <a:grpSpLocks/>
            </p:cNvGrpSpPr>
            <p:nvPr userDrawn="1"/>
          </p:nvGrpSpPr>
          <p:grpSpPr bwMode="auto">
            <a:xfrm>
              <a:off x="2486" y="3792"/>
              <a:ext cx="2458" cy="540"/>
              <a:chOff x="2486" y="3792"/>
              <a:chExt cx="2458" cy="540"/>
            </a:xfrm>
          </p:grpSpPr>
          <p:sp>
            <p:nvSpPr>
              <p:cNvPr id="35849" name="Freeform 9"/>
              <p:cNvSpPr>
                <a:spLocks/>
              </p:cNvSpPr>
              <p:nvPr userDrawn="1"/>
            </p:nvSpPr>
            <p:spPr bwMode="ltGray">
              <a:xfrm>
                <a:off x="3948" y="3799"/>
                <a:ext cx="996" cy="533"/>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endParaRPr lang="en-US"/>
              </a:p>
            </p:txBody>
          </p:sp>
          <p:sp>
            <p:nvSpPr>
              <p:cNvPr id="35850"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35851"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35852"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35853"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35854"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35855" name="Group 15"/>
          <p:cNvGrpSpPr>
            <a:grpSpLocks/>
          </p:cNvGrpSpPr>
          <p:nvPr/>
        </p:nvGrpSpPr>
        <p:grpSpPr bwMode="auto">
          <a:xfrm>
            <a:off x="627063" y="6021388"/>
            <a:ext cx="5684837" cy="849312"/>
            <a:chOff x="395" y="3793"/>
            <a:chExt cx="3581" cy="535"/>
          </a:xfrm>
        </p:grpSpPr>
        <p:sp>
          <p:nvSpPr>
            <p:cNvPr id="35856" name="Freeform 16"/>
            <p:cNvSpPr>
              <a:spLocks/>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35857" name="Freeform 17"/>
            <p:cNvSpPr>
              <a:spLocks/>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35858" name="Freeform 18"/>
            <p:cNvSpPr>
              <a:spLocks/>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35859" name="Freeform 19"/>
            <p:cNvSpPr>
              <a:spLocks/>
            </p:cNvSpPr>
            <p:nvPr/>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35860" name="Freeform 20"/>
            <p:cNvSpPr>
              <a:spLocks/>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35861" name="Freeform 21"/>
            <p:cNvSpPr>
              <a:spLocks/>
            </p:cNvSpPr>
            <p:nvPr/>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35862"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63" name="Rectangle 23"/>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64"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35865"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35866"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80D871A6-DF46-48C9-AEF7-12918D939003}"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vnbook.red-bean.com/en/1.4/images/ch01dia1.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t>Subversion</a:t>
            </a:r>
          </a:p>
        </p:txBody>
      </p:sp>
      <p:sp>
        <p:nvSpPr>
          <p:cNvPr id="6147" name="Rectangle 3"/>
          <p:cNvSpPr>
            <a:spLocks noGrp="1" noChangeArrowheads="1"/>
          </p:cNvSpPr>
          <p:nvPr>
            <p:ph type="subTitle" idx="1"/>
          </p:nvPr>
        </p:nvSpPr>
        <p:spPr/>
        <p:txBody>
          <a:bodyPr/>
          <a:lstStyle/>
          <a:p>
            <a:r>
              <a:rPr lang="en-US"/>
              <a:t>David Turner</a:t>
            </a:r>
          </a:p>
          <a:p>
            <a:r>
              <a:rPr lang="en-US"/>
              <a:t>Dec 24, 2007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609600"/>
            <a:ext cx="8229600" cy="1143000"/>
          </a:xfrm>
        </p:spPr>
        <p:txBody>
          <a:bodyPr/>
          <a:lstStyle/>
          <a:p>
            <a:r>
              <a:rPr lang="en-US"/>
              <a:t>Differentials</a:t>
            </a:r>
          </a:p>
        </p:txBody>
      </p:sp>
      <p:sp>
        <p:nvSpPr>
          <p:cNvPr id="31748" name="AutoShape 4"/>
          <p:cNvSpPr>
            <a:spLocks noChangeArrowheads="1"/>
          </p:cNvSpPr>
          <p:nvPr/>
        </p:nvSpPr>
        <p:spPr bwMode="auto">
          <a:xfrm>
            <a:off x="7010400" y="3124200"/>
            <a:ext cx="914400" cy="914400"/>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1749" name="AutoShape 5" descr="Divot"/>
          <p:cNvSpPr>
            <a:spLocks noChangeArrowheads="1"/>
          </p:cNvSpPr>
          <p:nvPr/>
        </p:nvSpPr>
        <p:spPr bwMode="auto">
          <a:xfrm>
            <a:off x="4572000" y="3124200"/>
            <a:ext cx="914400" cy="914400"/>
          </a:xfrm>
          <a:prstGeom prst="foldedCorner">
            <a:avLst>
              <a:gd name="adj" fmla="val 12500"/>
            </a:avLst>
          </a:prstGeom>
          <a:pattFill prst="divot">
            <a:fgClr>
              <a:schemeClr val="accent1"/>
            </a:fgClr>
            <a:bgClr>
              <a:schemeClr val="bg1"/>
            </a:bgClr>
          </a:pattFill>
          <a:ln w="9525">
            <a:solidFill>
              <a:schemeClr val="tx1"/>
            </a:solidFill>
            <a:prstDash val="dash"/>
            <a:round/>
            <a:headEnd/>
            <a:tailEnd/>
          </a:ln>
          <a:effectLst/>
        </p:spPr>
        <p:txBody>
          <a:bodyPr wrap="none" anchor="ctr"/>
          <a:lstStyle/>
          <a:p>
            <a:endParaRPr lang="en-US"/>
          </a:p>
        </p:txBody>
      </p:sp>
      <p:sp>
        <p:nvSpPr>
          <p:cNvPr id="31750" name="AutoShape 6" descr="Divot"/>
          <p:cNvSpPr>
            <a:spLocks noChangeArrowheads="1"/>
          </p:cNvSpPr>
          <p:nvPr/>
        </p:nvSpPr>
        <p:spPr bwMode="auto">
          <a:xfrm>
            <a:off x="1905000" y="3124200"/>
            <a:ext cx="914400" cy="914400"/>
          </a:xfrm>
          <a:prstGeom prst="foldedCorner">
            <a:avLst>
              <a:gd name="adj" fmla="val 12500"/>
            </a:avLst>
          </a:prstGeom>
          <a:pattFill prst="divot">
            <a:fgClr>
              <a:schemeClr val="accent1"/>
            </a:fgClr>
            <a:bgClr>
              <a:schemeClr val="bg1"/>
            </a:bgClr>
          </a:pattFill>
          <a:ln w="9525">
            <a:solidFill>
              <a:schemeClr val="tx1"/>
            </a:solidFill>
            <a:prstDash val="dash"/>
            <a:round/>
            <a:headEnd/>
            <a:tailEnd/>
          </a:ln>
          <a:effectLst/>
        </p:spPr>
        <p:txBody>
          <a:bodyPr wrap="none" anchor="ctr"/>
          <a:lstStyle/>
          <a:p>
            <a:endParaRPr lang="en-US"/>
          </a:p>
        </p:txBody>
      </p:sp>
      <p:sp>
        <p:nvSpPr>
          <p:cNvPr id="31752" name="Line 8"/>
          <p:cNvSpPr>
            <a:spLocks noChangeShapeType="1"/>
          </p:cNvSpPr>
          <p:nvPr/>
        </p:nvSpPr>
        <p:spPr bwMode="auto">
          <a:xfrm>
            <a:off x="5638800" y="3581400"/>
            <a:ext cx="1143000" cy="0"/>
          </a:xfrm>
          <a:prstGeom prst="line">
            <a:avLst/>
          </a:prstGeom>
          <a:noFill/>
          <a:ln w="9525">
            <a:solidFill>
              <a:schemeClr val="tx1"/>
            </a:solidFill>
            <a:round/>
            <a:headEnd type="triangle" w="lg" len="lg"/>
            <a:tailEnd type="none" w="lg" len="lg"/>
          </a:ln>
          <a:effectLst/>
        </p:spPr>
        <p:txBody>
          <a:bodyPr/>
          <a:lstStyle/>
          <a:p>
            <a:endParaRPr lang="en-US"/>
          </a:p>
        </p:txBody>
      </p:sp>
      <p:sp>
        <p:nvSpPr>
          <p:cNvPr id="31753" name="Text Box 9"/>
          <p:cNvSpPr txBox="1">
            <a:spLocks noChangeArrowheads="1"/>
          </p:cNvSpPr>
          <p:nvPr/>
        </p:nvSpPr>
        <p:spPr bwMode="auto">
          <a:xfrm>
            <a:off x="6019800" y="3048000"/>
            <a:ext cx="476250" cy="519113"/>
          </a:xfrm>
          <a:prstGeom prst="rect">
            <a:avLst/>
          </a:prstGeom>
          <a:noFill/>
          <a:ln w="9525">
            <a:noFill/>
            <a:miter lim="800000"/>
            <a:headEnd/>
            <a:tailEnd/>
          </a:ln>
          <a:effectLst/>
        </p:spPr>
        <p:txBody>
          <a:bodyPr>
            <a:spAutoFit/>
          </a:bodyPr>
          <a:lstStyle/>
          <a:p>
            <a:r>
              <a:rPr lang="en-US" sz="2800">
                <a:latin typeface="Times New Roman" pitchFamily="18" charset="0"/>
                <a:cs typeface="Times New Roman" pitchFamily="18" charset="0"/>
              </a:rPr>
              <a:t>∆</a:t>
            </a:r>
          </a:p>
        </p:txBody>
      </p:sp>
      <p:sp>
        <p:nvSpPr>
          <p:cNvPr id="31754" name="Line 10"/>
          <p:cNvSpPr>
            <a:spLocks noChangeShapeType="1"/>
          </p:cNvSpPr>
          <p:nvPr/>
        </p:nvSpPr>
        <p:spPr bwMode="auto">
          <a:xfrm>
            <a:off x="3048000" y="3581400"/>
            <a:ext cx="1295400" cy="0"/>
          </a:xfrm>
          <a:prstGeom prst="line">
            <a:avLst/>
          </a:prstGeom>
          <a:noFill/>
          <a:ln w="9525">
            <a:solidFill>
              <a:schemeClr val="tx1"/>
            </a:solidFill>
            <a:round/>
            <a:headEnd type="triangle" w="lg" len="lg"/>
            <a:tailEnd type="none" w="lg" len="lg"/>
          </a:ln>
          <a:effectLst/>
        </p:spPr>
        <p:txBody>
          <a:bodyPr/>
          <a:lstStyle/>
          <a:p>
            <a:endParaRPr lang="en-US"/>
          </a:p>
        </p:txBody>
      </p:sp>
      <p:sp>
        <p:nvSpPr>
          <p:cNvPr id="31755" name="Text Box 11"/>
          <p:cNvSpPr txBox="1">
            <a:spLocks noChangeArrowheads="1"/>
          </p:cNvSpPr>
          <p:nvPr/>
        </p:nvSpPr>
        <p:spPr bwMode="auto">
          <a:xfrm>
            <a:off x="3505200" y="3048000"/>
            <a:ext cx="476250" cy="519113"/>
          </a:xfrm>
          <a:prstGeom prst="rect">
            <a:avLst/>
          </a:prstGeom>
          <a:noFill/>
          <a:ln w="9525">
            <a:noFill/>
            <a:miter lim="800000"/>
            <a:headEnd/>
            <a:tailEnd/>
          </a:ln>
          <a:effectLst/>
        </p:spPr>
        <p:txBody>
          <a:bodyPr>
            <a:spAutoFit/>
          </a:bodyPr>
          <a:lstStyle/>
          <a:p>
            <a:r>
              <a:rPr lang="en-US" sz="2800">
                <a:latin typeface="Times New Roman" pitchFamily="18" charset="0"/>
                <a:cs typeface="Times New Roman" pitchFamily="18" charset="0"/>
              </a:rPr>
              <a:t>∆</a:t>
            </a:r>
          </a:p>
        </p:txBody>
      </p:sp>
      <p:sp>
        <p:nvSpPr>
          <p:cNvPr id="31756" name="Text Box 12"/>
          <p:cNvSpPr txBox="1">
            <a:spLocks noChangeArrowheads="1"/>
          </p:cNvSpPr>
          <p:nvPr/>
        </p:nvSpPr>
        <p:spPr bwMode="auto">
          <a:xfrm>
            <a:off x="6934200" y="4419600"/>
            <a:ext cx="920750" cy="641350"/>
          </a:xfrm>
          <a:prstGeom prst="rect">
            <a:avLst/>
          </a:prstGeom>
          <a:noFill/>
          <a:ln w="9525">
            <a:noFill/>
            <a:miter lim="800000"/>
            <a:headEnd/>
            <a:tailEnd/>
          </a:ln>
          <a:effectLst/>
        </p:spPr>
        <p:txBody>
          <a:bodyPr wrap="none">
            <a:spAutoFit/>
          </a:bodyPr>
          <a:lstStyle/>
          <a:p>
            <a:r>
              <a:rPr lang="en-US"/>
              <a:t>current</a:t>
            </a:r>
          </a:p>
          <a:p>
            <a:r>
              <a:rPr lang="en-US"/>
              <a:t>version</a:t>
            </a:r>
          </a:p>
        </p:txBody>
      </p:sp>
      <p:sp>
        <p:nvSpPr>
          <p:cNvPr id="31757" name="Text Box 13"/>
          <p:cNvSpPr txBox="1">
            <a:spLocks noChangeArrowheads="1"/>
          </p:cNvSpPr>
          <p:nvPr/>
        </p:nvSpPr>
        <p:spPr bwMode="auto">
          <a:xfrm>
            <a:off x="4495800" y="4419600"/>
            <a:ext cx="1047750" cy="641350"/>
          </a:xfrm>
          <a:prstGeom prst="rect">
            <a:avLst/>
          </a:prstGeom>
          <a:noFill/>
          <a:ln w="9525">
            <a:noFill/>
            <a:miter lim="800000"/>
            <a:headEnd/>
            <a:tailEnd/>
          </a:ln>
          <a:effectLst/>
        </p:spPr>
        <p:txBody>
          <a:bodyPr wrap="none">
            <a:spAutoFit/>
          </a:bodyPr>
          <a:lstStyle/>
          <a:p>
            <a:r>
              <a:rPr lang="en-US"/>
              <a:t>previous</a:t>
            </a:r>
          </a:p>
          <a:p>
            <a:r>
              <a:rPr lang="en-US"/>
              <a:t>version</a:t>
            </a:r>
          </a:p>
        </p:txBody>
      </p:sp>
      <p:sp>
        <p:nvSpPr>
          <p:cNvPr id="31758" name="Text Box 14"/>
          <p:cNvSpPr txBox="1">
            <a:spLocks noChangeArrowheads="1"/>
          </p:cNvSpPr>
          <p:nvPr/>
        </p:nvSpPr>
        <p:spPr bwMode="auto">
          <a:xfrm>
            <a:off x="1828800" y="4419600"/>
            <a:ext cx="1047750" cy="1190625"/>
          </a:xfrm>
          <a:prstGeom prst="rect">
            <a:avLst/>
          </a:prstGeom>
          <a:noFill/>
          <a:ln w="9525">
            <a:noFill/>
            <a:miter lim="800000"/>
            <a:headEnd/>
            <a:tailEnd/>
          </a:ln>
          <a:effectLst/>
        </p:spPr>
        <p:txBody>
          <a:bodyPr wrap="none">
            <a:spAutoFit/>
          </a:bodyPr>
          <a:lstStyle/>
          <a:p>
            <a:r>
              <a:rPr lang="en-US"/>
              <a:t>previous</a:t>
            </a:r>
          </a:p>
          <a:p>
            <a:r>
              <a:rPr lang="en-US"/>
              <a:t>to the</a:t>
            </a:r>
          </a:p>
          <a:p>
            <a:r>
              <a:rPr lang="en-US"/>
              <a:t>previous</a:t>
            </a:r>
          </a:p>
          <a:p>
            <a:r>
              <a:rPr lang="en-US"/>
              <a:t>version</a:t>
            </a:r>
          </a:p>
        </p:txBody>
      </p:sp>
      <p:sp>
        <p:nvSpPr>
          <p:cNvPr id="31759" name="Line 15"/>
          <p:cNvSpPr>
            <a:spLocks noChangeShapeType="1"/>
          </p:cNvSpPr>
          <p:nvPr/>
        </p:nvSpPr>
        <p:spPr bwMode="auto">
          <a:xfrm>
            <a:off x="609600" y="3581400"/>
            <a:ext cx="1066800" cy="0"/>
          </a:xfrm>
          <a:prstGeom prst="line">
            <a:avLst/>
          </a:prstGeom>
          <a:noFill/>
          <a:ln w="9525">
            <a:solidFill>
              <a:schemeClr val="tx1"/>
            </a:solidFill>
            <a:prstDash val="dashDot"/>
            <a:round/>
            <a:headEnd type="triangle" w="lg" len="lg"/>
            <a:tailEnd type="none" w="lg" len="lg"/>
          </a:ln>
          <a:effectLst/>
        </p:spPr>
        <p:txBody>
          <a:bodyPr/>
          <a:lstStyle/>
          <a:p>
            <a:endParaRPr lang="en-US"/>
          </a:p>
        </p:txBody>
      </p:sp>
      <p:sp>
        <p:nvSpPr>
          <p:cNvPr id="31760" name="Text Box 16"/>
          <p:cNvSpPr txBox="1">
            <a:spLocks noChangeArrowheads="1"/>
          </p:cNvSpPr>
          <p:nvPr/>
        </p:nvSpPr>
        <p:spPr bwMode="auto">
          <a:xfrm>
            <a:off x="990600" y="3048000"/>
            <a:ext cx="476250" cy="519113"/>
          </a:xfrm>
          <a:prstGeom prst="rect">
            <a:avLst/>
          </a:prstGeom>
          <a:noFill/>
          <a:ln w="9525">
            <a:noFill/>
            <a:miter lim="800000"/>
            <a:headEnd/>
            <a:tailEnd/>
          </a:ln>
          <a:effectLst/>
        </p:spPr>
        <p:txBody>
          <a:bodyPr>
            <a:spAutoFit/>
          </a:bodyPr>
          <a:lstStyle/>
          <a:p>
            <a:r>
              <a:rPr lang="en-US" sz="2800">
                <a:latin typeface="Times New Roman" pitchFamily="18" charset="0"/>
                <a:cs typeface="Times New Roman"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Atomic commits</a:t>
            </a:r>
          </a:p>
        </p:txBody>
      </p:sp>
      <p:sp>
        <p:nvSpPr>
          <p:cNvPr id="12291" name="Rectangle 3"/>
          <p:cNvSpPr>
            <a:spLocks noGrp="1" noChangeArrowheads="1"/>
          </p:cNvSpPr>
          <p:nvPr>
            <p:ph type="body" idx="1"/>
          </p:nvPr>
        </p:nvSpPr>
        <p:spPr/>
        <p:txBody>
          <a:bodyPr/>
          <a:lstStyle/>
          <a:p>
            <a:r>
              <a:rPr lang="en-US"/>
              <a:t>A collection of modifications either goes into the repository completely, or not at all.</a:t>
            </a:r>
          </a:p>
          <a:p>
            <a:r>
              <a:rPr lang="en-US"/>
              <a:t>In other words, a commit will either altogether succeed, or it will altogether fail.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Properties</a:t>
            </a:r>
          </a:p>
        </p:txBody>
      </p:sp>
      <p:sp>
        <p:nvSpPr>
          <p:cNvPr id="14339" name="Rectangle 3"/>
          <p:cNvSpPr>
            <a:spLocks noGrp="1" noChangeArrowheads="1"/>
          </p:cNvSpPr>
          <p:nvPr>
            <p:ph type="body" idx="1"/>
          </p:nvPr>
        </p:nvSpPr>
        <p:spPr/>
        <p:txBody>
          <a:bodyPr/>
          <a:lstStyle/>
          <a:p>
            <a:r>
              <a:rPr lang="en-US"/>
              <a:t>Each file and directory has a set of properties—keys and their values—associated with it.</a:t>
            </a:r>
          </a:p>
          <a:p>
            <a:r>
              <a:rPr lang="en-US"/>
              <a:t>You can keep certain files from being written into the repository by setting the svn:ignore property to a string that matches the files you want to omit.  Such files are said to be “unversioned.”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Binary versus Character Data</a:t>
            </a:r>
          </a:p>
        </p:txBody>
      </p:sp>
      <p:sp>
        <p:nvSpPr>
          <p:cNvPr id="15363" name="Rectangle 3"/>
          <p:cNvSpPr>
            <a:spLocks noGrp="1" noChangeArrowheads="1"/>
          </p:cNvSpPr>
          <p:nvPr>
            <p:ph type="body" idx="1"/>
          </p:nvPr>
        </p:nvSpPr>
        <p:spPr/>
        <p:txBody>
          <a:bodyPr/>
          <a:lstStyle/>
          <a:p>
            <a:r>
              <a:rPr lang="en-US"/>
              <a:t>Subversion expresses file differences using a binary differencing algorithm, which works identically on both binary and character-based files.</a:t>
            </a:r>
          </a:p>
          <a:p>
            <a:r>
              <a:rPr lang="en-US"/>
              <a:t>Both types of files are stored in compressed format in the repository.</a:t>
            </a:r>
          </a:p>
          <a:p>
            <a:r>
              <a:rPr lang="en-US"/>
              <a:t>CVS treats these file types differently.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The Fundamental Problem</a:t>
            </a:r>
          </a:p>
        </p:txBody>
      </p:sp>
      <p:sp>
        <p:nvSpPr>
          <p:cNvPr id="16387" name="Rectangle 3"/>
          <p:cNvSpPr>
            <a:spLocks noGrp="1" noChangeArrowheads="1"/>
          </p:cNvSpPr>
          <p:nvPr>
            <p:ph type="body" idx="1"/>
          </p:nvPr>
        </p:nvSpPr>
        <p:spPr/>
        <p:txBody>
          <a:bodyPr/>
          <a:lstStyle/>
          <a:p>
            <a:pPr>
              <a:lnSpc>
                <a:spcPct val="90000"/>
              </a:lnSpc>
            </a:pPr>
            <a:r>
              <a:rPr lang="en-US"/>
              <a:t>User A gets a copy of file X from the data store.</a:t>
            </a:r>
          </a:p>
          <a:p>
            <a:pPr>
              <a:lnSpc>
                <a:spcPct val="90000"/>
              </a:lnSpc>
            </a:pPr>
            <a:r>
              <a:rPr lang="en-US"/>
              <a:t>User B gets a copy of file X from the data store.</a:t>
            </a:r>
          </a:p>
          <a:p>
            <a:pPr>
              <a:lnSpc>
                <a:spcPct val="90000"/>
              </a:lnSpc>
            </a:pPr>
            <a:r>
              <a:rPr lang="en-US"/>
              <a:t>User A changes X and writes the new X back into the data store.</a:t>
            </a:r>
          </a:p>
          <a:p>
            <a:pPr>
              <a:lnSpc>
                <a:spcPct val="90000"/>
              </a:lnSpc>
            </a:pPr>
            <a:r>
              <a:rPr lang="en-US"/>
              <a:t>User B changes his older version of X and writes this into the data store, </a:t>
            </a:r>
            <a:r>
              <a:rPr lang="en-US" i="1">
                <a:solidFill>
                  <a:srgbClr val="CC3300"/>
                </a:solidFill>
              </a:rPr>
              <a:t>over-writing A’s changes</a:t>
            </a:r>
            <a:r>
              <a:rPr lang="en-US"/>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Lock-Modify-Unlock</a:t>
            </a:r>
          </a:p>
        </p:txBody>
      </p:sp>
      <p:sp>
        <p:nvSpPr>
          <p:cNvPr id="17411" name="Rectangle 3"/>
          <p:cNvSpPr>
            <a:spLocks noGrp="1" noChangeArrowheads="1"/>
          </p:cNvSpPr>
          <p:nvPr>
            <p:ph type="body" idx="1"/>
          </p:nvPr>
        </p:nvSpPr>
        <p:spPr/>
        <p:txBody>
          <a:bodyPr/>
          <a:lstStyle/>
          <a:p>
            <a:pPr>
              <a:lnSpc>
                <a:spcPct val="90000"/>
              </a:lnSpc>
            </a:pPr>
            <a:r>
              <a:rPr lang="en-US" sz="2800"/>
              <a:t>The lock-modify-unlock solution to the fundamental problem has several problems:</a:t>
            </a:r>
          </a:p>
          <a:p>
            <a:pPr>
              <a:lnSpc>
                <a:spcPct val="90000"/>
              </a:lnSpc>
            </a:pPr>
            <a:r>
              <a:rPr lang="en-US" sz="2800"/>
              <a:t>Two users may want to modify two separate parts of the file, which means one user must wait.</a:t>
            </a:r>
          </a:p>
          <a:p>
            <a:pPr>
              <a:lnSpc>
                <a:spcPct val="90000"/>
              </a:lnSpc>
            </a:pPr>
            <a:r>
              <a:rPr lang="en-US" sz="2800"/>
              <a:t>After locking a file, the user may forget to unlock it.</a:t>
            </a:r>
          </a:p>
          <a:p>
            <a:pPr>
              <a:lnSpc>
                <a:spcPct val="90000"/>
              </a:lnSpc>
            </a:pPr>
            <a:r>
              <a:rPr lang="en-US" sz="2800"/>
              <a:t>Locking does not solve incompatibility problems between separate files. (See subversion book for details.)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Copy-Modify-Merge</a:t>
            </a:r>
          </a:p>
        </p:txBody>
      </p:sp>
      <p:sp>
        <p:nvSpPr>
          <p:cNvPr id="18435" name="Rectangle 3"/>
          <p:cNvSpPr>
            <a:spLocks noGrp="1" noChangeArrowheads="1"/>
          </p:cNvSpPr>
          <p:nvPr>
            <p:ph type="body" idx="1"/>
          </p:nvPr>
        </p:nvSpPr>
        <p:spPr>
          <a:xfrm>
            <a:off x="457200" y="1524000"/>
            <a:ext cx="8229600" cy="5029200"/>
          </a:xfrm>
        </p:spPr>
        <p:txBody>
          <a:bodyPr/>
          <a:lstStyle/>
          <a:p>
            <a:pPr>
              <a:lnSpc>
                <a:spcPct val="80000"/>
              </a:lnSpc>
            </a:pPr>
            <a:r>
              <a:rPr lang="en-US" sz="2000"/>
              <a:t>Subversion uses a copy-modify-merge approach instead of locking.</a:t>
            </a:r>
          </a:p>
          <a:p>
            <a:pPr>
              <a:lnSpc>
                <a:spcPct val="80000"/>
              </a:lnSpc>
            </a:pPr>
            <a:r>
              <a:rPr lang="en-US" sz="2000"/>
              <a:t>User A gets a “working copy” of X.</a:t>
            </a:r>
          </a:p>
          <a:p>
            <a:pPr>
              <a:lnSpc>
                <a:spcPct val="80000"/>
              </a:lnSpc>
            </a:pPr>
            <a:r>
              <a:rPr lang="en-US" sz="2000"/>
              <a:t>User B gets a “working copy” of X.</a:t>
            </a:r>
          </a:p>
          <a:p>
            <a:pPr>
              <a:lnSpc>
                <a:spcPct val="80000"/>
              </a:lnSpc>
            </a:pPr>
            <a:r>
              <a:rPr lang="en-US" sz="2000"/>
              <a:t>User A changes his working copy of X.</a:t>
            </a:r>
          </a:p>
          <a:p>
            <a:pPr>
              <a:lnSpc>
                <a:spcPct val="80000"/>
              </a:lnSpc>
            </a:pPr>
            <a:r>
              <a:rPr lang="en-US" sz="2000"/>
              <a:t>User B changes her working copy of X.</a:t>
            </a:r>
          </a:p>
          <a:p>
            <a:pPr>
              <a:lnSpc>
                <a:spcPct val="80000"/>
              </a:lnSpc>
            </a:pPr>
            <a:r>
              <a:rPr lang="en-US" sz="2000"/>
              <a:t>A saves his copy of X into the repository.</a:t>
            </a:r>
          </a:p>
          <a:p>
            <a:pPr>
              <a:lnSpc>
                <a:spcPct val="80000"/>
              </a:lnSpc>
            </a:pPr>
            <a:r>
              <a:rPr lang="en-US" sz="2000"/>
              <a:t>B tries to save his copy of X into the repository, but it fails, because her changes were made to a now stale version of X</a:t>
            </a:r>
          </a:p>
          <a:p>
            <a:pPr>
              <a:lnSpc>
                <a:spcPct val="80000"/>
              </a:lnSpc>
            </a:pPr>
            <a:r>
              <a:rPr lang="en-US" sz="2000"/>
              <a:t>B performs an “update,” which results in A’s changes to X to be merged into B’s version of X.</a:t>
            </a:r>
          </a:p>
          <a:p>
            <a:pPr>
              <a:lnSpc>
                <a:spcPct val="80000"/>
              </a:lnSpc>
            </a:pPr>
            <a:r>
              <a:rPr lang="en-US" sz="2000"/>
              <a:t>If A’s changes do not conflict with B’s changes, the update silently completes.  If A’s changes conflict with B’s changes, subversion inserts annotation into X describing the conflicts and then reports the problem to B.  B then manually resolves the conflict.</a:t>
            </a:r>
          </a:p>
          <a:p>
            <a:pPr>
              <a:lnSpc>
                <a:spcPct val="80000"/>
              </a:lnSpc>
            </a:pPr>
            <a:r>
              <a:rPr lang="en-US" sz="2000"/>
              <a:t>Whether B needed to manually resolve conflicts or not, the next step is for B to commit her changes into the repository, which now succeeds.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Copy-Modify-Merge in Practice</a:t>
            </a:r>
          </a:p>
        </p:txBody>
      </p:sp>
      <p:sp>
        <p:nvSpPr>
          <p:cNvPr id="19459" name="Rectangle 3"/>
          <p:cNvSpPr>
            <a:spLocks noGrp="1" noChangeArrowheads="1"/>
          </p:cNvSpPr>
          <p:nvPr>
            <p:ph type="body" idx="1"/>
          </p:nvPr>
        </p:nvSpPr>
        <p:spPr/>
        <p:txBody>
          <a:bodyPr/>
          <a:lstStyle/>
          <a:p>
            <a:pPr>
              <a:lnSpc>
                <a:spcPct val="90000"/>
              </a:lnSpc>
            </a:pPr>
            <a:r>
              <a:rPr lang="en-US"/>
              <a:t>With copy-modify-merge, users do not wait on each other.</a:t>
            </a:r>
          </a:p>
          <a:p>
            <a:pPr>
              <a:lnSpc>
                <a:spcPct val="90000"/>
              </a:lnSpc>
            </a:pPr>
            <a:r>
              <a:rPr lang="en-US"/>
              <a:t>In practice, conflicts are rare and are usually straightforward to resolve.</a:t>
            </a:r>
          </a:p>
          <a:p>
            <a:pPr>
              <a:lnSpc>
                <a:spcPct val="90000"/>
              </a:lnSpc>
            </a:pPr>
            <a:r>
              <a:rPr lang="en-US"/>
              <a:t>Copy-modify-merge does not work well with binary files, because changes can not be merged.  For this reason, subversion provides a lock-modify-unlock process when needed.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Revisions</a:t>
            </a:r>
          </a:p>
        </p:txBody>
      </p:sp>
      <p:sp>
        <p:nvSpPr>
          <p:cNvPr id="20483" name="Rectangle 3"/>
          <p:cNvSpPr>
            <a:spLocks noGrp="1" noChangeArrowheads="1"/>
          </p:cNvSpPr>
          <p:nvPr>
            <p:ph type="body" idx="1"/>
          </p:nvPr>
        </p:nvSpPr>
        <p:spPr/>
        <p:txBody>
          <a:bodyPr/>
          <a:lstStyle/>
          <a:p>
            <a:r>
              <a:rPr lang="en-US"/>
              <a:t>Subversion transactions are atomic: they either succeed entirely or fail entirely</a:t>
            </a:r>
          </a:p>
          <a:p>
            <a:r>
              <a:rPr lang="en-US"/>
              <a:t>After the repository is initially created, it is an empty folder and has revision number 0.</a:t>
            </a:r>
          </a:p>
          <a:p>
            <a:r>
              <a:rPr lang="en-US"/>
              <a:t>After committing to a repository with revision number n, the repository is changed to version n+1.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Revisions</a:t>
            </a:r>
          </a:p>
        </p:txBody>
      </p:sp>
      <p:pic>
        <p:nvPicPr>
          <p:cNvPr id="21508" name="Picture 4"/>
          <p:cNvPicPr>
            <a:picLocks noChangeAspect="1" noChangeArrowheads="1"/>
          </p:cNvPicPr>
          <p:nvPr/>
        </p:nvPicPr>
        <p:blipFill>
          <a:blip r:embed="rId2" cstate="print"/>
          <a:srcRect/>
          <a:stretch>
            <a:fillRect/>
          </a:stretch>
        </p:blipFill>
        <p:spPr bwMode="auto">
          <a:xfrm>
            <a:off x="2667000" y="1752600"/>
            <a:ext cx="3552825" cy="2505075"/>
          </a:xfrm>
          <a:prstGeom prst="rect">
            <a:avLst/>
          </a:prstGeom>
          <a:noFill/>
          <a:ln w="9525">
            <a:noFill/>
            <a:miter lim="800000"/>
            <a:headEnd/>
            <a:tailEnd/>
          </a:ln>
          <a:effectLst/>
        </p:spPr>
      </p:pic>
      <p:sp>
        <p:nvSpPr>
          <p:cNvPr id="21509" name="Text Box 5"/>
          <p:cNvSpPr txBox="1">
            <a:spLocks noChangeArrowheads="1"/>
          </p:cNvSpPr>
          <p:nvPr/>
        </p:nvSpPr>
        <p:spPr bwMode="auto">
          <a:xfrm>
            <a:off x="1066800" y="4419600"/>
            <a:ext cx="6858000" cy="641350"/>
          </a:xfrm>
          <a:prstGeom prst="rect">
            <a:avLst/>
          </a:prstGeom>
          <a:noFill/>
          <a:ln w="9525">
            <a:noFill/>
            <a:miter lim="800000"/>
            <a:headEnd/>
            <a:tailEnd/>
          </a:ln>
          <a:effectLst/>
        </p:spPr>
        <p:txBody>
          <a:bodyPr>
            <a:spAutoFit/>
          </a:bodyPr>
          <a:lstStyle/>
          <a:p>
            <a:r>
              <a:rPr lang="en-US"/>
              <a:t>This diagram and the following text were taken from the online version of the Subversion book.</a:t>
            </a:r>
          </a:p>
        </p:txBody>
      </p:sp>
      <p:sp>
        <p:nvSpPr>
          <p:cNvPr id="21510" name="Text Box 6"/>
          <p:cNvSpPr txBox="1">
            <a:spLocks noChangeArrowheads="1"/>
          </p:cNvSpPr>
          <p:nvPr/>
        </p:nvSpPr>
        <p:spPr bwMode="auto">
          <a:xfrm>
            <a:off x="1752600" y="5410200"/>
            <a:ext cx="6111875" cy="641350"/>
          </a:xfrm>
          <a:prstGeom prst="rect">
            <a:avLst/>
          </a:prstGeom>
          <a:noFill/>
          <a:ln w="9525">
            <a:noFill/>
            <a:miter lim="800000"/>
            <a:headEnd/>
            <a:tailEnd/>
          </a:ln>
          <a:effectLst/>
        </p:spPr>
        <p:txBody>
          <a:bodyPr>
            <a:spAutoFit/>
          </a:bodyPr>
          <a:lstStyle/>
          <a:p>
            <a:r>
              <a:rPr lang="en-US"/>
              <a:t>When Subversion users talk about “revision 5 of foo.c”, they really mean “foo.c as it appears in revision 5.”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US"/>
              <a:t>What is Subversion?</a:t>
            </a:r>
          </a:p>
        </p:txBody>
      </p:sp>
      <p:sp>
        <p:nvSpPr>
          <p:cNvPr id="7173" name="Rectangle 5"/>
          <p:cNvSpPr>
            <a:spLocks noGrp="1" noChangeArrowheads="1"/>
          </p:cNvSpPr>
          <p:nvPr>
            <p:ph type="body" sz="half" idx="1"/>
          </p:nvPr>
        </p:nvSpPr>
        <p:spPr>
          <a:xfrm>
            <a:off x="457200" y="1600200"/>
            <a:ext cx="8229600" cy="4465638"/>
          </a:xfrm>
        </p:spPr>
        <p:txBody>
          <a:bodyPr/>
          <a:lstStyle/>
          <a:p>
            <a:r>
              <a:rPr lang="en-US" sz="2800"/>
              <a:t>Subversion is a </a:t>
            </a:r>
            <a:r>
              <a:rPr lang="en-US" sz="2800" i="1"/>
              <a:t>version control system</a:t>
            </a:r>
            <a:r>
              <a:rPr lang="en-US" sz="2800"/>
              <a:t>.</a:t>
            </a:r>
          </a:p>
          <a:p>
            <a:r>
              <a:rPr lang="en-US" sz="2800"/>
              <a:t>A version control system allows users to manage files, directories, and the changes made to them.</a:t>
            </a:r>
          </a:p>
          <a:p>
            <a:r>
              <a:rPr lang="en-US" sz="2800"/>
              <a:t>Subversion can manage any sort of file collection (not only source code).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Revisions and Working Copies</a:t>
            </a:r>
          </a:p>
        </p:txBody>
      </p:sp>
      <p:sp>
        <p:nvSpPr>
          <p:cNvPr id="24579" name="Rectangle 3"/>
          <p:cNvSpPr>
            <a:spLocks noGrp="1" noChangeArrowheads="1"/>
          </p:cNvSpPr>
          <p:nvPr>
            <p:ph type="body" idx="1"/>
          </p:nvPr>
        </p:nvSpPr>
        <p:spPr/>
        <p:txBody>
          <a:bodyPr/>
          <a:lstStyle/>
          <a:p>
            <a:r>
              <a:rPr lang="en-US"/>
              <a:t>Working copies do not always correspond to any single revision of the repository; they may contain files from several different revisions.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Revisions and Working Copies</a:t>
            </a:r>
          </a:p>
        </p:txBody>
      </p:sp>
      <p:sp>
        <p:nvSpPr>
          <p:cNvPr id="22531" name="Rectangle 3"/>
          <p:cNvSpPr>
            <a:spLocks noGrp="1" noChangeArrowheads="1"/>
          </p:cNvSpPr>
          <p:nvPr>
            <p:ph type="body" idx="1"/>
          </p:nvPr>
        </p:nvSpPr>
        <p:spPr/>
        <p:txBody>
          <a:bodyPr/>
          <a:lstStyle/>
          <a:p>
            <a:pPr>
              <a:lnSpc>
                <a:spcPct val="80000"/>
              </a:lnSpc>
            </a:pPr>
            <a:r>
              <a:rPr lang="en-US" sz="2400"/>
              <a:t>User A checks out repository </a:t>
            </a:r>
            <a:r>
              <a:rPr lang="en-US" sz="2400" i="1"/>
              <a:t>repo</a:t>
            </a:r>
            <a:r>
              <a:rPr lang="en-US" sz="2400"/>
              <a:t>.</a:t>
            </a:r>
            <a:br>
              <a:rPr lang="en-US" sz="2400"/>
            </a:br>
            <a:r>
              <a:rPr lang="en-US" sz="2400"/>
              <a:t/>
            </a:r>
            <a:br>
              <a:rPr lang="en-US" sz="2400"/>
            </a:br>
            <a:r>
              <a:rPr lang="en-US" sz="2400"/>
              <a:t>repo/system.h	3</a:t>
            </a:r>
            <a:br>
              <a:rPr lang="en-US" sz="2400"/>
            </a:br>
            <a:r>
              <a:rPr lang="en-US" sz="2400"/>
              <a:t>repo/system.cpp	3</a:t>
            </a:r>
            <a:br>
              <a:rPr lang="en-US" sz="2400"/>
            </a:br>
            <a:endParaRPr lang="en-US" sz="2400"/>
          </a:p>
          <a:p>
            <a:pPr>
              <a:lnSpc>
                <a:spcPct val="80000"/>
              </a:lnSpc>
            </a:pPr>
            <a:r>
              <a:rPr lang="en-US" sz="2400"/>
              <a:t>User A modifies system.h and commits this file. </a:t>
            </a:r>
            <a:br>
              <a:rPr lang="en-US" sz="2400"/>
            </a:br>
            <a:r>
              <a:rPr lang="en-US" sz="2400"/>
              <a:t/>
            </a:r>
            <a:br>
              <a:rPr lang="en-US" sz="2400"/>
            </a:br>
            <a:r>
              <a:rPr lang="en-US" sz="2400"/>
              <a:t>repo/system.h	4</a:t>
            </a:r>
            <a:br>
              <a:rPr lang="en-US" sz="2400"/>
            </a:br>
            <a:r>
              <a:rPr lang="en-US" sz="2400"/>
              <a:t>repo/system.cpp	3</a:t>
            </a:r>
            <a:br>
              <a:rPr lang="en-US" sz="2400"/>
            </a:br>
            <a:endParaRPr lang="en-US" sz="2400"/>
          </a:p>
          <a:p>
            <a:pPr>
              <a:lnSpc>
                <a:spcPct val="80000"/>
              </a:lnSpc>
            </a:pPr>
            <a:r>
              <a:rPr lang="en-US" sz="2400"/>
              <a:t>User B commits changes to system.cpp, and A updates.</a:t>
            </a:r>
            <a:br>
              <a:rPr lang="en-US" sz="2400"/>
            </a:br>
            <a:r>
              <a:rPr lang="en-US" sz="2400"/>
              <a:t/>
            </a:r>
            <a:br>
              <a:rPr lang="en-US" sz="2400"/>
            </a:br>
            <a:r>
              <a:rPr lang="en-US" sz="2400"/>
              <a:t>repo/system.h	5</a:t>
            </a:r>
            <a:br>
              <a:rPr lang="en-US" sz="2400"/>
            </a:br>
            <a:r>
              <a:rPr lang="en-US" sz="2400"/>
              <a:t>repo/system.cpp	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States of a Working File</a:t>
            </a:r>
          </a:p>
        </p:txBody>
      </p:sp>
      <p:sp>
        <p:nvSpPr>
          <p:cNvPr id="23555" name="Rectangle 3"/>
          <p:cNvSpPr>
            <a:spLocks noGrp="1" noChangeArrowheads="1"/>
          </p:cNvSpPr>
          <p:nvPr>
            <p:ph type="body" idx="1"/>
          </p:nvPr>
        </p:nvSpPr>
        <p:spPr/>
        <p:txBody>
          <a:bodyPr/>
          <a:lstStyle/>
          <a:p>
            <a:r>
              <a:rPr lang="en-US"/>
              <a:t>Unchanged, and current</a:t>
            </a:r>
          </a:p>
          <a:p>
            <a:r>
              <a:rPr lang="en-US"/>
              <a:t>Locally changed, and current</a:t>
            </a:r>
          </a:p>
          <a:p>
            <a:r>
              <a:rPr lang="en-US"/>
              <a:t>Unchanged, and out-of-date</a:t>
            </a:r>
          </a:p>
          <a:p>
            <a:r>
              <a:rPr lang="en-US"/>
              <a:t>Locally changed, and out-of-date</a:t>
            </a:r>
          </a:p>
          <a:p>
            <a:pPr>
              <a:buFontTx/>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4" name="Rectangle 56"/>
          <p:cNvSpPr>
            <a:spLocks noGrp="1" noChangeArrowheads="1"/>
          </p:cNvSpPr>
          <p:nvPr>
            <p:ph type="title"/>
          </p:nvPr>
        </p:nvSpPr>
        <p:spPr>
          <a:xfrm>
            <a:off x="457200" y="228600"/>
            <a:ext cx="8229600" cy="868363"/>
          </a:xfrm>
        </p:spPr>
        <p:txBody>
          <a:bodyPr/>
          <a:lstStyle/>
          <a:p>
            <a:r>
              <a:rPr lang="en-US"/>
              <a:t>Update and Commit</a:t>
            </a:r>
          </a:p>
        </p:txBody>
      </p:sp>
      <p:graphicFrame>
        <p:nvGraphicFramePr>
          <p:cNvPr id="27715" name="Group 67"/>
          <p:cNvGraphicFramePr>
            <a:graphicFrameLocks noGrp="1"/>
          </p:cNvGraphicFramePr>
          <p:nvPr>
            <p:ph idx="1"/>
          </p:nvPr>
        </p:nvGraphicFramePr>
        <p:xfrm>
          <a:off x="228600" y="1447800"/>
          <a:ext cx="8610600" cy="5111115"/>
        </p:xfrm>
        <a:graphic>
          <a:graphicData uri="http://schemas.openxmlformats.org/drawingml/2006/table">
            <a:tbl>
              <a:tblPr/>
              <a:tblGrid>
                <a:gridCol w="2870200"/>
                <a:gridCol w="2870200"/>
                <a:gridCol w="2870200"/>
              </a:tblGrid>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800" b="1" i="0" u="none" strike="noStrike" cap="none" normalizeH="0" baseline="0" smtClean="0">
                          <a:ln>
                            <a:noFill/>
                          </a:ln>
                          <a:solidFill>
                            <a:schemeClr val="tx1"/>
                          </a:solidFill>
                          <a:effectLst/>
                          <a:latin typeface="Arial" charset="0"/>
                        </a:rPr>
                        <a:t>update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sz="2800" b="1" i="0" u="none" strike="noStrike" cap="none" normalizeH="0" baseline="0" smtClean="0">
                          <a:ln>
                            <a:noFill/>
                          </a:ln>
                          <a:solidFill>
                            <a:schemeClr val="tx1"/>
                          </a:solidFill>
                          <a:effectLst/>
                          <a:latin typeface="Arial" charset="0"/>
                        </a:rPr>
                        <a:t>commit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Unchanged, and current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does nothing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does nothing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Locally changed, and current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does nothing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writes changes into repo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Unchanged, and out-of-date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replaces working file with new 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does nothing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Locally changed, and out-of-date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merges changes into working file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Arial" charset="0"/>
                        </a:rPr>
                        <a:t>operation fails with out-of-date 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0" name="AutoShape 10"/>
          <p:cNvSpPr>
            <a:spLocks noChangeArrowheads="1"/>
          </p:cNvSpPr>
          <p:nvPr/>
        </p:nvSpPr>
        <p:spPr bwMode="auto">
          <a:xfrm>
            <a:off x="609600" y="1371600"/>
            <a:ext cx="1752600" cy="685800"/>
          </a:xfrm>
          <a:prstGeom prst="foldedCorner">
            <a:avLst>
              <a:gd name="adj" fmla="val 12500"/>
            </a:avLst>
          </a:prstGeom>
          <a:solidFill>
            <a:schemeClr val="accent1"/>
          </a:solidFill>
          <a:ln w="9525">
            <a:solidFill>
              <a:schemeClr val="tx1"/>
            </a:solidFill>
            <a:round/>
            <a:headEnd/>
            <a:tailEnd/>
          </a:ln>
          <a:effectLst/>
        </p:spPr>
        <p:txBody>
          <a:bodyPr wrap="none" anchor="ctr"/>
          <a:lstStyle/>
          <a:p>
            <a:pPr algn="ctr"/>
            <a:r>
              <a:rPr lang="en-US"/>
              <a:t>Working copy</a:t>
            </a:r>
          </a:p>
        </p:txBody>
      </p:sp>
      <p:sp>
        <p:nvSpPr>
          <p:cNvPr id="30731" name="AutoShape 11"/>
          <p:cNvSpPr>
            <a:spLocks noChangeArrowheads="1"/>
          </p:cNvSpPr>
          <p:nvPr/>
        </p:nvSpPr>
        <p:spPr bwMode="auto">
          <a:xfrm>
            <a:off x="609600" y="2971800"/>
            <a:ext cx="1752600" cy="685800"/>
          </a:xfrm>
          <a:prstGeom prst="foldedCorner">
            <a:avLst>
              <a:gd name="adj" fmla="val 12500"/>
            </a:avLst>
          </a:prstGeom>
          <a:solidFill>
            <a:schemeClr val="accent1"/>
          </a:solidFill>
          <a:ln w="9525">
            <a:solidFill>
              <a:schemeClr val="tx1"/>
            </a:solidFill>
            <a:round/>
            <a:headEnd/>
            <a:tailEnd/>
          </a:ln>
          <a:effectLst/>
        </p:spPr>
        <p:txBody>
          <a:bodyPr wrap="none" anchor="ctr"/>
          <a:lstStyle/>
          <a:p>
            <a:pPr algn="ctr"/>
            <a:r>
              <a:rPr lang="en-US"/>
              <a:t>Working copy</a:t>
            </a:r>
          </a:p>
        </p:txBody>
      </p:sp>
      <p:sp>
        <p:nvSpPr>
          <p:cNvPr id="30732" name="AutoShape 12"/>
          <p:cNvSpPr>
            <a:spLocks noChangeArrowheads="1"/>
          </p:cNvSpPr>
          <p:nvPr/>
        </p:nvSpPr>
        <p:spPr bwMode="auto">
          <a:xfrm>
            <a:off x="609600" y="4572000"/>
            <a:ext cx="1752600" cy="685800"/>
          </a:xfrm>
          <a:prstGeom prst="foldedCorner">
            <a:avLst>
              <a:gd name="adj" fmla="val 12500"/>
            </a:avLst>
          </a:prstGeom>
          <a:solidFill>
            <a:schemeClr val="accent1"/>
          </a:solidFill>
          <a:ln w="9525">
            <a:solidFill>
              <a:schemeClr val="tx1"/>
            </a:solidFill>
            <a:round/>
            <a:headEnd/>
            <a:tailEnd/>
          </a:ln>
          <a:effectLst/>
        </p:spPr>
        <p:txBody>
          <a:bodyPr wrap="none" anchor="ctr"/>
          <a:lstStyle/>
          <a:p>
            <a:pPr algn="ctr"/>
            <a:r>
              <a:rPr lang="en-US"/>
              <a:t>Working copy</a:t>
            </a:r>
          </a:p>
        </p:txBody>
      </p:sp>
      <p:sp>
        <p:nvSpPr>
          <p:cNvPr id="30733" name="AutoShape 13"/>
          <p:cNvSpPr>
            <a:spLocks noChangeArrowheads="1"/>
          </p:cNvSpPr>
          <p:nvPr/>
        </p:nvSpPr>
        <p:spPr bwMode="auto">
          <a:xfrm>
            <a:off x="6858000" y="2438400"/>
            <a:ext cx="1447800" cy="1600200"/>
          </a:xfrm>
          <a:prstGeom prst="can">
            <a:avLst>
              <a:gd name="adj" fmla="val 27632"/>
            </a:avLst>
          </a:prstGeom>
          <a:solidFill>
            <a:schemeClr val="accent1"/>
          </a:solidFill>
          <a:ln w="9525">
            <a:solidFill>
              <a:schemeClr val="tx1"/>
            </a:solidFill>
            <a:round/>
            <a:headEnd/>
            <a:tailEnd/>
          </a:ln>
          <a:effectLst/>
        </p:spPr>
        <p:txBody>
          <a:bodyPr wrap="none" anchor="ctr"/>
          <a:lstStyle/>
          <a:p>
            <a:pPr algn="ctr"/>
            <a:r>
              <a:rPr lang="en-US"/>
              <a:t>Repository</a:t>
            </a:r>
          </a:p>
        </p:txBody>
      </p:sp>
      <p:sp>
        <p:nvSpPr>
          <p:cNvPr id="30734" name="AutoShape 14" descr="Small confetti"/>
          <p:cNvSpPr>
            <a:spLocks noChangeArrowheads="1"/>
          </p:cNvSpPr>
          <p:nvPr/>
        </p:nvSpPr>
        <p:spPr bwMode="auto">
          <a:xfrm>
            <a:off x="3352800" y="1676400"/>
            <a:ext cx="2743200" cy="3581400"/>
          </a:xfrm>
          <a:prstGeom prst="cloudCallout">
            <a:avLst>
              <a:gd name="adj1" fmla="val -28935"/>
              <a:gd name="adj2" fmla="val 15468"/>
            </a:avLst>
          </a:prstGeom>
          <a:pattFill prst="smConfetti">
            <a:fgClr>
              <a:schemeClr val="accent1"/>
            </a:fgClr>
            <a:bgClr>
              <a:schemeClr val="bg1"/>
            </a:bgClr>
          </a:pattFill>
          <a:ln w="9525">
            <a:solidFill>
              <a:schemeClr val="tx1"/>
            </a:solidFill>
            <a:round/>
            <a:headEnd/>
            <a:tailEnd/>
          </a:ln>
          <a:effectLst/>
        </p:spPr>
        <p:txBody>
          <a:bodyPr/>
          <a:lstStyle/>
          <a:p>
            <a:pPr algn="ctr"/>
            <a:endParaRPr lang="en-US"/>
          </a:p>
        </p:txBody>
      </p:sp>
      <p:sp>
        <p:nvSpPr>
          <p:cNvPr id="30735" name="Line 15"/>
          <p:cNvSpPr>
            <a:spLocks noChangeShapeType="1"/>
          </p:cNvSpPr>
          <p:nvPr/>
        </p:nvSpPr>
        <p:spPr bwMode="auto">
          <a:xfrm>
            <a:off x="2438400" y="1752600"/>
            <a:ext cx="4191000" cy="1371600"/>
          </a:xfrm>
          <a:prstGeom prst="line">
            <a:avLst/>
          </a:prstGeom>
          <a:noFill/>
          <a:ln w="9525">
            <a:solidFill>
              <a:schemeClr val="tx1"/>
            </a:solidFill>
            <a:round/>
            <a:headEnd type="stealth" w="lg" len="lg"/>
            <a:tailEnd type="stealth" w="lg" len="lg"/>
          </a:ln>
          <a:effectLst/>
        </p:spPr>
        <p:txBody>
          <a:bodyPr/>
          <a:lstStyle/>
          <a:p>
            <a:endParaRPr lang="en-US"/>
          </a:p>
        </p:txBody>
      </p:sp>
      <p:sp>
        <p:nvSpPr>
          <p:cNvPr id="30737" name="Line 17"/>
          <p:cNvSpPr>
            <a:spLocks noChangeShapeType="1"/>
          </p:cNvSpPr>
          <p:nvPr/>
        </p:nvSpPr>
        <p:spPr bwMode="auto">
          <a:xfrm>
            <a:off x="2438400" y="3276600"/>
            <a:ext cx="4191000" cy="76200"/>
          </a:xfrm>
          <a:prstGeom prst="line">
            <a:avLst/>
          </a:prstGeom>
          <a:noFill/>
          <a:ln w="9525">
            <a:solidFill>
              <a:schemeClr val="tx1"/>
            </a:solidFill>
            <a:round/>
            <a:headEnd type="stealth" w="lg" len="lg"/>
            <a:tailEnd type="stealth" w="lg" len="lg"/>
          </a:ln>
          <a:effectLst/>
        </p:spPr>
        <p:txBody>
          <a:bodyPr/>
          <a:lstStyle/>
          <a:p>
            <a:endParaRPr lang="en-US"/>
          </a:p>
        </p:txBody>
      </p:sp>
      <p:sp>
        <p:nvSpPr>
          <p:cNvPr id="30738" name="Line 18"/>
          <p:cNvSpPr>
            <a:spLocks noChangeShapeType="1"/>
          </p:cNvSpPr>
          <p:nvPr/>
        </p:nvSpPr>
        <p:spPr bwMode="auto">
          <a:xfrm flipV="1">
            <a:off x="2438400" y="3581400"/>
            <a:ext cx="4191000" cy="1295400"/>
          </a:xfrm>
          <a:prstGeom prst="line">
            <a:avLst/>
          </a:prstGeom>
          <a:noFill/>
          <a:ln w="9525">
            <a:solidFill>
              <a:schemeClr val="tx1"/>
            </a:solidFill>
            <a:round/>
            <a:headEnd type="stealth" w="lg" len="lg"/>
            <a:tailEnd type="stealth" w="lg" len="lg"/>
          </a:ln>
          <a:effectLst/>
        </p:spPr>
        <p:txBody>
          <a:bodyPr/>
          <a:lstStyle/>
          <a:p>
            <a:endParaRPr lang="en-US"/>
          </a:p>
        </p:txBody>
      </p:sp>
      <p:sp>
        <p:nvSpPr>
          <p:cNvPr id="30739" name="Text Box 19"/>
          <p:cNvSpPr txBox="1">
            <a:spLocks noChangeArrowheads="1"/>
          </p:cNvSpPr>
          <p:nvPr/>
        </p:nvSpPr>
        <p:spPr bwMode="auto">
          <a:xfrm>
            <a:off x="4343400" y="2819400"/>
            <a:ext cx="958850" cy="366713"/>
          </a:xfrm>
          <a:prstGeom prst="rect">
            <a:avLst/>
          </a:prstGeom>
          <a:noFill/>
          <a:ln w="9525">
            <a:noFill/>
            <a:miter lim="800000"/>
            <a:headEnd/>
            <a:tailEnd/>
          </a:ln>
          <a:effectLst/>
        </p:spPr>
        <p:txBody>
          <a:bodyPr wrap="none">
            <a:spAutoFit/>
          </a:bodyPr>
          <a:lstStyle/>
          <a:p>
            <a:r>
              <a:rPr lang="en-US"/>
              <a:t>Internet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Reasons to Use Subversion</a:t>
            </a:r>
          </a:p>
        </p:txBody>
      </p:sp>
      <p:sp>
        <p:nvSpPr>
          <p:cNvPr id="10243" name="Rectangle 3"/>
          <p:cNvSpPr>
            <a:spLocks noGrp="1" noChangeArrowheads="1"/>
          </p:cNvSpPr>
          <p:nvPr>
            <p:ph type="body" sz="half" idx="1"/>
          </p:nvPr>
        </p:nvSpPr>
        <p:spPr>
          <a:xfrm>
            <a:off x="457200" y="1600200"/>
            <a:ext cx="8229600" cy="4465638"/>
          </a:xfrm>
        </p:spPr>
        <p:txBody>
          <a:bodyPr/>
          <a:lstStyle/>
          <a:p>
            <a:r>
              <a:rPr lang="en-US" sz="2800"/>
              <a:t>You can work more easily with other developers on software development projects.</a:t>
            </a:r>
          </a:p>
          <a:p>
            <a:r>
              <a:rPr lang="en-US" sz="2800"/>
              <a:t>You can undo changes to obtain earlier versions of files.</a:t>
            </a:r>
          </a:p>
          <a:p>
            <a:r>
              <a:rPr lang="en-US" sz="2800"/>
              <a:t>Subversion is well known and free.</a:t>
            </a:r>
          </a:p>
          <a:p>
            <a:r>
              <a:rPr lang="en-US" sz="2800"/>
              <a:t>Subversion has been under development since 2000.</a:t>
            </a:r>
          </a:p>
          <a:p>
            <a:pPr>
              <a:buFontTx/>
              <a:buNone/>
            </a:pPr>
            <a:endParaRPr 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CVS versus Subversion</a:t>
            </a:r>
          </a:p>
        </p:txBody>
      </p:sp>
      <p:sp>
        <p:nvSpPr>
          <p:cNvPr id="9219" name="Rectangle 3"/>
          <p:cNvSpPr>
            <a:spLocks noGrp="1" noChangeArrowheads="1"/>
          </p:cNvSpPr>
          <p:nvPr>
            <p:ph type="body" idx="1"/>
          </p:nvPr>
        </p:nvSpPr>
        <p:spPr/>
        <p:txBody>
          <a:bodyPr/>
          <a:lstStyle/>
          <a:p>
            <a:r>
              <a:rPr lang="en-US"/>
              <a:t>Subversion fixes problems with CVS.  (See subversion book for details.)</a:t>
            </a:r>
          </a:p>
          <a:p>
            <a:r>
              <a:rPr lang="en-US"/>
              <a:t>Subversion is being adopted as a replacement for CVS.</a:t>
            </a:r>
          </a:p>
          <a:p>
            <a:pPr>
              <a:buFontTx/>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Subversion Architecture</a:t>
            </a:r>
          </a:p>
        </p:txBody>
      </p:sp>
      <p:sp>
        <p:nvSpPr>
          <p:cNvPr id="11267" name="Rectangle 3"/>
          <p:cNvSpPr>
            <a:spLocks noGrp="1" noChangeArrowheads="1"/>
          </p:cNvSpPr>
          <p:nvPr>
            <p:ph type="body" idx="1"/>
          </p:nvPr>
        </p:nvSpPr>
        <p:spPr/>
        <p:txBody>
          <a:bodyPr/>
          <a:lstStyle/>
          <a:p>
            <a:r>
              <a:rPr lang="en-US">
                <a:hlinkClick r:id="rId2"/>
              </a:rPr>
              <a:t>http://svnbook.red-bean.com/en/1.4/images/ch01dia1.png</a:t>
            </a:r>
            <a:endParaRPr lang="en-US"/>
          </a:p>
          <a:p>
            <a:pPr>
              <a:buFontTx/>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a:t>Repository versus Working Copy</a:t>
            </a:r>
          </a:p>
        </p:txBody>
      </p:sp>
      <p:sp>
        <p:nvSpPr>
          <p:cNvPr id="13315" name="Rectangle 3"/>
          <p:cNvSpPr>
            <a:spLocks noGrp="1" noChangeArrowheads="1"/>
          </p:cNvSpPr>
          <p:nvPr>
            <p:ph type="body" idx="1"/>
          </p:nvPr>
        </p:nvSpPr>
        <p:spPr/>
        <p:txBody>
          <a:bodyPr/>
          <a:lstStyle/>
          <a:p>
            <a:r>
              <a:rPr lang="en-US" sz="2800"/>
              <a:t>Project code is stored in a server in a data store referred to as a “repository.”</a:t>
            </a:r>
          </a:p>
          <a:p>
            <a:r>
              <a:rPr lang="en-US" sz="2800"/>
              <a:t>Developers “check out” copies of the project code into their local environments.  These copies are referred to as “working copies.”</a:t>
            </a:r>
          </a:p>
          <a:p>
            <a:r>
              <a:rPr lang="en-US" sz="2800"/>
              <a:t>After making changes to a working copy, the developer “commits” changes to the repository.</a:t>
            </a:r>
          </a:p>
          <a:p>
            <a:r>
              <a:rPr lang="en-US" sz="2800"/>
              <a:t>Other developers get these changes by “updating” their working copies.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a:t>
            </a:r>
            <a:endParaRPr lang="en-US" dirty="0"/>
          </a:p>
        </p:txBody>
      </p:sp>
      <p:sp>
        <p:nvSpPr>
          <p:cNvPr id="3" name="Content Placeholder 2"/>
          <p:cNvSpPr>
            <a:spLocks noGrp="1"/>
          </p:cNvSpPr>
          <p:nvPr>
            <p:ph idx="1"/>
          </p:nvPr>
        </p:nvSpPr>
        <p:spPr/>
        <p:txBody>
          <a:bodyPr/>
          <a:lstStyle/>
          <a:p>
            <a:r>
              <a:rPr lang="en-US" sz="1600" b="1" dirty="0" smtClean="0"/>
              <a:t>Check out</a:t>
            </a:r>
            <a:r>
              <a:rPr lang="en-US" sz="1600" dirty="0" smtClean="0"/>
              <a:t> -- To obtain a copy of the code saved in the repository for editing, typically the latest version.</a:t>
            </a:r>
          </a:p>
          <a:p>
            <a:r>
              <a:rPr lang="en-US" sz="1600" b="1" dirty="0" smtClean="0"/>
              <a:t>Commit</a:t>
            </a:r>
            <a:r>
              <a:rPr lang="en-US" sz="1600" dirty="0" smtClean="0"/>
              <a:t> -- To request that a codebase or part of a codebase be added to the repository as a new version of the stored codebase.</a:t>
            </a:r>
          </a:p>
          <a:p>
            <a:r>
              <a:rPr lang="en-US" sz="1600" b="1" dirty="0" smtClean="0"/>
              <a:t>Merge</a:t>
            </a:r>
            <a:r>
              <a:rPr lang="en-US" sz="1600" dirty="0" smtClean="0"/>
              <a:t> -- To combine and/or reconcile the differences between the latest version of the codebase in the repository and the code currently being committed.</a:t>
            </a:r>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a:t>
            </a:r>
            <a:endParaRPr lang="en-US" dirty="0"/>
          </a:p>
        </p:txBody>
      </p:sp>
      <p:sp>
        <p:nvSpPr>
          <p:cNvPr id="3" name="Content Placeholder 2"/>
          <p:cNvSpPr>
            <a:spLocks noGrp="1"/>
          </p:cNvSpPr>
          <p:nvPr>
            <p:ph idx="1"/>
          </p:nvPr>
        </p:nvSpPr>
        <p:spPr/>
        <p:txBody>
          <a:bodyPr/>
          <a:lstStyle/>
          <a:p>
            <a:r>
              <a:rPr lang="en-US" sz="1600" b="1" dirty="0" smtClean="0"/>
              <a:t>Trunk </a:t>
            </a:r>
            <a:r>
              <a:rPr lang="en-US" sz="1600" dirty="0" smtClean="0"/>
              <a:t>--  The trunk is the main sequence of code commits that is created as the project progresses.</a:t>
            </a:r>
          </a:p>
          <a:p>
            <a:r>
              <a:rPr lang="en-US" sz="1600" b="1" dirty="0" smtClean="0"/>
              <a:t>Branch</a:t>
            </a:r>
            <a:r>
              <a:rPr lang="en-US" sz="1600" dirty="0" smtClean="0"/>
              <a:t> -- A </a:t>
            </a:r>
            <a:r>
              <a:rPr lang="en-US" sz="1600" dirty="0" err="1" smtClean="0"/>
              <a:t>branch,of</a:t>
            </a:r>
            <a:r>
              <a:rPr lang="en-US" sz="1600" dirty="0" smtClean="0"/>
              <a:t> which there could be many, is a secondary sequence of commits which starts from a particular commit on the main trunk but then proceeds in a separate, parallel manner to the trunk, i.e. is "branching" off the trunk.     Branches are commonly used to work on specific aspects of the project without disturbing or being disturbed by the changes being made in the main development trunk line.  Branches can be "merged" back into the trunk to combine the net changes made in the branch with the changes made in the main trunk during that time.</a:t>
            </a:r>
          </a:p>
          <a:p>
            <a:r>
              <a:rPr lang="en-US" sz="1600" b="1" dirty="0" smtClean="0"/>
              <a:t>Tag</a:t>
            </a:r>
            <a:r>
              <a:rPr lang="en-US" sz="1600" dirty="0" smtClean="0"/>
              <a:t> -- A tag is a snapshot of the latest version in SVN and are not part of a development line, that is, no more commits are performed to alter a tag once it has been made.    Tags are used for archiving specific versions of the code.   Typically, when a release of the codebase is authorized, a tag is made, which is the released version.</a:t>
            </a:r>
          </a:p>
          <a:p>
            <a:endParaRPr lang="en-US" dirty="0"/>
          </a:p>
        </p:txBody>
      </p:sp>
    </p:spTree>
  </p:cSld>
  <p:clrMapOvr>
    <a:masterClrMapping/>
  </p:clrMapOvr>
</p:sld>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Mountain Top</Template>
  <TotalTime>340</TotalTime>
  <Words>928</Words>
  <Application>Microsoft Office PowerPoint</Application>
  <PresentationFormat>On-screen Show (4:3)</PresentationFormat>
  <Paragraphs>115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Mountain Top</vt:lpstr>
      <vt:lpstr>Subversion</vt:lpstr>
      <vt:lpstr>What is Subversion?</vt:lpstr>
      <vt:lpstr>Slide 3</vt:lpstr>
      <vt:lpstr>Reasons to Use Subversion</vt:lpstr>
      <vt:lpstr>CVS versus Subversion</vt:lpstr>
      <vt:lpstr>Subversion Architecture</vt:lpstr>
      <vt:lpstr>Repository versus Working Copy</vt:lpstr>
      <vt:lpstr>SVN</vt:lpstr>
      <vt:lpstr>SVN</vt:lpstr>
      <vt:lpstr>Differentials</vt:lpstr>
      <vt:lpstr>Atomic commits</vt:lpstr>
      <vt:lpstr>Properties</vt:lpstr>
      <vt:lpstr>Binary versus Character Data</vt:lpstr>
      <vt:lpstr>The Fundamental Problem</vt:lpstr>
      <vt:lpstr>Lock-Modify-Unlock</vt:lpstr>
      <vt:lpstr>Copy-Modify-Merge</vt:lpstr>
      <vt:lpstr>Copy-Modify-Merge in Practice</vt:lpstr>
      <vt:lpstr>Revisions</vt:lpstr>
      <vt:lpstr>Revisions</vt:lpstr>
      <vt:lpstr>Revisions and Working Copies</vt:lpstr>
      <vt:lpstr>Revisions and Working Copies</vt:lpstr>
      <vt:lpstr>States of a Working File</vt:lpstr>
      <vt:lpstr>Update and Commit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Amardeep S. Gill</dc:creator>
  <cp:lastModifiedBy>Microsoft</cp:lastModifiedBy>
  <cp:revision>42</cp:revision>
  <cp:lastPrinted>1601-01-01T00:00:00Z</cp:lastPrinted>
  <dcterms:created xsi:type="dcterms:W3CDTF">1601-01-01T00:00:00Z</dcterms:created>
  <dcterms:modified xsi:type="dcterms:W3CDTF">2012-01-14T01:13:06Z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