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39" r:id="rId3"/>
    <p:sldId id="409" r:id="rId4"/>
    <p:sldId id="437" r:id="rId5"/>
    <p:sldId id="296" r:id="rId6"/>
    <p:sldId id="435" r:id="rId7"/>
    <p:sldId id="359" r:id="rId8"/>
    <p:sldId id="436" r:id="rId9"/>
    <p:sldId id="358"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67841" autoAdjust="0"/>
  </p:normalViewPr>
  <p:slideViewPr>
    <p:cSldViewPr snapToGrid="0">
      <p:cViewPr varScale="1">
        <p:scale>
          <a:sx n="74" d="100"/>
          <a:sy n="74" d="100"/>
        </p:scale>
        <p:origin x="18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961C3-7B19-4246-B3D7-4E71C51D1CEA}" type="datetimeFigureOut">
              <a:rPr lang="en-NZ" smtClean="0"/>
              <a:t>20/05/2021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9AFF-91DF-482E-B57D-B711364CA3FE}" type="slidenum">
              <a:rPr lang="en-NZ" smtClean="0"/>
              <a:t>‹#›</a:t>
            </a:fld>
            <a:endParaRPr lang="en-NZ"/>
          </a:p>
        </p:txBody>
      </p:sp>
    </p:spTree>
    <p:extLst>
      <p:ext uri="{BB962C8B-B14F-4D97-AF65-F5344CB8AC3E}">
        <p14:creationId xmlns:p14="http://schemas.microsoft.com/office/powerpoint/2010/main" val="377218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3645A8A-262A-43DC-917F-482FB9AF6015}" type="slidenum">
              <a:rPr lang="en-NZ" smtClean="0"/>
              <a:t>10</a:t>
            </a:fld>
            <a:endParaRPr lang="en-NZ"/>
          </a:p>
        </p:txBody>
      </p:sp>
    </p:spTree>
    <p:extLst>
      <p:ext uri="{BB962C8B-B14F-4D97-AF65-F5344CB8AC3E}">
        <p14:creationId xmlns:p14="http://schemas.microsoft.com/office/powerpoint/2010/main" val="264246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3645A8A-262A-43DC-917F-482FB9AF6015}" type="slidenum">
              <a:rPr lang="en-NZ" smtClean="0"/>
              <a:t>2</a:t>
            </a:fld>
            <a:endParaRPr lang="en-NZ"/>
          </a:p>
        </p:txBody>
      </p:sp>
    </p:spTree>
    <p:extLst>
      <p:ext uri="{BB962C8B-B14F-4D97-AF65-F5344CB8AC3E}">
        <p14:creationId xmlns:p14="http://schemas.microsoft.com/office/powerpoint/2010/main" val="313537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263046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478"/>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54964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83732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52108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7102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7555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219617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736C-09BD-4F48-A341-AF4BA836E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9E8D4D3-8E21-4900-A5DF-60B070478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5E26468-7017-4910-8380-89F25F041385}"/>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769BFE4E-B311-448F-941A-A08247E5AF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BFB3106-9197-4238-8B59-85B7C58D0D3B}"/>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124775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E70C-FC34-4823-9120-F147FDDE277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69886E4-1455-45E9-8C70-1CDB4385B8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39EF37A-3170-47FD-80F8-62E2CC18E114}"/>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8DE43654-F454-4DDE-8352-E08E8BBD55B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9506673-957E-46BC-8F4B-9B062D41789D}"/>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268319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BD258-7806-43EE-9E69-E01F7635F2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5C043C2-0D99-4FEA-8F7A-B41E4EFFD1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2A826D9-C770-4D12-9255-3CA196CDF66F}"/>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C3925336-7A56-4EAB-8CC1-9E13F59357A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4E04C97-355E-428A-B1D3-88917B9FBC12}"/>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114945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419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416993" y="583916"/>
            <a:ext cx="11308283" cy="818705"/>
          </a:xfrm>
          <a:prstGeom prst="rect">
            <a:avLst/>
          </a:prstGeom>
        </p:spPr>
        <p:txBody>
          <a:bodyPr/>
          <a:lstStyle>
            <a:lvl1pPr>
              <a:defRPr sz="5333" b="0" i="0">
                <a:latin typeface="Segoe UI" panose="020B0502040204020203" pitchFamily="34" charset="0"/>
                <a:cs typeface="Segoe UI" panose="020B0502040204020203" pitchFamily="34" charset="0"/>
              </a:defRPr>
            </a:lvl1pPr>
          </a:lstStyle>
          <a:p>
            <a:r>
              <a:rPr lang="en-US" dirty="0"/>
              <a:t>Slide Title Here</a:t>
            </a:r>
          </a:p>
        </p:txBody>
      </p:sp>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416992" y="2784351"/>
            <a:ext cx="113082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416992" y="3436267"/>
            <a:ext cx="11308283" cy="2907536"/>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convallis in </a:t>
            </a:r>
            <a:r>
              <a:rPr lang="en-US" dirty="0" err="1"/>
              <a:t>enim</a:t>
            </a:r>
            <a:r>
              <a:rPr lang="en-US" dirty="0"/>
              <a:t> non </a:t>
            </a:r>
            <a:r>
              <a:rPr lang="en-US" dirty="0" err="1"/>
              <a:t>consectetur</a:t>
            </a:r>
            <a:r>
              <a:rPr lang="en-US" dirty="0"/>
              <a:t>. </a:t>
            </a:r>
          </a:p>
        </p:txBody>
      </p:sp>
    </p:spTree>
    <p:extLst>
      <p:ext uri="{BB962C8B-B14F-4D97-AF65-F5344CB8AC3E}">
        <p14:creationId xmlns:p14="http://schemas.microsoft.com/office/powerpoint/2010/main" val="58134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up">
    <p:spTree>
      <p:nvGrpSpPr>
        <p:cNvPr id="1" name=""/>
        <p:cNvGrpSpPr/>
        <p:nvPr/>
      </p:nvGrpSpPr>
      <p:grpSpPr>
        <a:xfrm>
          <a:off x="0" y="0"/>
          <a:ext cx="0" cy="0"/>
          <a:chOff x="0" y="0"/>
          <a:chExt cx="0" cy="0"/>
        </a:xfrm>
      </p:grpSpPr>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416993" y="2784227"/>
            <a:ext cx="52664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5" name="Text Placeholder 30">
            <a:extLst>
              <a:ext uri="{FF2B5EF4-FFF2-40B4-BE49-F238E27FC236}">
                <a16:creationId xmlns:a16="http://schemas.microsoft.com/office/drawing/2014/main" id="{E9647A82-03A4-AE4B-99B1-A3004783112B}"/>
              </a:ext>
            </a:extLst>
          </p:cNvPr>
          <p:cNvSpPr>
            <a:spLocks noGrp="1"/>
          </p:cNvSpPr>
          <p:nvPr>
            <p:ph type="body" sz="quarter" idx="24" hasCustomPrompt="1"/>
          </p:nvPr>
        </p:nvSpPr>
        <p:spPr>
          <a:xfrm>
            <a:off x="6277817" y="2784351"/>
            <a:ext cx="52664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7" name="Title 1">
            <a:extLst>
              <a:ext uri="{FF2B5EF4-FFF2-40B4-BE49-F238E27FC236}">
                <a16:creationId xmlns:a16="http://schemas.microsoft.com/office/drawing/2014/main" id="{9E5E4502-589B-1F4E-8074-44463D5E5584}"/>
              </a:ext>
            </a:extLst>
          </p:cNvPr>
          <p:cNvSpPr>
            <a:spLocks noGrp="1"/>
          </p:cNvSpPr>
          <p:nvPr>
            <p:ph type="title" hasCustomPrompt="1"/>
          </p:nvPr>
        </p:nvSpPr>
        <p:spPr>
          <a:xfrm>
            <a:off x="416993" y="583916"/>
            <a:ext cx="11127307" cy="818705"/>
          </a:xfrm>
          <a:prstGeom prst="rect">
            <a:avLst/>
          </a:prstGeom>
        </p:spPr>
        <p:txBody>
          <a:bodyPr/>
          <a:lstStyle>
            <a:lvl1pPr>
              <a:defRPr sz="5333" b="0" i="0">
                <a:latin typeface="Segoe UI" panose="020B0502040204020203" pitchFamily="34" charset="0"/>
                <a:cs typeface="Segoe UI" panose="020B0502040204020203" pitchFamily="34" charset="0"/>
              </a:defRPr>
            </a:lvl1pPr>
          </a:lstStyle>
          <a:p>
            <a:r>
              <a:rPr lang="en-US" dirty="0"/>
              <a:t>Slide Title Here</a:t>
            </a:r>
          </a:p>
        </p:txBody>
      </p:sp>
      <p:sp>
        <p:nvSpPr>
          <p:cNvPr id="8" name="Text Placeholder 6">
            <a:extLst>
              <a:ext uri="{FF2B5EF4-FFF2-40B4-BE49-F238E27FC236}">
                <a16:creationId xmlns:a16="http://schemas.microsoft.com/office/drawing/2014/main" id="{668B44A9-9E16-654C-862F-69740ACF1ADF}"/>
              </a:ext>
            </a:extLst>
          </p:cNvPr>
          <p:cNvSpPr>
            <a:spLocks noGrp="1"/>
          </p:cNvSpPr>
          <p:nvPr>
            <p:ph type="body" sz="quarter" idx="26" hasCustomPrompt="1"/>
          </p:nvPr>
        </p:nvSpPr>
        <p:spPr>
          <a:xfrm>
            <a:off x="416993" y="3436143"/>
            <a:ext cx="5266483" cy="2907536"/>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1" name="Text Placeholder 6">
            <a:extLst>
              <a:ext uri="{FF2B5EF4-FFF2-40B4-BE49-F238E27FC236}">
                <a16:creationId xmlns:a16="http://schemas.microsoft.com/office/drawing/2014/main" id="{5A59B427-D716-294E-BDD5-7518C3A0F582}"/>
              </a:ext>
            </a:extLst>
          </p:cNvPr>
          <p:cNvSpPr>
            <a:spLocks noGrp="1"/>
          </p:cNvSpPr>
          <p:nvPr>
            <p:ph type="body" sz="quarter" idx="27" hasCustomPrompt="1"/>
          </p:nvPr>
        </p:nvSpPr>
        <p:spPr>
          <a:xfrm>
            <a:off x="6277817" y="3436267"/>
            <a:ext cx="5266483" cy="2907536"/>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238089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31904" y="3525012"/>
            <a:ext cx="6960096" cy="1440160"/>
          </a:xfrm>
          <a:prstGeom prst="rect">
            <a:avLst/>
          </a:prstGeom>
        </p:spPr>
        <p:txBody>
          <a:bodyPr anchor="ctr"/>
          <a:lstStyle>
            <a:lvl1pPr marL="0" indent="0" algn="l">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sz="48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5231904" y="4965171"/>
            <a:ext cx="6959899" cy="672075"/>
          </a:xfrm>
          <a:prstGeom prst="rect">
            <a:avLst/>
          </a:prstGeom>
        </p:spPr>
        <p:txBody>
          <a:bodyPr anchor="ctr"/>
          <a:lstStyle>
            <a:lvl1pPr marL="0" indent="0" algn="l">
              <a:lnSpc>
                <a:spcPct val="100000"/>
              </a:lnSpc>
              <a:buNone/>
              <a:defRPr sz="1867"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250065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0CAD-A215-4EB2-B777-540D127030B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4E2FC6D-1B58-4DA5-AF21-02D1401CCD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7B5C6D9-2EEF-49CD-ABDF-C79C0841943D}"/>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2B69750D-B3E1-44A7-B6CE-BF632026F47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F47A116-D179-4F0C-9514-64DE6FB95674}"/>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94932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BCA6-DD7C-4372-9557-9D671F770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06FF75A-796D-4BDB-B1AA-EB70BBBAC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19B4F4-0CD7-4A03-8698-46783D5551AA}"/>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7C3B9D05-0786-49BE-A71F-B7A73D149B2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27BD53D-3D4A-41DC-9408-1FA39782FBEC}"/>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301621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2758-69FA-46B2-A318-9C4763C2B1F2}"/>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E995402-ADA2-44FF-BEC0-FB71752322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4AEC0E9-2081-4A46-B068-F46A2A039D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EDCE37C-B743-4D47-BBB4-DDB825353492}"/>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6" name="Footer Placeholder 5">
            <a:extLst>
              <a:ext uri="{FF2B5EF4-FFF2-40B4-BE49-F238E27FC236}">
                <a16:creationId xmlns:a16="http://schemas.microsoft.com/office/drawing/2014/main" id="{28B72EA3-3F9F-4D9A-AB11-432EB0B5766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CD7A4DF-08EE-477D-BD96-A93F251D3475}"/>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405283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4F6A-DDA9-4114-9C28-37F75FBD384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7CF41E0-5FA6-4771-AB98-F385328F2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A9C1C0-DDDF-4C3F-95FB-B87C83B87C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01A1476-FD73-4005-95CF-748749292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489866-2A31-426C-A5C9-82AE9B10DF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CF6B639-8701-4822-BF6F-F5BA394D1D78}"/>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8" name="Footer Placeholder 7">
            <a:extLst>
              <a:ext uri="{FF2B5EF4-FFF2-40B4-BE49-F238E27FC236}">
                <a16:creationId xmlns:a16="http://schemas.microsoft.com/office/drawing/2014/main" id="{0E08BBD4-0CD0-4AC3-8880-2CF4F76DEEA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5414DC5-BA68-4579-A3B7-296CD508A9FD}"/>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14553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BD7A-D708-4439-93E5-3D5A2817A040}"/>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83F3DCB-D4F4-49B3-B3EF-9FB58F013AA9}"/>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4" name="Footer Placeholder 3">
            <a:extLst>
              <a:ext uri="{FF2B5EF4-FFF2-40B4-BE49-F238E27FC236}">
                <a16:creationId xmlns:a16="http://schemas.microsoft.com/office/drawing/2014/main" id="{37DF1304-3AEA-4E92-9626-4779071A004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26657B93-FF39-49C5-A4BF-B4DE6858EB67}"/>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192628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C81B-3AAB-4E7B-B61B-7E458BA24FE4}"/>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3" name="Footer Placeholder 2">
            <a:extLst>
              <a:ext uri="{FF2B5EF4-FFF2-40B4-BE49-F238E27FC236}">
                <a16:creationId xmlns:a16="http://schemas.microsoft.com/office/drawing/2014/main" id="{7F36C0C1-51D3-49D6-8364-5513B28C73E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A2E4A2BB-36FE-48D8-AEDF-364A3636CEDA}"/>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38658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1FF0-B41F-44BF-A0E0-BC7916FAC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6001323-2CEF-4161-AE51-607A47E20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CA944C6-AC05-442F-939C-14E7EB848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72E5C8-AFD0-4CE8-8A56-0804E4EED5AB}"/>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6" name="Footer Placeholder 5">
            <a:extLst>
              <a:ext uri="{FF2B5EF4-FFF2-40B4-BE49-F238E27FC236}">
                <a16:creationId xmlns:a16="http://schemas.microsoft.com/office/drawing/2014/main" id="{0680DE8A-AAE0-42ED-B5F0-8C323EBC4D0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280FC95-ECC3-4EDA-9595-CAF186A5A81F}"/>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36193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311E-F809-4A38-A888-D72BE4679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69ADE24E-E749-4CB5-85F7-48879272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38A81BB-6069-4A55-8965-C470D44A6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2D02A4-67A5-4162-B576-C5C246BC5661}"/>
              </a:ext>
            </a:extLst>
          </p:cNvPr>
          <p:cNvSpPr>
            <a:spLocks noGrp="1"/>
          </p:cNvSpPr>
          <p:nvPr>
            <p:ph type="dt" sz="half" idx="10"/>
          </p:nvPr>
        </p:nvSpPr>
        <p:spPr/>
        <p:txBody>
          <a:bodyPr/>
          <a:lstStyle/>
          <a:p>
            <a:fld id="{338E43D0-12FD-45EA-9871-CB0873E5BE60}" type="datetimeFigureOut">
              <a:rPr lang="en-NZ" smtClean="0"/>
              <a:t>20/05/2021</a:t>
            </a:fld>
            <a:endParaRPr lang="en-NZ"/>
          </a:p>
        </p:txBody>
      </p:sp>
      <p:sp>
        <p:nvSpPr>
          <p:cNvPr id="6" name="Footer Placeholder 5">
            <a:extLst>
              <a:ext uri="{FF2B5EF4-FFF2-40B4-BE49-F238E27FC236}">
                <a16:creationId xmlns:a16="http://schemas.microsoft.com/office/drawing/2014/main" id="{D6C51F8E-6331-4DB6-B8CD-8ABC09B7076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A44935B-9289-4751-92AD-899F91488C0E}"/>
              </a:ext>
            </a:extLst>
          </p:cNvPr>
          <p:cNvSpPr>
            <a:spLocks noGrp="1"/>
          </p:cNvSpPr>
          <p:nvPr>
            <p:ph type="sldNum" sz="quarter" idx="12"/>
          </p:nvPr>
        </p:nvSpPr>
        <p:spPr/>
        <p:txBody>
          <a:bodyPr/>
          <a:lstStyle/>
          <a:p>
            <a:fld id="{D9DC928F-BA87-4720-9D6D-82EF54B9713B}" type="slidenum">
              <a:rPr lang="en-NZ" smtClean="0"/>
              <a:t>‹#›</a:t>
            </a:fld>
            <a:endParaRPr lang="en-NZ"/>
          </a:p>
        </p:txBody>
      </p:sp>
    </p:spTree>
    <p:extLst>
      <p:ext uri="{BB962C8B-B14F-4D97-AF65-F5344CB8AC3E}">
        <p14:creationId xmlns:p14="http://schemas.microsoft.com/office/powerpoint/2010/main" val="79449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2509C-89CB-4726-8F91-A3469B63D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422592E-3D44-4A5C-BC6A-FC1EFCDF0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716D42E-6255-48F9-B1B8-BB7DDC105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E43D0-12FD-45EA-9871-CB0873E5BE60}" type="datetimeFigureOut">
              <a:rPr lang="en-NZ" smtClean="0"/>
              <a:t>20/05/2021</a:t>
            </a:fld>
            <a:endParaRPr lang="en-NZ"/>
          </a:p>
        </p:txBody>
      </p:sp>
      <p:sp>
        <p:nvSpPr>
          <p:cNvPr id="5" name="Footer Placeholder 4">
            <a:extLst>
              <a:ext uri="{FF2B5EF4-FFF2-40B4-BE49-F238E27FC236}">
                <a16:creationId xmlns:a16="http://schemas.microsoft.com/office/drawing/2014/main" id="{C7BD3076-06B1-4F60-B6BF-1A60C9241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8480DBF-0C3A-464A-8DB7-6123242A9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C928F-BA87-4720-9D6D-82EF54B9713B}" type="slidenum">
              <a:rPr lang="en-NZ" smtClean="0"/>
              <a:t>‹#›</a:t>
            </a:fld>
            <a:endParaRPr lang="en-NZ"/>
          </a:p>
        </p:txBody>
      </p:sp>
    </p:spTree>
    <p:extLst>
      <p:ext uri="{BB962C8B-B14F-4D97-AF65-F5344CB8AC3E}">
        <p14:creationId xmlns:p14="http://schemas.microsoft.com/office/powerpoint/2010/main" val="377344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mailto:zoran.barac.zof@gmail.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hyperlink" Target="http://www.meetup.com/Auckland-SQL-User-Group/" TargetMode="External"/><Relationship Id="rId5" Type="http://schemas.openxmlformats.org/officeDocument/2006/relationships/hyperlink" Target="http://www.linkedin.com/in/zoran-barac/" TargetMode="External"/><Relationship Id="rId10" Type="http://schemas.openxmlformats.org/officeDocument/2006/relationships/image" Target="../media/image6.png"/><Relationship Id="rId4" Type="http://schemas.openxmlformats.org/officeDocument/2006/relationships/hyperlink" Target="https://blog.sqlserveronline.com/"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84767" y="1023284"/>
            <a:ext cx="7590055" cy="1440160"/>
          </a:xfrm>
        </p:spPr>
        <p:txBody>
          <a:bodyPr>
            <a:normAutofit/>
          </a:bodyPr>
          <a:lstStyle/>
          <a:p>
            <a:r>
              <a:rPr lang="en-NZ" dirty="0"/>
              <a:t>SQL in Azure - PaaS</a:t>
            </a:r>
          </a:p>
        </p:txBody>
      </p:sp>
      <p:sp>
        <p:nvSpPr>
          <p:cNvPr id="4" name="Text Placeholder 3"/>
          <p:cNvSpPr>
            <a:spLocks noGrp="1"/>
          </p:cNvSpPr>
          <p:nvPr>
            <p:ph type="body" sz="quarter" idx="11"/>
          </p:nvPr>
        </p:nvSpPr>
        <p:spPr>
          <a:xfrm>
            <a:off x="4084767" y="1942277"/>
            <a:ext cx="7398034" cy="887044"/>
          </a:xfrm>
        </p:spPr>
        <p:txBody>
          <a:bodyPr>
            <a:normAutofit/>
          </a:bodyPr>
          <a:lstStyle/>
          <a:p>
            <a:pPr>
              <a:spcBef>
                <a:spcPts val="0"/>
              </a:spcBef>
              <a:defRPr/>
            </a:pPr>
            <a:r>
              <a:rPr lang="en-US" altLang="ko-KR" sz="2400" dirty="0">
                <a:solidFill>
                  <a:schemeClr val="tx1">
                    <a:lumMod val="65000"/>
                    <a:lumOff val="35000"/>
                  </a:schemeClr>
                </a:solidFill>
              </a:rPr>
              <a:t>Azure SQL Platform as a Service Architecture</a:t>
            </a:r>
            <a:endParaRPr lang="en-US" altLang="ko-KR" sz="2000" dirty="0">
              <a:solidFill>
                <a:schemeClr val="tx1">
                  <a:lumMod val="65000"/>
                  <a:lumOff val="35000"/>
                </a:schemeClr>
              </a:solidFill>
            </a:endParaRPr>
          </a:p>
        </p:txBody>
      </p:sp>
      <p:grpSp>
        <p:nvGrpSpPr>
          <p:cNvPr id="6" name="Group 5"/>
          <p:cNvGrpSpPr/>
          <p:nvPr/>
        </p:nvGrpSpPr>
        <p:grpSpPr>
          <a:xfrm>
            <a:off x="3801905" y="1078733"/>
            <a:ext cx="188574" cy="1727088"/>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1" name="Text Placeholder 2">
            <a:extLst>
              <a:ext uri="{FF2B5EF4-FFF2-40B4-BE49-F238E27FC236}">
                <a16:creationId xmlns:a16="http://schemas.microsoft.com/office/drawing/2014/main" id="{396FEFC9-CDCA-4B97-A4BD-3E21E237CE03}"/>
              </a:ext>
            </a:extLst>
          </p:cNvPr>
          <p:cNvSpPr txBox="1">
            <a:spLocks/>
          </p:cNvSpPr>
          <p:nvPr/>
        </p:nvSpPr>
        <p:spPr>
          <a:xfrm>
            <a:off x="1748487" y="3660824"/>
            <a:ext cx="7677261" cy="520700"/>
          </a:xfrm>
          <a:prstGeom prst="rect">
            <a:avLst/>
          </a:prstGeom>
        </p:spPr>
        <p:txBody>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a:t>ZORAN BARAC, Principal Data Architect @ CIN7</a:t>
            </a:r>
          </a:p>
          <a:p>
            <a:r>
              <a:rPr lang="en-US" sz="2800" b="1" dirty="0"/>
              <a:t>MCT, MCSE</a:t>
            </a:r>
          </a:p>
        </p:txBody>
      </p:sp>
      <p:sp>
        <p:nvSpPr>
          <p:cNvPr id="12" name="Text Placeholder 2">
            <a:extLst>
              <a:ext uri="{FF2B5EF4-FFF2-40B4-BE49-F238E27FC236}">
                <a16:creationId xmlns:a16="http://schemas.microsoft.com/office/drawing/2014/main" id="{A097552A-C300-4998-AC7A-53B70DA854E8}"/>
              </a:ext>
            </a:extLst>
          </p:cNvPr>
          <p:cNvSpPr txBox="1">
            <a:spLocks/>
          </p:cNvSpPr>
          <p:nvPr/>
        </p:nvSpPr>
        <p:spPr>
          <a:xfrm>
            <a:off x="2185373" y="5915168"/>
            <a:ext cx="7677261" cy="520700"/>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hlinkClick r:id="rId3"/>
              </a:rPr>
              <a:t>zoran.barac.zof@gmail.com</a:t>
            </a:r>
            <a:r>
              <a:rPr lang="en-US" sz="2400" dirty="0"/>
              <a:t> </a:t>
            </a:r>
          </a:p>
          <a:p>
            <a:r>
              <a:rPr lang="en-US" sz="2400" dirty="0">
                <a:hlinkClick r:id="rId4"/>
              </a:rPr>
              <a:t>blog.sqlserveronline.com</a:t>
            </a:r>
            <a:r>
              <a:rPr lang="en-US" sz="2400" dirty="0"/>
              <a:t>  </a:t>
            </a:r>
          </a:p>
          <a:p>
            <a:r>
              <a:rPr lang="en-US" sz="2400" dirty="0">
                <a:hlinkClick r:id="rId5"/>
              </a:rPr>
              <a:t>www.linkedin.com/in/zoran-barac/</a:t>
            </a:r>
            <a:r>
              <a:rPr lang="en-US" sz="2400" dirty="0"/>
              <a:t> </a:t>
            </a:r>
          </a:p>
          <a:p>
            <a:r>
              <a:rPr lang="en-NZ" sz="2400" dirty="0">
                <a:hlinkClick r:id="rId6"/>
              </a:rPr>
              <a:t>www.meetup.com/Auckland-SQL-User-Group/</a:t>
            </a:r>
            <a:endParaRPr lang="en-US" sz="2400" dirty="0"/>
          </a:p>
        </p:txBody>
      </p:sp>
      <p:pic>
        <p:nvPicPr>
          <p:cNvPr id="14" name="Picture 2" descr="Image result for email logo png">
            <a:extLst>
              <a:ext uri="{FF2B5EF4-FFF2-40B4-BE49-F238E27FC236}">
                <a16:creationId xmlns:a16="http://schemas.microsoft.com/office/drawing/2014/main" id="{EE888E01-3222-4F12-8637-3D35693D876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5373" y="4746227"/>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blog logo png">
            <a:extLst>
              <a:ext uri="{FF2B5EF4-FFF2-40B4-BE49-F238E27FC236}">
                <a16:creationId xmlns:a16="http://schemas.microsoft.com/office/drawing/2014/main" id="{68D185A8-1A51-4C11-9238-545700FAEDD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5373" y="5157341"/>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linkedin logo png">
            <a:extLst>
              <a:ext uri="{FF2B5EF4-FFF2-40B4-BE49-F238E27FC236}">
                <a16:creationId xmlns:a16="http://schemas.microsoft.com/office/drawing/2014/main" id="{E7D3A698-E1F0-4F9C-9C71-B303B5B2232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25373" y="561957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meetup logo">
            <a:extLst>
              <a:ext uri="{FF2B5EF4-FFF2-40B4-BE49-F238E27FC236}">
                <a16:creationId xmlns:a16="http://schemas.microsoft.com/office/drawing/2014/main" id="{C4092C36-311D-463E-9BCE-39C6AE4D634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25373" y="6063693"/>
            <a:ext cx="374725"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4ECD36-B9C4-44F7-BDF6-70DE80AE3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2621"/>
            <a:ext cx="7632525" cy="4788000"/>
          </a:xfrm>
          <a:prstGeom prst="rect">
            <a:avLst/>
          </a:prstGeom>
        </p:spPr>
      </p:pic>
      <p:sp>
        <p:nvSpPr>
          <p:cNvPr id="3" name="Title 1">
            <a:extLst>
              <a:ext uri="{FF2B5EF4-FFF2-40B4-BE49-F238E27FC236}">
                <a16:creationId xmlns:a16="http://schemas.microsoft.com/office/drawing/2014/main" id="{9A9049B1-AD5B-408D-BD22-8B64688EA1E9}"/>
              </a:ext>
            </a:extLst>
          </p:cNvPr>
          <p:cNvSpPr>
            <a:spLocks noGrp="1"/>
          </p:cNvSpPr>
          <p:nvPr>
            <p:ph type="title"/>
          </p:nvPr>
        </p:nvSpPr>
        <p:spPr>
          <a:xfrm>
            <a:off x="416993" y="583916"/>
            <a:ext cx="11308283" cy="818705"/>
          </a:xfrm>
        </p:spPr>
        <p:txBody>
          <a:bodyPr/>
          <a:lstStyle/>
          <a:p>
            <a:r>
              <a:rPr lang="en-US" sz="3733" b="1" dirty="0"/>
              <a:t>Custom Architecture Azure SQL DB</a:t>
            </a:r>
          </a:p>
        </p:txBody>
      </p:sp>
      <p:sp>
        <p:nvSpPr>
          <p:cNvPr id="2" name="Rectangle 1">
            <a:extLst>
              <a:ext uri="{FF2B5EF4-FFF2-40B4-BE49-F238E27FC236}">
                <a16:creationId xmlns:a16="http://schemas.microsoft.com/office/drawing/2014/main" id="{42164434-E52D-4E04-80C9-FDC5E082AA63}"/>
              </a:ext>
            </a:extLst>
          </p:cNvPr>
          <p:cNvSpPr/>
          <p:nvPr/>
        </p:nvSpPr>
        <p:spPr>
          <a:xfrm>
            <a:off x="7794858" y="1402621"/>
            <a:ext cx="4347411" cy="4708981"/>
          </a:xfrm>
          <a:prstGeom prst="rect">
            <a:avLst/>
          </a:prstGeom>
        </p:spPr>
        <p:txBody>
          <a:bodyPr wrap="square">
            <a:spAutoFit/>
          </a:bodyPr>
          <a:lstStyle/>
          <a:p>
            <a:r>
              <a:rPr lang="en-NZ" sz="1500" b="1" dirty="0"/>
              <a:t>PowerShell (1 script)</a:t>
            </a:r>
          </a:p>
          <a:p>
            <a:endParaRPr lang="en-NZ" sz="1500" b="1" dirty="0"/>
          </a:p>
          <a:p>
            <a:pPr marL="171450" indent="-171450">
              <a:buFont typeface="Arial" panose="020B0604020202020204" pitchFamily="34" charset="0"/>
              <a:buChar char="•"/>
            </a:pPr>
            <a:r>
              <a:rPr lang="en-NZ" sz="1500" dirty="0"/>
              <a:t>Use existing or create new Resource Group; </a:t>
            </a:r>
          </a:p>
          <a:p>
            <a:pPr marL="171450" indent="-171450">
              <a:buFont typeface="Arial" panose="020B0604020202020204" pitchFamily="34" charset="0"/>
              <a:buChar char="•"/>
            </a:pPr>
            <a:r>
              <a:rPr lang="en-NZ" sz="1500" dirty="0"/>
              <a:t>Create primary Azure Logical SQL Server;</a:t>
            </a:r>
          </a:p>
          <a:p>
            <a:pPr marL="171450" indent="-171450">
              <a:buFont typeface="Arial" panose="020B0604020202020204" pitchFamily="34" charset="0"/>
              <a:buChar char="•"/>
            </a:pPr>
            <a:r>
              <a:rPr lang="en-NZ" sz="1500" dirty="0"/>
              <a:t>Set an admin login and password for your server;</a:t>
            </a:r>
          </a:p>
          <a:p>
            <a:pPr marL="171450" indent="-171450">
              <a:buFont typeface="Arial" panose="020B0604020202020204" pitchFamily="34" charset="0"/>
              <a:buChar char="•"/>
            </a:pPr>
            <a:r>
              <a:rPr lang="en-NZ" sz="1500" dirty="0"/>
              <a:t>Set Firewall Settings (IP address range);</a:t>
            </a:r>
          </a:p>
          <a:p>
            <a:pPr marL="171450" indent="-171450">
              <a:buFont typeface="Arial" panose="020B0604020202020204" pitchFamily="34" charset="0"/>
              <a:buChar char="•"/>
            </a:pPr>
            <a:r>
              <a:rPr lang="en-NZ" sz="1500" dirty="0"/>
              <a:t>Create Azure SQL Database;</a:t>
            </a:r>
          </a:p>
          <a:p>
            <a:pPr marL="171450" indent="-171450">
              <a:buFont typeface="Arial" panose="020B0604020202020204" pitchFamily="34" charset="0"/>
              <a:buChar char="•"/>
            </a:pPr>
            <a:r>
              <a:rPr lang="en-NZ" sz="1500" dirty="0"/>
              <a:t>Create a new login for the Azure SQL Server;</a:t>
            </a:r>
          </a:p>
          <a:p>
            <a:pPr marL="171450" indent="-171450">
              <a:buFont typeface="Arial" panose="020B0604020202020204" pitchFamily="34" charset="0"/>
              <a:buChar char="•"/>
            </a:pPr>
            <a:r>
              <a:rPr lang="en-NZ" sz="1500" dirty="0"/>
              <a:t>Create a new DB user for the existing login;</a:t>
            </a:r>
          </a:p>
          <a:p>
            <a:pPr marL="171450" indent="-171450">
              <a:buFont typeface="Arial" panose="020B0604020202020204" pitchFamily="34" charset="0"/>
              <a:buChar char="•"/>
            </a:pPr>
            <a:r>
              <a:rPr lang="en-NZ" sz="1500" dirty="0"/>
              <a:t>Create Failover Azure Logical SQL Server, including admin login, password and firewall rules;</a:t>
            </a:r>
          </a:p>
          <a:p>
            <a:pPr marL="171450" indent="-171450">
              <a:buFont typeface="Arial" panose="020B0604020202020204" pitchFamily="34" charset="0"/>
              <a:buChar char="•"/>
            </a:pPr>
            <a:r>
              <a:rPr lang="en-NZ" sz="1500" dirty="0"/>
              <a:t>Create Failover Group Name;</a:t>
            </a:r>
          </a:p>
          <a:p>
            <a:pPr marL="171450" indent="-171450">
              <a:buFont typeface="Arial" panose="020B0604020202020204" pitchFamily="34" charset="0"/>
              <a:buChar char="•"/>
            </a:pPr>
            <a:r>
              <a:rPr lang="en-NZ" sz="1500" dirty="0"/>
              <a:t>Add Database to the exiting Failover Group;</a:t>
            </a:r>
          </a:p>
          <a:p>
            <a:pPr marL="171450" indent="-171450">
              <a:buFont typeface="Arial" panose="020B0604020202020204" pitchFamily="34" charset="0"/>
              <a:buChar char="•"/>
            </a:pPr>
            <a:r>
              <a:rPr lang="en-NZ" sz="1500" dirty="0"/>
              <a:t>Create a new login for the Failover Azure SQL Server with matching SID;</a:t>
            </a:r>
          </a:p>
          <a:p>
            <a:pPr marL="171450" indent="-171450">
              <a:buFont typeface="Arial" panose="020B0604020202020204" pitchFamily="34" charset="0"/>
              <a:buChar char="•"/>
            </a:pPr>
            <a:r>
              <a:rPr lang="en-NZ" sz="1500" dirty="0"/>
              <a:t>Create a Workspace in the existing Resource Group;</a:t>
            </a:r>
          </a:p>
          <a:p>
            <a:pPr marL="171450" indent="-171450">
              <a:buFont typeface="Arial" panose="020B0604020202020204" pitchFamily="34" charset="0"/>
              <a:buChar char="•"/>
            </a:pPr>
            <a:r>
              <a:rPr lang="en-NZ" sz="1500" dirty="0"/>
              <a:t>Enable Azure SQL Analytics Intelligence Pack;</a:t>
            </a:r>
          </a:p>
          <a:p>
            <a:pPr marL="171450" indent="-171450">
              <a:buFont typeface="Arial" panose="020B0604020202020204" pitchFamily="34" charset="0"/>
              <a:buChar char="•"/>
            </a:pPr>
            <a:r>
              <a:rPr lang="en-NZ" sz="1500" dirty="0"/>
              <a:t>Enable Azure Diagnostics for Azure SQL database;</a:t>
            </a:r>
          </a:p>
          <a:p>
            <a:pPr marL="171450" indent="-171450">
              <a:buFont typeface="Arial" panose="020B0604020202020204" pitchFamily="34" charset="0"/>
              <a:buChar char="•"/>
            </a:pPr>
            <a:r>
              <a:rPr lang="en-NZ" sz="1500" dirty="0"/>
              <a:t>Configure Azure SQL Databases to stream diagnostics telemetry;</a:t>
            </a:r>
          </a:p>
        </p:txBody>
      </p:sp>
    </p:spTree>
    <p:extLst>
      <p:ext uri="{BB962C8B-B14F-4D97-AF65-F5344CB8AC3E}">
        <p14:creationId xmlns:p14="http://schemas.microsoft.com/office/powerpoint/2010/main" val="312567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279F7562-4177-4EF0-B543-EBBDFF6021E9}"/>
              </a:ext>
            </a:extLst>
          </p:cNvPr>
          <p:cNvSpPr txBox="1">
            <a:spLocks/>
          </p:cNvSpPr>
          <p:nvPr/>
        </p:nvSpPr>
        <p:spPr>
          <a:xfrm>
            <a:off x="2562059" y="187768"/>
            <a:ext cx="6516242" cy="818705"/>
          </a:xfrm>
          <a:prstGeom prst="rect">
            <a:avLst/>
          </a:prstGeom>
        </p:spPr>
        <p:txBody>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r>
              <a:rPr lang="en-NZ" b="1" dirty="0"/>
              <a:t>Agenda</a:t>
            </a:r>
          </a:p>
        </p:txBody>
      </p:sp>
      <p:sp>
        <p:nvSpPr>
          <p:cNvPr id="37" name="Rectangle 36">
            <a:extLst>
              <a:ext uri="{FF2B5EF4-FFF2-40B4-BE49-F238E27FC236}">
                <a16:creationId xmlns:a16="http://schemas.microsoft.com/office/drawing/2014/main" id="{425A395C-494A-45F8-9DCE-8D25ED4E65FC}"/>
              </a:ext>
            </a:extLst>
          </p:cNvPr>
          <p:cNvSpPr/>
          <p:nvPr/>
        </p:nvSpPr>
        <p:spPr>
          <a:xfrm>
            <a:off x="2083389" y="1184199"/>
            <a:ext cx="8258346" cy="5714359"/>
          </a:xfrm>
          <a:prstGeom prst="rect">
            <a:avLst/>
          </a:prstGeom>
        </p:spPr>
        <p:txBody>
          <a:bodyPr wrap="square" lIns="36000" tIns="36000" rIns="36000" bIns="36000" numCol="1">
            <a:noAutofit/>
          </a:bodyPr>
          <a:lstStyle/>
          <a:p>
            <a:endParaRPr lang="en-NZ" sz="2400" b="1" dirty="0"/>
          </a:p>
          <a:p>
            <a:pPr marL="380990" indent="-380990">
              <a:buFont typeface="Arial" panose="020B0604020202020204" pitchFamily="34" charset="0"/>
              <a:buChar char="•"/>
            </a:pPr>
            <a:r>
              <a:rPr lang="en-NZ" sz="2400" b="1" dirty="0"/>
              <a:t>Azure SQL PaaS Architecture</a:t>
            </a:r>
          </a:p>
          <a:p>
            <a:pPr marL="838190" lvl="1" indent="-380990">
              <a:buFont typeface="Arial" panose="020B0604020202020204" pitchFamily="34" charset="0"/>
              <a:buChar char="•"/>
            </a:pPr>
            <a:r>
              <a:rPr lang="en-NZ" sz="2400" dirty="0"/>
              <a:t>Basic, Standard, and General Purpose service tier locally redundant availability</a:t>
            </a:r>
          </a:p>
          <a:p>
            <a:pPr marL="838190" lvl="1" indent="-380990">
              <a:buFont typeface="Arial" panose="020B0604020202020204" pitchFamily="34" charset="0"/>
              <a:buChar char="•"/>
            </a:pPr>
            <a:r>
              <a:rPr lang="en-NZ" sz="2400" dirty="0"/>
              <a:t>General Purpose service tier zone redundant availability</a:t>
            </a:r>
          </a:p>
          <a:p>
            <a:pPr marL="838190" lvl="1" indent="-380990">
              <a:buFont typeface="Arial" panose="020B0604020202020204" pitchFamily="34" charset="0"/>
              <a:buChar char="•"/>
            </a:pPr>
            <a:r>
              <a:rPr lang="en-NZ" sz="2400" dirty="0"/>
              <a:t>Premium and Business Critical service tier locally redundant availability</a:t>
            </a:r>
          </a:p>
          <a:p>
            <a:pPr marL="838190" lvl="1" indent="-380990">
              <a:buFont typeface="Arial" panose="020B0604020202020204" pitchFamily="34" charset="0"/>
              <a:buChar char="•"/>
            </a:pPr>
            <a:r>
              <a:rPr lang="en-NZ" sz="2400" dirty="0"/>
              <a:t>Premium and Business Critical service tier zone redundant availability</a:t>
            </a:r>
          </a:p>
          <a:p>
            <a:pPr marL="838190" lvl="1" indent="-380990">
              <a:buFont typeface="Arial" panose="020B0604020202020204" pitchFamily="34" charset="0"/>
              <a:buChar char="•"/>
            </a:pPr>
            <a:r>
              <a:rPr lang="en-NZ" sz="2400" dirty="0"/>
              <a:t>Read-only replicas and read-only query workloads</a:t>
            </a:r>
          </a:p>
          <a:p>
            <a:pPr marL="838190" lvl="1" indent="-380990">
              <a:buFont typeface="Arial" panose="020B0604020202020204" pitchFamily="34" charset="0"/>
              <a:buChar char="•"/>
            </a:pPr>
            <a:r>
              <a:rPr lang="en-NZ" sz="2400" dirty="0"/>
              <a:t>Custom Architecture Azure SQL DB</a:t>
            </a:r>
          </a:p>
        </p:txBody>
      </p:sp>
    </p:spTree>
    <p:extLst>
      <p:ext uri="{BB962C8B-B14F-4D97-AF65-F5344CB8AC3E}">
        <p14:creationId xmlns:p14="http://schemas.microsoft.com/office/powerpoint/2010/main" val="386448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1C94-8FA5-D045-9448-99F7ED61AB34}"/>
              </a:ext>
            </a:extLst>
          </p:cNvPr>
          <p:cNvSpPr>
            <a:spLocks noGrp="1"/>
          </p:cNvSpPr>
          <p:nvPr>
            <p:ph type="title"/>
          </p:nvPr>
        </p:nvSpPr>
        <p:spPr>
          <a:xfrm>
            <a:off x="416993" y="583916"/>
            <a:ext cx="11308283" cy="833275"/>
          </a:xfrm>
        </p:spPr>
        <p:txBody>
          <a:bodyPr/>
          <a:lstStyle/>
          <a:p>
            <a:r>
              <a:rPr lang="en-US" sz="3200" dirty="0"/>
              <a:t>Always On AG architecture on Azure VM SQL Servers (IaaS)</a:t>
            </a:r>
          </a:p>
        </p:txBody>
      </p:sp>
      <p:sp>
        <p:nvSpPr>
          <p:cNvPr id="4" name="Text Placeholder 3">
            <a:extLst>
              <a:ext uri="{FF2B5EF4-FFF2-40B4-BE49-F238E27FC236}">
                <a16:creationId xmlns:a16="http://schemas.microsoft.com/office/drawing/2014/main" id="{B4E45598-B057-614A-93FA-D203DEB22107}"/>
              </a:ext>
            </a:extLst>
          </p:cNvPr>
          <p:cNvSpPr>
            <a:spLocks noGrp="1"/>
          </p:cNvSpPr>
          <p:nvPr>
            <p:ph type="body" sz="quarter" idx="21"/>
          </p:nvPr>
        </p:nvSpPr>
        <p:spPr>
          <a:xfrm>
            <a:off x="8316114" y="1662446"/>
            <a:ext cx="3744706" cy="4983609"/>
          </a:xfrm>
        </p:spPr>
        <p:txBody>
          <a:bodyPr/>
          <a:lstStyle/>
          <a:p>
            <a:r>
              <a:rPr lang="en-US" sz="1800" dirty="0"/>
              <a:t>Availability sets help protect against within datacenter downtime events by automatically deploying virtual machines across fault domains and update domains. Virtual machines must be added to an availability set when the VM is created.</a:t>
            </a:r>
            <a:endParaRPr lang="en-US" sz="1600" dirty="0"/>
          </a:p>
        </p:txBody>
      </p:sp>
      <p:pic>
        <p:nvPicPr>
          <p:cNvPr id="1026" name="Picture 2" descr="https://docs.microsoft.com/en-us/azure/azure-sql/virtual-machines/windows/media/availability-group-overview/00-endstatesamplenoelb.png">
            <a:extLst>
              <a:ext uri="{FF2B5EF4-FFF2-40B4-BE49-F238E27FC236}">
                <a16:creationId xmlns:a16="http://schemas.microsoft.com/office/drawing/2014/main" id="{424AB697-684B-40C8-9661-0EFF8D8B8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 y="1417191"/>
            <a:ext cx="8319972" cy="522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8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F764E-B1D8-4F8F-913C-00C8FC9C9731}"/>
              </a:ext>
            </a:extLst>
          </p:cNvPr>
          <p:cNvPicPr>
            <a:picLocks noChangeAspect="1"/>
          </p:cNvPicPr>
          <p:nvPr/>
        </p:nvPicPr>
        <p:blipFill>
          <a:blip r:embed="rId3"/>
          <a:stretch>
            <a:fillRect/>
          </a:stretch>
        </p:blipFill>
        <p:spPr>
          <a:xfrm>
            <a:off x="557848" y="45000"/>
            <a:ext cx="10145827" cy="6768000"/>
          </a:xfrm>
          <a:prstGeom prst="rect">
            <a:avLst/>
          </a:prstGeom>
        </p:spPr>
      </p:pic>
    </p:spTree>
    <p:extLst>
      <p:ext uri="{BB962C8B-B14F-4D97-AF65-F5344CB8AC3E}">
        <p14:creationId xmlns:p14="http://schemas.microsoft.com/office/powerpoint/2010/main" val="393717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594597-9AD1-EE42-ABEF-E144931EA4B4}"/>
              </a:ext>
            </a:extLst>
          </p:cNvPr>
          <p:cNvSpPr>
            <a:spLocks noGrp="1"/>
          </p:cNvSpPr>
          <p:nvPr>
            <p:ph type="title"/>
          </p:nvPr>
        </p:nvSpPr>
        <p:spPr/>
        <p:txBody>
          <a:bodyPr>
            <a:normAutofit fontScale="90000"/>
          </a:bodyPr>
          <a:lstStyle/>
          <a:p>
            <a:r>
              <a:rPr lang="en-US" sz="3600" dirty="0"/>
              <a:t>Basic, Standard, and General Purpose service tier locally redundant availability</a:t>
            </a:r>
          </a:p>
        </p:txBody>
      </p:sp>
      <p:sp>
        <p:nvSpPr>
          <p:cNvPr id="3" name="Text Placeholder 2">
            <a:extLst>
              <a:ext uri="{FF2B5EF4-FFF2-40B4-BE49-F238E27FC236}">
                <a16:creationId xmlns:a16="http://schemas.microsoft.com/office/drawing/2014/main" id="{CCC7417D-60A2-644F-984D-F761EFF37EF4}"/>
              </a:ext>
            </a:extLst>
          </p:cNvPr>
          <p:cNvSpPr>
            <a:spLocks noGrp="1"/>
          </p:cNvSpPr>
          <p:nvPr>
            <p:ph type="body" sz="quarter" idx="26"/>
          </p:nvPr>
        </p:nvSpPr>
        <p:spPr>
          <a:xfrm>
            <a:off x="416993" y="2152560"/>
            <a:ext cx="5266267" cy="4544028"/>
          </a:xfrm>
        </p:spPr>
        <p:txBody>
          <a:bodyPr/>
          <a:lstStyle/>
          <a:p>
            <a:r>
              <a:rPr lang="en-US" sz="2133" dirty="0"/>
              <a:t>The standard availability model includes two layers:</a:t>
            </a:r>
          </a:p>
          <a:p>
            <a:pPr marL="457189" indent="-457189">
              <a:buFontTx/>
              <a:buChar char="-"/>
            </a:pPr>
            <a:r>
              <a:rPr lang="en-US" sz="2133" dirty="0"/>
              <a:t>Compute layer that runs the sqlserver.exe process (contains only transient and cached data on the attached SSD, such as </a:t>
            </a:r>
            <a:r>
              <a:rPr lang="en-US" sz="2133" dirty="0" err="1"/>
              <a:t>TempDB</a:t>
            </a:r>
            <a:r>
              <a:rPr lang="en-US" sz="2133" dirty="0"/>
              <a:t>, model database, plan cache, buffer pool ). </a:t>
            </a:r>
          </a:p>
          <a:p>
            <a:pPr marL="457189" indent="-457189">
              <a:buFontTx/>
              <a:buChar char="-"/>
            </a:pPr>
            <a:r>
              <a:rPr lang="en-US" sz="2133" dirty="0"/>
              <a:t>Data layer with the database files (.</a:t>
            </a:r>
            <a:r>
              <a:rPr lang="en-US" sz="2133" dirty="0" err="1"/>
              <a:t>mdf</a:t>
            </a:r>
            <a:r>
              <a:rPr lang="en-US" sz="2133" dirty="0"/>
              <a:t>/.</a:t>
            </a:r>
            <a:r>
              <a:rPr lang="en-US" sz="2133" dirty="0" err="1"/>
              <a:t>ldf</a:t>
            </a:r>
            <a:r>
              <a:rPr lang="en-US" sz="2133" dirty="0"/>
              <a:t>) that are stored in Azure Blob storage. Azure blob storage has built-in data availability and redundancy feature.</a:t>
            </a:r>
          </a:p>
        </p:txBody>
      </p:sp>
      <p:pic>
        <p:nvPicPr>
          <p:cNvPr id="11" name="Picture 10">
            <a:extLst>
              <a:ext uri="{FF2B5EF4-FFF2-40B4-BE49-F238E27FC236}">
                <a16:creationId xmlns:a16="http://schemas.microsoft.com/office/drawing/2014/main" id="{0A977920-C7D7-4BE1-894D-34F2D6A87716}"/>
              </a:ext>
            </a:extLst>
          </p:cNvPr>
          <p:cNvPicPr>
            <a:picLocks noChangeAspect="1"/>
          </p:cNvPicPr>
          <p:nvPr/>
        </p:nvPicPr>
        <p:blipFill>
          <a:blip r:embed="rId3"/>
          <a:stretch>
            <a:fillRect/>
          </a:stretch>
        </p:blipFill>
        <p:spPr>
          <a:xfrm>
            <a:off x="6871172" y="1695333"/>
            <a:ext cx="4719177" cy="4896000"/>
          </a:xfrm>
          <a:prstGeom prst="rect">
            <a:avLst/>
          </a:prstGeom>
        </p:spPr>
      </p:pic>
    </p:spTree>
    <p:extLst>
      <p:ext uri="{BB962C8B-B14F-4D97-AF65-F5344CB8AC3E}">
        <p14:creationId xmlns:p14="http://schemas.microsoft.com/office/powerpoint/2010/main" val="18546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964DC873-2441-43C5-AAD0-6D678508EA1E}"/>
              </a:ext>
            </a:extLst>
          </p:cNvPr>
          <p:cNvSpPr>
            <a:spLocks noGrp="1"/>
          </p:cNvSpPr>
          <p:nvPr>
            <p:ph type="title"/>
          </p:nvPr>
        </p:nvSpPr>
        <p:spPr>
          <a:xfrm>
            <a:off x="416993" y="583916"/>
            <a:ext cx="11127307" cy="818705"/>
          </a:xfrm>
        </p:spPr>
        <p:txBody>
          <a:bodyPr>
            <a:normAutofit fontScale="90000"/>
          </a:bodyPr>
          <a:lstStyle/>
          <a:p>
            <a:r>
              <a:rPr lang="en-US" sz="3600" dirty="0"/>
              <a:t>General Purpose service tier zone redundant availability</a:t>
            </a:r>
          </a:p>
        </p:txBody>
      </p:sp>
      <p:sp>
        <p:nvSpPr>
          <p:cNvPr id="14" name="Text Placeholder 2">
            <a:extLst>
              <a:ext uri="{FF2B5EF4-FFF2-40B4-BE49-F238E27FC236}">
                <a16:creationId xmlns:a16="http://schemas.microsoft.com/office/drawing/2014/main" id="{B2593BB2-1B97-476E-8D17-E12473096FA3}"/>
              </a:ext>
            </a:extLst>
          </p:cNvPr>
          <p:cNvSpPr txBox="1">
            <a:spLocks/>
          </p:cNvSpPr>
          <p:nvPr/>
        </p:nvSpPr>
        <p:spPr>
          <a:xfrm>
            <a:off x="416993" y="2152560"/>
            <a:ext cx="5266267" cy="4544028"/>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133" dirty="0"/>
              <a:t>Notes:</a:t>
            </a:r>
          </a:p>
          <a:p>
            <a:pPr marL="342900" indent="-342900">
              <a:buFont typeface="Arial" panose="020B0604020202020204" pitchFamily="34" charset="0"/>
              <a:buChar char="•"/>
            </a:pPr>
            <a:r>
              <a:rPr lang="en-US" sz="2133" dirty="0"/>
              <a:t>For General Purpose tier, zone redundancy incurs an additional cost. </a:t>
            </a:r>
          </a:p>
          <a:p>
            <a:pPr marL="342900" indent="-342900">
              <a:buFont typeface="Arial" panose="020B0604020202020204" pitchFamily="34" charset="0"/>
              <a:buChar char="•"/>
            </a:pPr>
            <a:r>
              <a:rPr lang="en-US" sz="2133" dirty="0"/>
              <a:t>Zone redundant configuration for serverless and provisioned general purpose tier is only available in some regions. </a:t>
            </a:r>
          </a:p>
          <a:p>
            <a:pPr marL="342900" indent="-342900">
              <a:buFont typeface="Arial" panose="020B0604020202020204" pitchFamily="34" charset="0"/>
              <a:buChar char="•"/>
            </a:pPr>
            <a:r>
              <a:rPr lang="en-US" sz="2133" dirty="0"/>
              <a:t>Zone redundant for General Purpose is currently in Preview. The preview is not covered under Reserved Instance.</a:t>
            </a:r>
          </a:p>
          <a:p>
            <a:pPr marL="342900" indent="-342900">
              <a:buFont typeface="Arial" panose="020B0604020202020204" pitchFamily="34" charset="0"/>
              <a:buChar char="•"/>
            </a:pPr>
            <a:r>
              <a:rPr lang="en-US" sz="2133" dirty="0"/>
              <a:t>Zone redundant configuration is only available when the Gen5 compute hardware is selected. </a:t>
            </a:r>
          </a:p>
          <a:p>
            <a:endParaRPr lang="en-US" sz="2133" dirty="0"/>
          </a:p>
          <a:p>
            <a:endParaRPr lang="en-US" sz="2133" dirty="0"/>
          </a:p>
        </p:txBody>
      </p:sp>
      <p:pic>
        <p:nvPicPr>
          <p:cNvPr id="15" name="Picture 2" descr="Zone redundant configuration for general purpose">
            <a:extLst>
              <a:ext uri="{FF2B5EF4-FFF2-40B4-BE49-F238E27FC236}">
                <a16:creationId xmlns:a16="http://schemas.microsoft.com/office/drawing/2014/main" id="{2496BBD5-1802-4331-9CDA-CCB8E1CC9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42" y="1311709"/>
            <a:ext cx="5317416" cy="52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6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594597-9AD1-EE42-ABEF-E144931EA4B4}"/>
              </a:ext>
            </a:extLst>
          </p:cNvPr>
          <p:cNvSpPr>
            <a:spLocks noGrp="1"/>
          </p:cNvSpPr>
          <p:nvPr>
            <p:ph type="title"/>
          </p:nvPr>
        </p:nvSpPr>
        <p:spPr/>
        <p:txBody>
          <a:bodyPr>
            <a:normAutofit fontScale="90000"/>
          </a:bodyPr>
          <a:lstStyle/>
          <a:p>
            <a:r>
              <a:rPr lang="en-US" sz="3600" dirty="0"/>
              <a:t>Premium and Business Critical service tier locally redundant availability</a:t>
            </a:r>
          </a:p>
        </p:txBody>
      </p:sp>
      <p:sp>
        <p:nvSpPr>
          <p:cNvPr id="3" name="Text Placeholder 2">
            <a:extLst>
              <a:ext uri="{FF2B5EF4-FFF2-40B4-BE49-F238E27FC236}">
                <a16:creationId xmlns:a16="http://schemas.microsoft.com/office/drawing/2014/main" id="{CCC7417D-60A2-644F-984D-F761EFF37EF4}"/>
              </a:ext>
            </a:extLst>
          </p:cNvPr>
          <p:cNvSpPr>
            <a:spLocks noGrp="1"/>
          </p:cNvSpPr>
          <p:nvPr>
            <p:ph type="body" sz="quarter" idx="26"/>
          </p:nvPr>
        </p:nvSpPr>
        <p:spPr>
          <a:xfrm>
            <a:off x="416993" y="1847387"/>
            <a:ext cx="5266267" cy="4544028"/>
          </a:xfrm>
        </p:spPr>
        <p:txBody>
          <a:bodyPr/>
          <a:lstStyle/>
          <a:p>
            <a:endParaRPr lang="en-US" sz="2133" dirty="0"/>
          </a:p>
          <a:p>
            <a:r>
              <a:rPr lang="en-US" sz="2133" dirty="0"/>
              <a:t>Business Critical service tiers leverage the Premium availability model, which integrates compute resources (SQL Server Database Engine process) and storage (locally attached SSD) on a single node. </a:t>
            </a:r>
          </a:p>
          <a:p>
            <a:endParaRPr lang="en-US" sz="2133" dirty="0"/>
          </a:p>
          <a:p>
            <a:r>
              <a:rPr lang="en-US" sz="2133" dirty="0"/>
              <a:t>High availability is achieved by replicating both compute and storage to additional nodes creating a three to four-node cluster.</a:t>
            </a:r>
          </a:p>
        </p:txBody>
      </p:sp>
      <p:pic>
        <p:nvPicPr>
          <p:cNvPr id="2" name="Picture 1">
            <a:extLst>
              <a:ext uri="{FF2B5EF4-FFF2-40B4-BE49-F238E27FC236}">
                <a16:creationId xmlns:a16="http://schemas.microsoft.com/office/drawing/2014/main" id="{B5253995-76A0-4C14-A9B0-FB3B853C2A41}"/>
              </a:ext>
            </a:extLst>
          </p:cNvPr>
          <p:cNvPicPr>
            <a:picLocks noChangeAspect="1"/>
          </p:cNvPicPr>
          <p:nvPr/>
        </p:nvPicPr>
        <p:blipFill>
          <a:blip r:embed="rId3"/>
          <a:stretch>
            <a:fillRect/>
          </a:stretch>
        </p:blipFill>
        <p:spPr>
          <a:xfrm>
            <a:off x="6771784" y="1591415"/>
            <a:ext cx="4841844" cy="4800000"/>
          </a:xfrm>
          <a:prstGeom prst="rect">
            <a:avLst/>
          </a:prstGeom>
        </p:spPr>
      </p:pic>
    </p:spTree>
    <p:extLst>
      <p:ext uri="{BB962C8B-B14F-4D97-AF65-F5344CB8AC3E}">
        <p14:creationId xmlns:p14="http://schemas.microsoft.com/office/powerpoint/2010/main" val="378021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1F0521F5-C57F-46B4-B240-28EB2FB540A1}"/>
              </a:ext>
            </a:extLst>
          </p:cNvPr>
          <p:cNvSpPr>
            <a:spLocks noGrp="1"/>
          </p:cNvSpPr>
          <p:nvPr>
            <p:ph type="title"/>
          </p:nvPr>
        </p:nvSpPr>
        <p:spPr>
          <a:xfrm>
            <a:off x="416993" y="583916"/>
            <a:ext cx="11127307" cy="818705"/>
          </a:xfrm>
        </p:spPr>
        <p:txBody>
          <a:bodyPr>
            <a:normAutofit fontScale="90000"/>
          </a:bodyPr>
          <a:lstStyle/>
          <a:p>
            <a:r>
              <a:rPr lang="en-US" sz="3600" dirty="0"/>
              <a:t>Premium and Business Critical service tier zone redundant availability</a:t>
            </a:r>
          </a:p>
        </p:txBody>
      </p:sp>
      <p:sp>
        <p:nvSpPr>
          <p:cNvPr id="10" name="Text Placeholder 4">
            <a:extLst>
              <a:ext uri="{FF2B5EF4-FFF2-40B4-BE49-F238E27FC236}">
                <a16:creationId xmlns:a16="http://schemas.microsoft.com/office/drawing/2014/main" id="{1EB22DAD-6D54-4EA8-A3C6-95E26CB9F405}"/>
              </a:ext>
            </a:extLst>
          </p:cNvPr>
          <p:cNvSpPr txBox="1">
            <a:spLocks/>
          </p:cNvSpPr>
          <p:nvPr/>
        </p:nvSpPr>
        <p:spPr>
          <a:xfrm>
            <a:off x="278846" y="2200541"/>
            <a:ext cx="6384284" cy="4212959"/>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200" b="1"/>
              <a:t>Performance impact </a:t>
            </a:r>
            <a:r>
              <a:rPr lang="en-US" sz="2200"/>
              <a:t>- Zone redundant databases have replicas in different datacenters with some distance between them, the increased network latency may increase the commit time and affect the performance of some OLTP workloads.  </a:t>
            </a:r>
          </a:p>
          <a:p>
            <a:endParaRPr lang="en-US" sz="2200"/>
          </a:p>
          <a:p>
            <a:r>
              <a:rPr lang="en-US" sz="2200" b="1"/>
              <a:t>Note</a:t>
            </a:r>
          </a:p>
          <a:p>
            <a:r>
              <a:rPr lang="en-US" sz="2200"/>
              <a:t>This feature is not available in SQL Managed Instance.</a:t>
            </a:r>
          </a:p>
        </p:txBody>
      </p:sp>
      <p:pic>
        <p:nvPicPr>
          <p:cNvPr id="11" name="Picture 2" descr="high availability architecture zone redundant">
            <a:extLst>
              <a:ext uri="{FF2B5EF4-FFF2-40B4-BE49-F238E27FC236}">
                <a16:creationId xmlns:a16="http://schemas.microsoft.com/office/drawing/2014/main" id="{B7311E91-1FCD-42DB-B387-33AB23E71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130" y="1266379"/>
            <a:ext cx="4775665" cy="54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0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594597-9AD1-EE42-ABEF-E144931EA4B4}"/>
              </a:ext>
            </a:extLst>
          </p:cNvPr>
          <p:cNvSpPr>
            <a:spLocks noGrp="1"/>
          </p:cNvSpPr>
          <p:nvPr>
            <p:ph type="title"/>
          </p:nvPr>
        </p:nvSpPr>
        <p:spPr>
          <a:xfrm>
            <a:off x="416992" y="583916"/>
            <a:ext cx="11019104" cy="818705"/>
          </a:xfrm>
        </p:spPr>
        <p:txBody>
          <a:bodyPr/>
          <a:lstStyle/>
          <a:p>
            <a:r>
              <a:rPr lang="en-US" sz="3733" dirty="0"/>
              <a:t>Read-only replicas and read-only query workloads</a:t>
            </a:r>
          </a:p>
        </p:txBody>
      </p:sp>
      <p:sp>
        <p:nvSpPr>
          <p:cNvPr id="3" name="Text Placeholder 2">
            <a:extLst>
              <a:ext uri="{FF2B5EF4-FFF2-40B4-BE49-F238E27FC236}">
                <a16:creationId xmlns:a16="http://schemas.microsoft.com/office/drawing/2014/main" id="{CCC7417D-60A2-644F-984D-F761EFF37EF4}"/>
              </a:ext>
            </a:extLst>
          </p:cNvPr>
          <p:cNvSpPr>
            <a:spLocks noGrp="1"/>
          </p:cNvSpPr>
          <p:nvPr>
            <p:ph type="body" sz="quarter" idx="26"/>
          </p:nvPr>
        </p:nvSpPr>
        <p:spPr>
          <a:xfrm>
            <a:off x="416992" y="1543338"/>
            <a:ext cx="5266267" cy="4544028"/>
          </a:xfrm>
        </p:spPr>
        <p:txBody>
          <a:bodyPr>
            <a:normAutofit lnSpcReduction="10000"/>
          </a:bodyPr>
          <a:lstStyle/>
          <a:p>
            <a:r>
              <a:rPr lang="en-US" sz="2133" dirty="0"/>
              <a:t>The Read Scale-Out feature is enabled by default on new Premium, Business Critical, and Hyperscale databases (if there is second instance). </a:t>
            </a:r>
          </a:p>
          <a:p>
            <a:endParaRPr lang="en-US" sz="2133" dirty="0"/>
          </a:p>
          <a:p>
            <a:r>
              <a:rPr lang="en-US" sz="2133" dirty="0"/>
              <a:t>In case of Azure SQL Managed Instance it will be Business Critical service tier. In case of Azure SQL Database it will be Premium or Business Critical service tier.</a:t>
            </a:r>
          </a:p>
          <a:p>
            <a:endParaRPr lang="en-US" sz="2133" dirty="0"/>
          </a:p>
          <a:p>
            <a:r>
              <a:rPr lang="en-US" sz="2133" dirty="0"/>
              <a:t>If your SQL connection string is configured with </a:t>
            </a:r>
            <a:r>
              <a:rPr lang="en-US" sz="2133" dirty="0" err="1"/>
              <a:t>ApplicationIntent</a:t>
            </a:r>
            <a:r>
              <a:rPr lang="en-US" sz="2133" dirty="0"/>
              <a:t>=</a:t>
            </a:r>
            <a:r>
              <a:rPr lang="en-US" sz="2133" dirty="0" err="1"/>
              <a:t>ReadOnly</a:t>
            </a:r>
            <a:r>
              <a:rPr lang="en-US" sz="2133" dirty="0"/>
              <a:t>, the application will be redirected by the gateway to a read-only replica of that database.</a:t>
            </a:r>
            <a:endParaRPr lang="en-NZ" sz="2133" dirty="0"/>
          </a:p>
        </p:txBody>
      </p:sp>
      <p:pic>
        <p:nvPicPr>
          <p:cNvPr id="7" name="Picture 6">
            <a:extLst>
              <a:ext uri="{FF2B5EF4-FFF2-40B4-BE49-F238E27FC236}">
                <a16:creationId xmlns:a16="http://schemas.microsoft.com/office/drawing/2014/main" id="{E8ABEC52-7DA6-44C4-9528-97155438B358}"/>
              </a:ext>
            </a:extLst>
          </p:cNvPr>
          <p:cNvPicPr>
            <a:picLocks noChangeAspect="1"/>
          </p:cNvPicPr>
          <p:nvPr/>
        </p:nvPicPr>
        <p:blipFill>
          <a:blip r:embed="rId3"/>
          <a:stretch>
            <a:fillRect/>
          </a:stretch>
        </p:blipFill>
        <p:spPr>
          <a:xfrm>
            <a:off x="5703394" y="1439351"/>
            <a:ext cx="6488607" cy="4752000"/>
          </a:xfrm>
          <a:prstGeom prst="rect">
            <a:avLst/>
          </a:prstGeom>
        </p:spPr>
      </p:pic>
    </p:spTree>
    <p:extLst>
      <p:ext uri="{BB962C8B-B14F-4D97-AF65-F5344CB8AC3E}">
        <p14:creationId xmlns:p14="http://schemas.microsoft.com/office/powerpoint/2010/main" val="1229536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672</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맑은 고딕</vt:lpstr>
      <vt:lpstr>Arial</vt:lpstr>
      <vt:lpstr>Calibri</vt:lpstr>
      <vt:lpstr>Calibri Light</vt:lpstr>
      <vt:lpstr>Segoe UI</vt:lpstr>
      <vt:lpstr>Segoe UI Light</vt:lpstr>
      <vt:lpstr>Segoe UI Semibold</vt:lpstr>
      <vt:lpstr>Segoe UI Semilight</vt:lpstr>
      <vt:lpstr>Office Theme</vt:lpstr>
      <vt:lpstr>PowerPoint Presentation</vt:lpstr>
      <vt:lpstr>PowerPoint Presentation</vt:lpstr>
      <vt:lpstr>Always On AG architecture on Azure VM SQL Servers (IaaS)</vt:lpstr>
      <vt:lpstr>PowerPoint Presentation</vt:lpstr>
      <vt:lpstr>Basic, Standard, and General Purpose service tier locally redundant availability</vt:lpstr>
      <vt:lpstr>General Purpose service tier zone redundant availability</vt:lpstr>
      <vt:lpstr>Premium and Business Critical service tier locally redundant availability</vt:lpstr>
      <vt:lpstr>Premium and Business Critical service tier zone redundant availability</vt:lpstr>
      <vt:lpstr>Read-only replicas and read-only query workloads</vt:lpstr>
      <vt:lpstr>Custom Architecture Azure SQL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Zoran Barac</dc:creator>
  <cp:lastModifiedBy>Zoran Barac</cp:lastModifiedBy>
  <cp:revision>16</cp:revision>
  <dcterms:created xsi:type="dcterms:W3CDTF">2021-05-16T19:56:35Z</dcterms:created>
  <dcterms:modified xsi:type="dcterms:W3CDTF">2021-05-20T00:46:07Z</dcterms:modified>
</cp:coreProperties>
</file>