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48" r:id="rId4"/>
    <p:sldId id="347" r:id="rId5"/>
    <p:sldId id="298" r:id="rId6"/>
    <p:sldId id="352" r:id="rId7"/>
    <p:sldId id="351" r:id="rId8"/>
    <p:sldId id="356" r:id="rId9"/>
    <p:sldId id="355" r:id="rId10"/>
    <p:sldId id="357" r:id="rId11"/>
    <p:sldId id="358" r:id="rId12"/>
    <p:sldId id="346" r:id="rId13"/>
  </p:sldIdLst>
  <p:sldSz cx="12192000" cy="6858000"/>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02" autoAdjust="0"/>
  </p:normalViewPr>
  <p:slideViewPr>
    <p:cSldViewPr snapToGrid="0" showGuides="1">
      <p:cViewPr varScale="1">
        <p:scale>
          <a:sx n="92" d="100"/>
          <a:sy n="92" d="100"/>
        </p:scale>
        <p:origin x="1314"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4871" cy="502675"/>
          </a:xfrm>
          <a:prstGeom prst="rect">
            <a:avLst/>
          </a:prstGeom>
        </p:spPr>
        <p:txBody>
          <a:bodyPr vert="horz" lIns="93251" tIns="46625" rIns="93251" bIns="46625" rtlCol="0"/>
          <a:lstStyle>
            <a:lvl1pPr algn="l">
              <a:defRPr sz="1200"/>
            </a:lvl1pPr>
          </a:lstStyle>
          <a:p>
            <a:endParaRPr lang="en-US"/>
          </a:p>
        </p:txBody>
      </p:sp>
      <p:sp>
        <p:nvSpPr>
          <p:cNvPr id="3" name="Date Placeholder 2"/>
          <p:cNvSpPr>
            <a:spLocks noGrp="1"/>
          </p:cNvSpPr>
          <p:nvPr>
            <p:ph type="dt" idx="1"/>
          </p:nvPr>
        </p:nvSpPr>
        <p:spPr>
          <a:xfrm>
            <a:off x="3901698" y="1"/>
            <a:ext cx="2984871" cy="502675"/>
          </a:xfrm>
          <a:prstGeom prst="rect">
            <a:avLst/>
          </a:prstGeom>
        </p:spPr>
        <p:txBody>
          <a:bodyPr vert="horz" lIns="93251" tIns="46625" rIns="93251" bIns="46625" rtlCol="0"/>
          <a:lstStyle>
            <a:lvl1pPr algn="r">
              <a:defRPr sz="1200"/>
            </a:lvl1pPr>
          </a:lstStyle>
          <a:p>
            <a:fld id="{4AAAF045-FEF6-43EA-9CDC-C84FC3F85E9C}" type="datetimeFigureOut">
              <a:rPr lang="en-US" smtClean="0"/>
              <a:t>5/14/2022</a:t>
            </a:fld>
            <a:endParaRPr lang="en-US"/>
          </a:p>
        </p:txBody>
      </p:sp>
      <p:sp>
        <p:nvSpPr>
          <p:cNvPr id="4" name="Slide Image Placeholder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3251" tIns="46625" rIns="93251" bIns="46625" rtlCol="0" anchor="ctr"/>
          <a:lstStyle/>
          <a:p>
            <a:endParaRPr lang="en-US"/>
          </a:p>
        </p:txBody>
      </p:sp>
      <p:sp>
        <p:nvSpPr>
          <p:cNvPr id="5" name="Notes Placeholder 4"/>
          <p:cNvSpPr>
            <a:spLocks noGrp="1"/>
          </p:cNvSpPr>
          <p:nvPr>
            <p:ph type="body" sz="quarter" idx="3"/>
          </p:nvPr>
        </p:nvSpPr>
        <p:spPr>
          <a:xfrm>
            <a:off x="688817" y="4821505"/>
            <a:ext cx="5510530" cy="3944868"/>
          </a:xfrm>
          <a:prstGeom prst="rect">
            <a:avLst/>
          </a:prstGeom>
        </p:spPr>
        <p:txBody>
          <a:bodyPr vert="horz" lIns="93251" tIns="46625" rIns="93251" bIns="466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39"/>
            <a:ext cx="2984871" cy="502674"/>
          </a:xfrm>
          <a:prstGeom prst="rect">
            <a:avLst/>
          </a:prstGeom>
        </p:spPr>
        <p:txBody>
          <a:bodyPr vert="horz" lIns="93251" tIns="46625" rIns="93251" bIns="46625" rtlCol="0" anchor="b"/>
          <a:lstStyle>
            <a:lvl1pPr algn="l">
              <a:defRPr sz="1200"/>
            </a:lvl1pPr>
          </a:lstStyle>
          <a:p>
            <a:endParaRPr lang="en-US"/>
          </a:p>
        </p:txBody>
      </p:sp>
      <p:sp>
        <p:nvSpPr>
          <p:cNvPr id="7" name="Slide Number Placeholder 6"/>
          <p:cNvSpPr>
            <a:spLocks noGrp="1"/>
          </p:cNvSpPr>
          <p:nvPr>
            <p:ph type="sldNum" sz="quarter" idx="5"/>
          </p:nvPr>
        </p:nvSpPr>
        <p:spPr>
          <a:xfrm>
            <a:off x="3901698" y="9516039"/>
            <a:ext cx="2984871" cy="502674"/>
          </a:xfrm>
          <a:prstGeom prst="rect">
            <a:avLst/>
          </a:prstGeom>
        </p:spPr>
        <p:txBody>
          <a:bodyPr vert="horz" lIns="93251" tIns="46625" rIns="93251" bIns="46625"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0" i="0" dirty="0">
              <a:effectLst/>
            </a:endParaRPr>
          </a:p>
          <a:p>
            <a:endParaRPr lang="en-NZ" dirty="0"/>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226261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67339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64694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69214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80592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138416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48957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99622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3941893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3384986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11">
            <a:extLst>
              <a:ext uri="{FF2B5EF4-FFF2-40B4-BE49-F238E27FC236}">
                <a16:creationId xmlns:a16="http://schemas.microsoft.com/office/drawing/2014/main" id="{D77B7FC8-EA9E-453C-85BF-3311D727E8EF}"/>
              </a:ext>
            </a:extLst>
          </p:cNvPr>
          <p:cNvSpPr>
            <a:spLocks noGrp="1"/>
          </p:cNvSpPr>
          <p:nvPr>
            <p:ph type="pic" sz="quarter" idx="10" hasCustomPrompt="1"/>
          </p:nvPr>
        </p:nvSpPr>
        <p:spPr>
          <a:xfrm>
            <a:off x="3" y="0"/>
            <a:ext cx="7896225" cy="6858000"/>
          </a:xfrm>
          <a:custGeom>
            <a:avLst/>
            <a:gdLst>
              <a:gd name="connsiteX0" fmla="*/ 6193612 w 7896225"/>
              <a:gd name="connsiteY0" fmla="*/ 0 h 6858000"/>
              <a:gd name="connsiteX1" fmla="*/ 7896225 w 7896225"/>
              <a:gd name="connsiteY1" fmla="*/ 0 h 6858000"/>
              <a:gd name="connsiteX2" fmla="*/ 4598214 w 7896225"/>
              <a:gd name="connsiteY2" fmla="*/ 6858000 h 6858000"/>
              <a:gd name="connsiteX3" fmla="*/ 2895600 w 7896225"/>
              <a:gd name="connsiteY3" fmla="*/ 6858000 h 6858000"/>
              <a:gd name="connsiteX4" fmla="*/ 4383861 w 7896225"/>
              <a:gd name="connsiteY4" fmla="*/ 0 h 6858000"/>
              <a:gd name="connsiteX5" fmla="*/ 6086474 w 7896225"/>
              <a:gd name="connsiteY5" fmla="*/ 0 h 6858000"/>
              <a:gd name="connsiteX6" fmla="*/ 2788462 w 7896225"/>
              <a:gd name="connsiteY6" fmla="*/ 6858000 h 6858000"/>
              <a:gd name="connsiteX7" fmla="*/ 1085849 w 7896225"/>
              <a:gd name="connsiteY7" fmla="*/ 6858000 h 6858000"/>
              <a:gd name="connsiteX8" fmla="*/ 2574110 w 7896225"/>
              <a:gd name="connsiteY8" fmla="*/ 0 h 6858000"/>
              <a:gd name="connsiteX9" fmla="*/ 4276723 w 7896225"/>
              <a:gd name="connsiteY9" fmla="*/ 0 h 6858000"/>
              <a:gd name="connsiteX10" fmla="*/ 978711 w 7896225"/>
              <a:gd name="connsiteY10" fmla="*/ 6858000 h 6858000"/>
              <a:gd name="connsiteX11" fmla="*/ 0 w 7896225"/>
              <a:gd name="connsiteY11" fmla="*/ 6858000 h 6858000"/>
              <a:gd name="connsiteX12" fmla="*/ 0 w 7896225"/>
              <a:gd name="connsiteY12" fmla="*/ 5352694 h 6858000"/>
              <a:gd name="connsiteX13" fmla="*/ 764359 w 7896225"/>
              <a:gd name="connsiteY13" fmla="*/ 0 h 6858000"/>
              <a:gd name="connsiteX14" fmla="*/ 2466972 w 7896225"/>
              <a:gd name="connsiteY14" fmla="*/ 0 h 6858000"/>
              <a:gd name="connsiteX15" fmla="*/ 0 w 7896225"/>
              <a:gd name="connsiteY15" fmla="*/ 5129907 h 6858000"/>
              <a:gd name="connsiteX16" fmla="*/ 0 w 7896225"/>
              <a:gd name="connsiteY16" fmla="*/ 15894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6225" h="6858000">
                <a:moveTo>
                  <a:pt x="6193612" y="0"/>
                </a:moveTo>
                <a:lnTo>
                  <a:pt x="7896225" y="0"/>
                </a:lnTo>
                <a:lnTo>
                  <a:pt x="4598214" y="6858000"/>
                </a:lnTo>
                <a:lnTo>
                  <a:pt x="2895600" y="6858000"/>
                </a:lnTo>
                <a:close/>
                <a:moveTo>
                  <a:pt x="4383861" y="0"/>
                </a:moveTo>
                <a:lnTo>
                  <a:pt x="6086474" y="0"/>
                </a:lnTo>
                <a:lnTo>
                  <a:pt x="2788462" y="6858000"/>
                </a:lnTo>
                <a:lnTo>
                  <a:pt x="1085849" y="6858000"/>
                </a:lnTo>
                <a:close/>
                <a:moveTo>
                  <a:pt x="2574110" y="0"/>
                </a:moveTo>
                <a:lnTo>
                  <a:pt x="4276723" y="0"/>
                </a:lnTo>
                <a:lnTo>
                  <a:pt x="978711" y="6858000"/>
                </a:lnTo>
                <a:lnTo>
                  <a:pt x="0" y="6858000"/>
                </a:lnTo>
                <a:lnTo>
                  <a:pt x="0" y="5352694"/>
                </a:lnTo>
                <a:close/>
                <a:moveTo>
                  <a:pt x="764359" y="0"/>
                </a:moveTo>
                <a:lnTo>
                  <a:pt x="2466972" y="0"/>
                </a:lnTo>
                <a:lnTo>
                  <a:pt x="0" y="5129907"/>
                </a:lnTo>
                <a:lnTo>
                  <a:pt x="0" y="1589435"/>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107031-9979-4E86-8163-9043F6C98EEE}"/>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8DBC7CC-2C91-44C5-B8FB-33A5F062ACC2}"/>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F1AA131-8A58-4FF0-926C-D0B386C6EC0B}"/>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81BDAC6-2D9B-4879-8795-C983D2020940}"/>
              </a:ext>
            </a:extLst>
          </p:cNvPr>
          <p:cNvSpPr>
            <a:spLocks noGrp="1"/>
          </p:cNvSpPr>
          <p:nvPr>
            <p:ph type="pic" sz="quarter" idx="43" hasCustomPrompt="1"/>
          </p:nvPr>
        </p:nvSpPr>
        <p:spPr>
          <a:xfrm>
            <a:off x="7885720" y="2827733"/>
            <a:ext cx="1334480" cy="247769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 And Send To Back</a:t>
            </a:r>
            <a:endParaRPr lang="ko-KR" altLang="en-US" dirty="0"/>
          </a:p>
        </p:txBody>
      </p:sp>
      <p:sp>
        <p:nvSpPr>
          <p:cNvPr id="4" name="Text Placeholder 9">
            <a:extLst>
              <a:ext uri="{FF2B5EF4-FFF2-40B4-BE49-F238E27FC236}">
                <a16:creationId xmlns:a16="http://schemas.microsoft.com/office/drawing/2014/main" id="{D9DC7CCE-1EE8-48DF-86C2-311D432FB3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C9E1EC0-04E1-4608-87AC-B518E68DD48A}"/>
              </a:ext>
            </a:extLst>
          </p:cNvPr>
          <p:cNvSpPr>
            <a:spLocks noGrp="1"/>
          </p:cNvSpPr>
          <p:nvPr>
            <p:ph type="pic" sz="quarter" idx="10" hasCustomPrompt="1"/>
          </p:nvPr>
        </p:nvSpPr>
        <p:spPr>
          <a:xfrm>
            <a:off x="0" y="0"/>
            <a:ext cx="6400800" cy="6858000"/>
          </a:xfrm>
          <a:custGeom>
            <a:avLst/>
            <a:gdLst>
              <a:gd name="connsiteX0" fmla="*/ 0 w 5508104"/>
              <a:gd name="connsiteY0" fmla="*/ 0 h 5143500"/>
              <a:gd name="connsiteX1" fmla="*/ 5508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 name="connsiteX0" fmla="*/ 0 w 5508104"/>
              <a:gd name="connsiteY0" fmla="*/ 0 h 5143500"/>
              <a:gd name="connsiteX1" fmla="*/ 3984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104" h="5143500">
                <a:moveTo>
                  <a:pt x="0" y="0"/>
                </a:moveTo>
                <a:lnTo>
                  <a:pt x="3984104" y="0"/>
                </a:lnTo>
                <a:lnTo>
                  <a:pt x="5508104" y="5143500"/>
                </a:lnTo>
                <a:lnTo>
                  <a:pt x="0" y="514350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 name="Rectangle 3">
            <a:extLst>
              <a:ext uri="{FF2B5EF4-FFF2-40B4-BE49-F238E27FC236}">
                <a16:creationId xmlns:a16="http://schemas.microsoft.com/office/drawing/2014/main" id="{BD043F2B-9986-4D0C-A93A-02978DCDE913}"/>
              </a:ext>
            </a:extLst>
          </p:cNvPr>
          <p:cNvSpPr/>
          <p:nvPr userDrawn="1"/>
        </p:nvSpPr>
        <p:spPr>
          <a:xfrm>
            <a:off x="4980561" y="550565"/>
            <a:ext cx="7186467" cy="1440160"/>
          </a:xfrm>
          <a:custGeom>
            <a:avLst/>
            <a:gdLst>
              <a:gd name="connsiteX0" fmla="*/ 0 w 5220072"/>
              <a:gd name="connsiteY0" fmla="*/ 0 h 1080120"/>
              <a:gd name="connsiteX1" fmla="*/ 5220072 w 5220072"/>
              <a:gd name="connsiteY1" fmla="*/ 0 h 1080120"/>
              <a:gd name="connsiteX2" fmla="*/ 5220072 w 5220072"/>
              <a:gd name="connsiteY2" fmla="*/ 1080120 h 1080120"/>
              <a:gd name="connsiteX3" fmla="*/ 0 w 5220072"/>
              <a:gd name="connsiteY3" fmla="*/ 1080120 h 1080120"/>
              <a:gd name="connsiteX4" fmla="*/ 0 w 5220072"/>
              <a:gd name="connsiteY4" fmla="*/ 0 h 1080120"/>
              <a:gd name="connsiteX0" fmla="*/ 0 w 5524872"/>
              <a:gd name="connsiteY0" fmla="*/ 0 h 1080120"/>
              <a:gd name="connsiteX1" fmla="*/ 5524872 w 5524872"/>
              <a:gd name="connsiteY1" fmla="*/ 0 h 1080120"/>
              <a:gd name="connsiteX2" fmla="*/ 5524872 w 5524872"/>
              <a:gd name="connsiteY2" fmla="*/ 1080120 h 1080120"/>
              <a:gd name="connsiteX3" fmla="*/ 304800 w 5524872"/>
              <a:gd name="connsiteY3" fmla="*/ 1080120 h 1080120"/>
              <a:gd name="connsiteX4" fmla="*/ 0 w 5524872"/>
              <a:gd name="connsiteY4" fmla="*/ 0 h 108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872" h="1080120">
                <a:moveTo>
                  <a:pt x="0" y="0"/>
                </a:moveTo>
                <a:lnTo>
                  <a:pt x="5524872" y="0"/>
                </a:lnTo>
                <a:lnTo>
                  <a:pt x="5524872" y="1080120"/>
                </a:lnTo>
                <a:lnTo>
                  <a:pt x="304800" y="10801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4" name="Rectangle 3">
            <a:extLst>
              <a:ext uri="{FF2B5EF4-FFF2-40B4-BE49-F238E27FC236}">
                <a16:creationId xmlns:a16="http://schemas.microsoft.com/office/drawing/2014/main" id="{0A5CF9F3-015B-42C8-9CF8-D50E35325D55}"/>
              </a:ext>
            </a:extLst>
          </p:cNvPr>
          <p:cNvSpPr/>
          <p:nvPr userDrawn="1"/>
        </p:nvSpPr>
        <p:spPr>
          <a:xfrm>
            <a:off x="5145932" y="550565"/>
            <a:ext cx="7046068" cy="1440160"/>
          </a:xfrm>
          <a:custGeom>
            <a:avLst/>
            <a:gdLst/>
            <a:ahLst/>
            <a:cxnLst/>
            <a:rect l="l" t="t" r="r" b="b"/>
            <a:pathLst>
              <a:path w="5416352" h="1080120">
                <a:moveTo>
                  <a:pt x="0" y="0"/>
                </a:moveTo>
                <a:lnTo>
                  <a:pt x="5416352" y="0"/>
                </a:lnTo>
                <a:lnTo>
                  <a:pt x="5416352" y="1080120"/>
                </a:lnTo>
                <a:lnTo>
                  <a:pt x="30480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5" name="제목 1">
            <a:extLst>
              <a:ext uri="{FF2B5EF4-FFF2-40B4-BE49-F238E27FC236}">
                <a16:creationId xmlns:a16="http://schemas.microsoft.com/office/drawing/2014/main" id="{74420AEA-46F3-4D27-8721-8B5E0D5FE193}"/>
              </a:ext>
            </a:extLst>
          </p:cNvPr>
          <p:cNvSpPr>
            <a:spLocks noGrp="1"/>
          </p:cNvSpPr>
          <p:nvPr>
            <p:ph type="title" hasCustomPrompt="1"/>
          </p:nvPr>
        </p:nvSpPr>
        <p:spPr>
          <a:xfrm>
            <a:off x="5664629" y="701900"/>
            <a:ext cx="6527371" cy="710877"/>
          </a:xfrm>
          <a:prstGeom prst="rect">
            <a:avLst/>
          </a:prstGeom>
        </p:spPr>
        <p:txBody>
          <a:bodyPr anchor="ctr">
            <a:noAutofit/>
          </a:bodyPr>
          <a:lstStyle>
            <a:lvl1pPr algn="l">
              <a:defRPr sz="4000" b="0" baseline="0">
                <a:solidFill>
                  <a:schemeClr val="bg1"/>
                </a:solidFill>
                <a:latin typeface="+mj-lt"/>
                <a:cs typeface="Arial" pitchFamily="34" charset="0"/>
              </a:defRPr>
            </a:lvl1pPr>
          </a:lstStyle>
          <a:p>
            <a:r>
              <a:rPr lang="en-US" altLang="ko-KR" dirty="0"/>
              <a:t>Images &amp; Contents</a:t>
            </a:r>
            <a:endParaRPr lang="ko-KR" altLang="en-US" dirty="0"/>
          </a:p>
        </p:txBody>
      </p:sp>
      <p:sp>
        <p:nvSpPr>
          <p:cNvPr id="6" name="Text Placeholder 9">
            <a:extLst>
              <a:ext uri="{FF2B5EF4-FFF2-40B4-BE49-F238E27FC236}">
                <a16:creationId xmlns:a16="http://schemas.microsoft.com/office/drawing/2014/main" id="{F2B99D84-E4AA-4175-87A7-AEDE6CD919FB}"/>
              </a:ext>
            </a:extLst>
          </p:cNvPr>
          <p:cNvSpPr>
            <a:spLocks noGrp="1"/>
          </p:cNvSpPr>
          <p:nvPr>
            <p:ph type="body" sz="quarter" idx="11" hasCustomPrompt="1"/>
          </p:nvPr>
        </p:nvSpPr>
        <p:spPr>
          <a:xfrm>
            <a:off x="5654725" y="1463629"/>
            <a:ext cx="6537063" cy="288032"/>
          </a:xfrm>
          <a:prstGeom prst="rect">
            <a:avLst/>
          </a:prstGeom>
        </p:spPr>
        <p:txBody>
          <a:bodyPr lIns="144000" anchor="ctr"/>
          <a:lstStyle>
            <a:lvl1pPr marL="0" indent="0" algn="l">
              <a:buNone/>
              <a:defRPr sz="1400" baseline="0">
                <a:solidFill>
                  <a:schemeClr val="bg1"/>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7">
            <a:extLst>
              <a:ext uri="{FF2B5EF4-FFF2-40B4-BE49-F238E27FC236}">
                <a16:creationId xmlns:a16="http://schemas.microsoft.com/office/drawing/2014/main" id="{3448B0BC-16FA-4F12-B26B-866DD38F4C0E}"/>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5" name="Picture Placeholder 27">
            <a:extLst>
              <a:ext uri="{FF2B5EF4-FFF2-40B4-BE49-F238E27FC236}">
                <a16:creationId xmlns:a16="http://schemas.microsoft.com/office/drawing/2014/main" id="{C34DD057-3936-405E-B034-294844B75ACC}"/>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6" name="Picture Placeholder 27">
            <a:extLst>
              <a:ext uri="{FF2B5EF4-FFF2-40B4-BE49-F238E27FC236}">
                <a16:creationId xmlns:a16="http://schemas.microsoft.com/office/drawing/2014/main" id="{5062EFAB-48E7-481E-9956-6F2717526CF8}"/>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dirty="0"/>
              <a:t>Place Your Picture Here</a:t>
            </a:r>
            <a:endParaRPr lang="en-JM" noProof="0" dirty="0"/>
          </a:p>
        </p:txBody>
      </p:sp>
      <p:sp>
        <p:nvSpPr>
          <p:cNvPr id="7" name="Picture Placeholder 27">
            <a:extLst>
              <a:ext uri="{FF2B5EF4-FFF2-40B4-BE49-F238E27FC236}">
                <a16:creationId xmlns:a16="http://schemas.microsoft.com/office/drawing/2014/main" id="{F003D129-D482-4D9F-989A-8ADB6B1F7B0A}"/>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8" name="Picture Placeholder 27">
            <a:extLst>
              <a:ext uri="{FF2B5EF4-FFF2-40B4-BE49-F238E27FC236}">
                <a16:creationId xmlns:a16="http://schemas.microsoft.com/office/drawing/2014/main" id="{76F7740B-961C-472E-B15E-952CD9337693}"/>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3">
            <a:extLst>
              <a:ext uri="{FF2B5EF4-FFF2-40B4-BE49-F238E27FC236}">
                <a16:creationId xmlns:a16="http://schemas.microsoft.com/office/drawing/2014/main" id="{FC1FEBDB-0047-4482-BFD1-16DB27F65989}"/>
              </a:ext>
            </a:extLst>
          </p:cNvPr>
          <p:cNvSpPr>
            <a:spLocks noGrp="1"/>
          </p:cNvSpPr>
          <p:nvPr>
            <p:ph type="pic" idx="11" hasCustomPrompt="1"/>
          </p:nvPr>
        </p:nvSpPr>
        <p:spPr>
          <a:xfrm>
            <a:off x="1" y="0"/>
            <a:ext cx="6818245" cy="6858000"/>
          </a:xfrm>
          <a:custGeom>
            <a:avLst/>
            <a:gdLst>
              <a:gd name="connsiteX0" fmla="*/ 0 w 6818245"/>
              <a:gd name="connsiteY0" fmla="*/ 0 h 6858000"/>
              <a:gd name="connsiteX1" fmla="*/ 1262271 w 6818245"/>
              <a:gd name="connsiteY1" fmla="*/ 0 h 6858000"/>
              <a:gd name="connsiteX2" fmla="*/ 1262271 w 6818245"/>
              <a:gd name="connsiteY2" fmla="*/ 1 h 6858000"/>
              <a:gd name="connsiteX3" fmla="*/ 5519930 w 6818245"/>
              <a:gd name="connsiteY3" fmla="*/ 1 h 6858000"/>
              <a:gd name="connsiteX4" fmla="*/ 5734879 w 6818245"/>
              <a:gd name="connsiteY4" fmla="*/ 214950 h 6858000"/>
              <a:gd name="connsiteX5" fmla="*/ 5563250 w 6818245"/>
              <a:gd name="connsiteY5" fmla="*/ 425532 h 6858000"/>
              <a:gd name="connsiteX6" fmla="*/ 5533401 w 6818245"/>
              <a:gd name="connsiteY6" fmla="*/ 428541 h 6858000"/>
              <a:gd name="connsiteX7" fmla="*/ 6036765 w 6818245"/>
              <a:gd name="connsiteY7" fmla="*/ 428541 h 6858000"/>
              <a:gd name="connsiteX8" fmla="*/ 6251714 w 6818245"/>
              <a:gd name="connsiteY8" fmla="*/ 643490 h 6858000"/>
              <a:gd name="connsiteX9" fmla="*/ 6080085 w 6818245"/>
              <a:gd name="connsiteY9" fmla="*/ 854072 h 6858000"/>
              <a:gd name="connsiteX10" fmla="*/ 6050237 w 6818245"/>
              <a:gd name="connsiteY10" fmla="*/ 857081 h 6858000"/>
              <a:gd name="connsiteX11" fmla="*/ 6603296 w 6818245"/>
              <a:gd name="connsiteY11" fmla="*/ 857081 h 6858000"/>
              <a:gd name="connsiteX12" fmla="*/ 6818245 w 6818245"/>
              <a:gd name="connsiteY12" fmla="*/ 1072030 h 6858000"/>
              <a:gd name="connsiteX13" fmla="*/ 6603296 w 6818245"/>
              <a:gd name="connsiteY13" fmla="*/ 1286979 h 6858000"/>
              <a:gd name="connsiteX14" fmla="*/ 5692426 w 6818245"/>
              <a:gd name="connsiteY14" fmla="*/ 1286979 h 6858000"/>
              <a:gd name="connsiteX15" fmla="*/ 5722273 w 6818245"/>
              <a:gd name="connsiteY15" fmla="*/ 1289988 h 6858000"/>
              <a:gd name="connsiteX16" fmla="*/ 5893903 w 6818245"/>
              <a:gd name="connsiteY16" fmla="*/ 1500570 h 6858000"/>
              <a:gd name="connsiteX17" fmla="*/ 5678954 w 6818245"/>
              <a:gd name="connsiteY17" fmla="*/ 1715519 h 6858000"/>
              <a:gd name="connsiteX18" fmla="*/ 5503588 w 6818245"/>
              <a:gd name="connsiteY18" fmla="*/ 1715519 h 6858000"/>
              <a:gd name="connsiteX19" fmla="*/ 5533432 w 6818245"/>
              <a:gd name="connsiteY19" fmla="*/ 1718527 h 6858000"/>
              <a:gd name="connsiteX20" fmla="*/ 5705061 w 6818245"/>
              <a:gd name="connsiteY20" fmla="*/ 1929109 h 6858000"/>
              <a:gd name="connsiteX21" fmla="*/ 5533432 w 6818245"/>
              <a:gd name="connsiteY21" fmla="*/ 2139691 h 6858000"/>
              <a:gd name="connsiteX22" fmla="*/ 5503588 w 6818245"/>
              <a:gd name="connsiteY22" fmla="*/ 2142700 h 6858000"/>
              <a:gd name="connsiteX23" fmla="*/ 6156035 w 6818245"/>
              <a:gd name="connsiteY23" fmla="*/ 2142700 h 6858000"/>
              <a:gd name="connsiteX24" fmla="*/ 6370984 w 6818245"/>
              <a:gd name="connsiteY24" fmla="*/ 2357648 h 6858000"/>
              <a:gd name="connsiteX25" fmla="*/ 6156035 w 6818245"/>
              <a:gd name="connsiteY25" fmla="*/ 2572597 h 6858000"/>
              <a:gd name="connsiteX26" fmla="*/ 5990601 w 6818245"/>
              <a:gd name="connsiteY26" fmla="*/ 2572597 h 6858000"/>
              <a:gd name="connsiteX27" fmla="*/ 6020450 w 6818245"/>
              <a:gd name="connsiteY27" fmla="*/ 2575606 h 6858000"/>
              <a:gd name="connsiteX28" fmla="*/ 6192079 w 6818245"/>
              <a:gd name="connsiteY28" fmla="*/ 2786189 h 6858000"/>
              <a:gd name="connsiteX29" fmla="*/ 5977131 w 6818245"/>
              <a:gd name="connsiteY29" fmla="*/ 3001137 h 6858000"/>
              <a:gd name="connsiteX30" fmla="*/ 5404198 w 6818245"/>
              <a:gd name="connsiteY30" fmla="*/ 3001137 h 6858000"/>
              <a:gd name="connsiteX31" fmla="*/ 5434042 w 6818245"/>
              <a:gd name="connsiteY31" fmla="*/ 3004146 h 6858000"/>
              <a:gd name="connsiteX32" fmla="*/ 5605671 w 6818245"/>
              <a:gd name="connsiteY32" fmla="*/ 3214728 h 6858000"/>
              <a:gd name="connsiteX33" fmla="*/ 5390722 w 6818245"/>
              <a:gd name="connsiteY33" fmla="*/ 3429677 h 6858000"/>
              <a:gd name="connsiteX34" fmla="*/ 4758147 w 6818245"/>
              <a:gd name="connsiteY34" fmla="*/ 3429677 h 6858000"/>
              <a:gd name="connsiteX35" fmla="*/ 4787997 w 6818245"/>
              <a:gd name="connsiteY35" fmla="*/ 3432686 h 6858000"/>
              <a:gd name="connsiteX36" fmla="*/ 4959625 w 6818245"/>
              <a:gd name="connsiteY36" fmla="*/ 3643268 h 6858000"/>
              <a:gd name="connsiteX37" fmla="*/ 4787997 w 6818245"/>
              <a:gd name="connsiteY37" fmla="*/ 3853850 h 6858000"/>
              <a:gd name="connsiteX38" fmla="*/ 4758142 w 6818245"/>
              <a:gd name="connsiteY38" fmla="*/ 3856859 h 6858000"/>
              <a:gd name="connsiteX39" fmla="*/ 5788285 w 6818245"/>
              <a:gd name="connsiteY39" fmla="*/ 3856859 h 6858000"/>
              <a:gd name="connsiteX40" fmla="*/ 6003234 w 6818245"/>
              <a:gd name="connsiteY40" fmla="*/ 4071808 h 6858000"/>
              <a:gd name="connsiteX41" fmla="*/ 5788285 w 6818245"/>
              <a:gd name="connsiteY41" fmla="*/ 4286757 h 6858000"/>
              <a:gd name="connsiteX42" fmla="*/ 5344564 w 6818245"/>
              <a:gd name="connsiteY42" fmla="*/ 4286757 h 6858000"/>
              <a:gd name="connsiteX43" fmla="*/ 5374408 w 6818245"/>
              <a:gd name="connsiteY43" fmla="*/ 4289766 h 6858000"/>
              <a:gd name="connsiteX44" fmla="*/ 5546037 w 6818245"/>
              <a:gd name="connsiteY44" fmla="*/ 4500348 h 6858000"/>
              <a:gd name="connsiteX45" fmla="*/ 5374408 w 6818245"/>
              <a:gd name="connsiteY45" fmla="*/ 4710930 h 6858000"/>
              <a:gd name="connsiteX46" fmla="*/ 5344564 w 6818245"/>
              <a:gd name="connsiteY46" fmla="*/ 4713938 h 6858000"/>
              <a:gd name="connsiteX47" fmla="*/ 6096400 w 6818245"/>
              <a:gd name="connsiteY47" fmla="*/ 4713938 h 6858000"/>
              <a:gd name="connsiteX48" fmla="*/ 6311349 w 6818245"/>
              <a:gd name="connsiteY48" fmla="*/ 4928887 h 6858000"/>
              <a:gd name="connsiteX49" fmla="*/ 6096400 w 6818245"/>
              <a:gd name="connsiteY49" fmla="*/ 5143836 h 6858000"/>
              <a:gd name="connsiteX50" fmla="*/ 5950845 w 6818245"/>
              <a:gd name="connsiteY50" fmla="*/ 5143836 h 6858000"/>
              <a:gd name="connsiteX51" fmla="*/ 5980694 w 6818245"/>
              <a:gd name="connsiteY51" fmla="*/ 5146845 h 6858000"/>
              <a:gd name="connsiteX52" fmla="*/ 6152322 w 6818245"/>
              <a:gd name="connsiteY52" fmla="*/ 5357427 h 6858000"/>
              <a:gd name="connsiteX53" fmla="*/ 5937373 w 6818245"/>
              <a:gd name="connsiteY53" fmla="*/ 5572376 h 6858000"/>
              <a:gd name="connsiteX54" fmla="*/ 5762000 w 6818245"/>
              <a:gd name="connsiteY54" fmla="*/ 5572376 h 6858000"/>
              <a:gd name="connsiteX55" fmla="*/ 5791848 w 6818245"/>
              <a:gd name="connsiteY55" fmla="*/ 5575385 h 6858000"/>
              <a:gd name="connsiteX56" fmla="*/ 5963477 w 6818245"/>
              <a:gd name="connsiteY56" fmla="*/ 5785967 h 6858000"/>
              <a:gd name="connsiteX57" fmla="*/ 5748528 w 6818245"/>
              <a:gd name="connsiteY57" fmla="*/ 6000916 h 6858000"/>
              <a:gd name="connsiteX58" fmla="*/ 5225288 w 6818245"/>
              <a:gd name="connsiteY58" fmla="*/ 6000916 h 6858000"/>
              <a:gd name="connsiteX59" fmla="*/ 5255138 w 6818245"/>
              <a:gd name="connsiteY59" fmla="*/ 6003925 h 6858000"/>
              <a:gd name="connsiteX60" fmla="*/ 5426767 w 6818245"/>
              <a:gd name="connsiteY60" fmla="*/ 6214507 h 6858000"/>
              <a:gd name="connsiteX61" fmla="*/ 5255138 w 6818245"/>
              <a:gd name="connsiteY61" fmla="*/ 6425089 h 6858000"/>
              <a:gd name="connsiteX62" fmla="*/ 5225250 w 6818245"/>
              <a:gd name="connsiteY62" fmla="*/ 6428102 h 6858000"/>
              <a:gd name="connsiteX63" fmla="*/ 6255429 w 6818245"/>
              <a:gd name="connsiteY63" fmla="*/ 6428102 h 6858000"/>
              <a:gd name="connsiteX64" fmla="*/ 6470378 w 6818245"/>
              <a:gd name="connsiteY64" fmla="*/ 6643051 h 6858000"/>
              <a:gd name="connsiteX65" fmla="*/ 6255429 w 6818245"/>
              <a:gd name="connsiteY65" fmla="*/ 6858000 h 6858000"/>
              <a:gd name="connsiteX66" fmla="*/ 735500 w 6818245"/>
              <a:gd name="connsiteY66" fmla="*/ 6858000 h 6858000"/>
              <a:gd name="connsiteX67" fmla="*/ 735500 w 6818245"/>
              <a:gd name="connsiteY67" fmla="*/ 6857995 h 6858000"/>
              <a:gd name="connsiteX68" fmla="*/ 0 w 6818245"/>
              <a:gd name="connsiteY68" fmla="*/ 68579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18245" h="6858000">
                <a:moveTo>
                  <a:pt x="0" y="0"/>
                </a:moveTo>
                <a:lnTo>
                  <a:pt x="1262271" y="0"/>
                </a:lnTo>
                <a:lnTo>
                  <a:pt x="1262271" y="1"/>
                </a:lnTo>
                <a:lnTo>
                  <a:pt x="5519930" y="1"/>
                </a:lnTo>
                <a:cubicBezTo>
                  <a:pt x="5638643" y="1"/>
                  <a:pt x="5734879" y="96237"/>
                  <a:pt x="5734879" y="214950"/>
                </a:cubicBezTo>
                <a:cubicBezTo>
                  <a:pt x="5734879" y="318824"/>
                  <a:pt x="5661198" y="405489"/>
                  <a:pt x="5563250" y="425532"/>
                </a:cubicBezTo>
                <a:lnTo>
                  <a:pt x="5533401" y="428541"/>
                </a:lnTo>
                <a:lnTo>
                  <a:pt x="6036765" y="428541"/>
                </a:lnTo>
                <a:cubicBezTo>
                  <a:pt x="6155478" y="428541"/>
                  <a:pt x="6251714" y="524777"/>
                  <a:pt x="6251714" y="643490"/>
                </a:cubicBezTo>
                <a:cubicBezTo>
                  <a:pt x="6251714" y="747364"/>
                  <a:pt x="6178034" y="834029"/>
                  <a:pt x="6080085" y="854072"/>
                </a:cubicBezTo>
                <a:lnTo>
                  <a:pt x="6050237" y="857081"/>
                </a:lnTo>
                <a:lnTo>
                  <a:pt x="6603296" y="857081"/>
                </a:lnTo>
                <a:cubicBezTo>
                  <a:pt x="6722009" y="857081"/>
                  <a:pt x="6818245" y="953317"/>
                  <a:pt x="6818245" y="1072030"/>
                </a:cubicBezTo>
                <a:cubicBezTo>
                  <a:pt x="6818245" y="1190743"/>
                  <a:pt x="6722009" y="1286979"/>
                  <a:pt x="6603296" y="1286979"/>
                </a:cubicBezTo>
                <a:lnTo>
                  <a:pt x="5692426" y="1286979"/>
                </a:lnTo>
                <a:lnTo>
                  <a:pt x="5722273" y="1289988"/>
                </a:lnTo>
                <a:cubicBezTo>
                  <a:pt x="5820223" y="1310031"/>
                  <a:pt x="5893903" y="1396696"/>
                  <a:pt x="5893903" y="1500570"/>
                </a:cubicBezTo>
                <a:cubicBezTo>
                  <a:pt x="5893903" y="1619283"/>
                  <a:pt x="5797667" y="1715519"/>
                  <a:pt x="5678954" y="1715519"/>
                </a:cubicBezTo>
                <a:lnTo>
                  <a:pt x="5503588" y="1715519"/>
                </a:lnTo>
                <a:lnTo>
                  <a:pt x="5533432" y="1718527"/>
                </a:lnTo>
                <a:cubicBezTo>
                  <a:pt x="5631381" y="1738571"/>
                  <a:pt x="5705061" y="1825235"/>
                  <a:pt x="5705061" y="1929109"/>
                </a:cubicBezTo>
                <a:cubicBezTo>
                  <a:pt x="5705061" y="2032983"/>
                  <a:pt x="5631381" y="2119648"/>
                  <a:pt x="5533432" y="2139691"/>
                </a:cubicBezTo>
                <a:lnTo>
                  <a:pt x="5503588" y="2142700"/>
                </a:lnTo>
                <a:lnTo>
                  <a:pt x="6156035" y="2142700"/>
                </a:lnTo>
                <a:cubicBezTo>
                  <a:pt x="6274748" y="2142700"/>
                  <a:pt x="6370984" y="2238935"/>
                  <a:pt x="6370984" y="2357648"/>
                </a:cubicBezTo>
                <a:cubicBezTo>
                  <a:pt x="6370984" y="2476361"/>
                  <a:pt x="6274748" y="2572597"/>
                  <a:pt x="6156035" y="2572597"/>
                </a:cubicBezTo>
                <a:lnTo>
                  <a:pt x="5990601" y="2572597"/>
                </a:lnTo>
                <a:lnTo>
                  <a:pt x="6020450" y="2575606"/>
                </a:lnTo>
                <a:cubicBezTo>
                  <a:pt x="6118399" y="2595650"/>
                  <a:pt x="6192079" y="2682314"/>
                  <a:pt x="6192079" y="2786189"/>
                </a:cubicBezTo>
                <a:cubicBezTo>
                  <a:pt x="6192079" y="2904901"/>
                  <a:pt x="6095843" y="3001137"/>
                  <a:pt x="5977131" y="3001137"/>
                </a:cubicBezTo>
                <a:lnTo>
                  <a:pt x="5404198" y="3001137"/>
                </a:lnTo>
                <a:lnTo>
                  <a:pt x="5434042" y="3004146"/>
                </a:lnTo>
                <a:cubicBezTo>
                  <a:pt x="5531991" y="3024189"/>
                  <a:pt x="5605671" y="3110854"/>
                  <a:pt x="5605671" y="3214728"/>
                </a:cubicBezTo>
                <a:cubicBezTo>
                  <a:pt x="5605671" y="3333441"/>
                  <a:pt x="5509435" y="3429677"/>
                  <a:pt x="5390722" y="3429677"/>
                </a:cubicBezTo>
                <a:lnTo>
                  <a:pt x="4758147" y="3429677"/>
                </a:lnTo>
                <a:lnTo>
                  <a:pt x="4787997" y="3432686"/>
                </a:lnTo>
                <a:cubicBezTo>
                  <a:pt x="4885945" y="3452729"/>
                  <a:pt x="4959625" y="3539394"/>
                  <a:pt x="4959625" y="3643268"/>
                </a:cubicBezTo>
                <a:cubicBezTo>
                  <a:pt x="4959625" y="3747142"/>
                  <a:pt x="4885945" y="3833806"/>
                  <a:pt x="4787997" y="3853850"/>
                </a:cubicBezTo>
                <a:lnTo>
                  <a:pt x="4758142" y="3856859"/>
                </a:lnTo>
                <a:lnTo>
                  <a:pt x="5788285" y="3856859"/>
                </a:lnTo>
                <a:cubicBezTo>
                  <a:pt x="5906998" y="3856859"/>
                  <a:pt x="6003234" y="3953095"/>
                  <a:pt x="6003234" y="4071808"/>
                </a:cubicBezTo>
                <a:cubicBezTo>
                  <a:pt x="6003234" y="4190521"/>
                  <a:pt x="5906998" y="4286757"/>
                  <a:pt x="5788285" y="4286757"/>
                </a:cubicBezTo>
                <a:lnTo>
                  <a:pt x="5344564" y="4286757"/>
                </a:lnTo>
                <a:lnTo>
                  <a:pt x="5374408" y="4289766"/>
                </a:lnTo>
                <a:cubicBezTo>
                  <a:pt x="5472357" y="4309809"/>
                  <a:pt x="5546037" y="4396474"/>
                  <a:pt x="5546037" y="4500348"/>
                </a:cubicBezTo>
                <a:cubicBezTo>
                  <a:pt x="5546037" y="4604222"/>
                  <a:pt x="5472357" y="4690887"/>
                  <a:pt x="5374408" y="4710930"/>
                </a:cubicBezTo>
                <a:lnTo>
                  <a:pt x="5344564" y="4713938"/>
                </a:lnTo>
                <a:lnTo>
                  <a:pt x="6096400" y="4713938"/>
                </a:lnTo>
                <a:cubicBezTo>
                  <a:pt x="6215113" y="4713938"/>
                  <a:pt x="6311349" y="4810174"/>
                  <a:pt x="6311349" y="4928887"/>
                </a:cubicBezTo>
                <a:cubicBezTo>
                  <a:pt x="6311349" y="5047600"/>
                  <a:pt x="6215113" y="5143836"/>
                  <a:pt x="6096400" y="5143836"/>
                </a:cubicBezTo>
                <a:lnTo>
                  <a:pt x="5950845" y="5143836"/>
                </a:lnTo>
                <a:lnTo>
                  <a:pt x="5980694" y="5146845"/>
                </a:lnTo>
                <a:cubicBezTo>
                  <a:pt x="6078642" y="5166888"/>
                  <a:pt x="6152322" y="5253553"/>
                  <a:pt x="6152322" y="5357427"/>
                </a:cubicBezTo>
                <a:cubicBezTo>
                  <a:pt x="6152322" y="5476140"/>
                  <a:pt x="6056086" y="5572376"/>
                  <a:pt x="5937373" y="5572376"/>
                </a:cubicBezTo>
                <a:lnTo>
                  <a:pt x="5762000" y="5572376"/>
                </a:lnTo>
                <a:lnTo>
                  <a:pt x="5791848" y="5575385"/>
                </a:lnTo>
                <a:cubicBezTo>
                  <a:pt x="5889797" y="5595428"/>
                  <a:pt x="5963477" y="5682093"/>
                  <a:pt x="5963477" y="5785967"/>
                </a:cubicBezTo>
                <a:cubicBezTo>
                  <a:pt x="5963477" y="5904680"/>
                  <a:pt x="5867242" y="6000916"/>
                  <a:pt x="5748528" y="6000916"/>
                </a:cubicBezTo>
                <a:lnTo>
                  <a:pt x="5225288" y="6000916"/>
                </a:lnTo>
                <a:lnTo>
                  <a:pt x="5255138" y="6003925"/>
                </a:lnTo>
                <a:cubicBezTo>
                  <a:pt x="5353086" y="6023968"/>
                  <a:pt x="5426767" y="6110633"/>
                  <a:pt x="5426767" y="6214507"/>
                </a:cubicBezTo>
                <a:cubicBezTo>
                  <a:pt x="5426767" y="6318381"/>
                  <a:pt x="5353086" y="6405046"/>
                  <a:pt x="5255138" y="6425089"/>
                </a:cubicBezTo>
                <a:lnTo>
                  <a:pt x="5225250" y="6428102"/>
                </a:lnTo>
                <a:lnTo>
                  <a:pt x="6255429" y="6428102"/>
                </a:lnTo>
                <a:cubicBezTo>
                  <a:pt x="6374142" y="6428102"/>
                  <a:pt x="6470378" y="6524338"/>
                  <a:pt x="6470378" y="6643051"/>
                </a:cubicBezTo>
                <a:cubicBezTo>
                  <a:pt x="6470378" y="6761764"/>
                  <a:pt x="6374142" y="6858000"/>
                  <a:pt x="6255429" y="6858000"/>
                </a:cubicBezTo>
                <a:lnTo>
                  <a:pt x="735500" y="6858000"/>
                </a:lnTo>
                <a:lnTo>
                  <a:pt x="735500" y="6857995"/>
                </a:lnTo>
                <a:lnTo>
                  <a:pt x="0" y="6857995"/>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A2813159-4220-4CAE-8673-9D0052A27C5D}"/>
              </a:ext>
            </a:extLst>
          </p:cNvPr>
          <p:cNvGrpSpPr/>
          <p:nvPr userDrawn="1"/>
        </p:nvGrpSpPr>
        <p:grpSpPr>
          <a:xfrm>
            <a:off x="4079368" y="2047052"/>
            <a:ext cx="4033264" cy="3172231"/>
            <a:chOff x="2444748" y="555045"/>
            <a:chExt cx="7282048" cy="5727454"/>
          </a:xfrm>
        </p:grpSpPr>
        <p:sp>
          <p:nvSpPr>
            <p:cNvPr id="3" name="Freeform: Shape 2">
              <a:extLst>
                <a:ext uri="{FF2B5EF4-FFF2-40B4-BE49-F238E27FC236}">
                  <a16:creationId xmlns:a16="http://schemas.microsoft.com/office/drawing/2014/main" id="{978A0F0B-B914-44B8-9B3D-1E5819BC07D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D35DBC24-49E9-4A23-8B2D-0BB4F76D65D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B37287AE-5256-4395-BFE3-89FFF91DC32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EE03E38-67EC-474F-9D7D-4A0997D890A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26BBE0C-3B26-4CF9-9E80-25C14810F87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18A8E186-E5A1-4DE8-AC47-2DA4A054FCF4}"/>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82860BC-DD31-4DFA-ABC8-86D005EA6B89}"/>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9BDBE-5F7B-443D-9DE6-4176108F93E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4E597E85-85E9-45B5-9A2A-9019478B49C5}"/>
              </a:ext>
            </a:extLst>
          </p:cNvPr>
          <p:cNvSpPr>
            <a:spLocks noGrp="1"/>
          </p:cNvSpPr>
          <p:nvPr>
            <p:ph type="pic" sz="quarter" idx="43" hasCustomPrompt="1"/>
          </p:nvPr>
        </p:nvSpPr>
        <p:spPr>
          <a:xfrm>
            <a:off x="4247170" y="2208608"/>
            <a:ext cx="369766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F14912E3-B866-44EB-B51A-ABD32E5FD3F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0CBBFE-1809-4DC6-9866-D0F0636231C5}"/>
              </a:ext>
            </a:extLst>
          </p:cNvPr>
          <p:cNvSpPr txBox="1"/>
          <p:nvPr/>
        </p:nvSpPr>
        <p:spPr>
          <a:xfrm>
            <a:off x="317553" y="419851"/>
            <a:ext cx="5994606" cy="3170099"/>
          </a:xfrm>
          <a:prstGeom prst="rect">
            <a:avLst/>
          </a:prstGeom>
          <a:noFill/>
        </p:spPr>
        <p:txBody>
          <a:bodyPr wrap="square" rtlCol="0" anchor="ctr">
            <a:spAutoFit/>
          </a:bodyPr>
          <a:lstStyle/>
          <a:p>
            <a:r>
              <a:rPr lang="en-US" sz="4000" dirty="0">
                <a:solidFill>
                  <a:schemeClr val="bg1"/>
                </a:solidFill>
                <a:latin typeface="+mj-lt"/>
              </a:rPr>
              <a:t>Demystifying </a:t>
            </a:r>
            <a:r>
              <a:rPr lang="en-US" sz="4000" b="1" dirty="0">
                <a:solidFill>
                  <a:srgbClr val="FFFF00"/>
                </a:solidFill>
                <a:latin typeface="+mj-lt"/>
              </a:rPr>
              <a:t>Azure Load Balancer </a:t>
            </a:r>
            <a:r>
              <a:rPr lang="en-US" sz="4000" dirty="0">
                <a:solidFill>
                  <a:schemeClr val="bg1"/>
                </a:solidFill>
                <a:latin typeface="+mj-lt"/>
              </a:rPr>
              <a:t>role for a SQL Server Always On availability group on Azure VMs</a:t>
            </a:r>
            <a:endParaRPr lang="ko-KR" altLang="en-US" sz="4000" dirty="0">
              <a:solidFill>
                <a:schemeClr val="bg1"/>
              </a:solidFill>
              <a:latin typeface="+mj-lt"/>
              <a:cs typeface="Arial" pitchFamily="34" charset="0"/>
            </a:endParaRPr>
          </a:p>
        </p:txBody>
      </p:sp>
      <p:pic>
        <p:nvPicPr>
          <p:cNvPr id="7" name="Picture 2" descr="Image result for email logo png">
            <a:extLst>
              <a:ext uri="{FF2B5EF4-FFF2-40B4-BE49-F238E27FC236}">
                <a16:creationId xmlns:a16="http://schemas.microsoft.com/office/drawing/2014/main" id="{09828848-AEA4-473D-9D1B-83FB79810B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53" y="5208755"/>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blog logo png">
            <a:extLst>
              <a:ext uri="{FF2B5EF4-FFF2-40B4-BE49-F238E27FC236}">
                <a16:creationId xmlns:a16="http://schemas.microsoft.com/office/drawing/2014/main" id="{8A0F3015-938E-4DD0-B55A-3487FF2650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53" y="5561358"/>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linkedin logo png">
            <a:extLst>
              <a:ext uri="{FF2B5EF4-FFF2-40B4-BE49-F238E27FC236}">
                <a16:creationId xmlns:a16="http://schemas.microsoft.com/office/drawing/2014/main" id="{29F85496-925A-4D2C-AC92-59CE9DDE2D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53" y="5953659"/>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meetup logo">
            <a:extLst>
              <a:ext uri="{FF2B5EF4-FFF2-40B4-BE49-F238E27FC236}">
                <a16:creationId xmlns:a16="http://schemas.microsoft.com/office/drawing/2014/main" id="{9179FA83-1F75-41AD-AA4D-185E5CE86B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8718" y="6306262"/>
            <a:ext cx="224835" cy="21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48F20BC-4B72-457C-AF30-FC88AAEE0AF1}"/>
              </a:ext>
            </a:extLst>
          </p:cNvPr>
          <p:cNvSpPr/>
          <p:nvPr/>
        </p:nvSpPr>
        <p:spPr>
          <a:xfrm>
            <a:off x="588141" y="5068207"/>
            <a:ext cx="6096000" cy="1587614"/>
          </a:xfrm>
          <a:prstGeom prst="rect">
            <a:avLst/>
          </a:prstGeom>
        </p:spPr>
        <p:txBody>
          <a:bodyPr>
            <a:spAutoFit/>
          </a:bodyPr>
          <a:lstStyle/>
          <a:p>
            <a:pPr>
              <a:lnSpc>
                <a:spcPts val="2900"/>
              </a:lnSpc>
            </a:pPr>
            <a:r>
              <a:rPr lang="en-NZ" dirty="0">
                <a:solidFill>
                  <a:schemeClr val="accent1">
                    <a:lumMod val="20000"/>
                    <a:lumOff val="80000"/>
                  </a:schemeClr>
                </a:solidFill>
              </a:rPr>
              <a:t>zoran.barac.zof@gmail.com </a:t>
            </a:r>
          </a:p>
          <a:p>
            <a:pPr>
              <a:lnSpc>
                <a:spcPts val="2900"/>
              </a:lnSpc>
            </a:pPr>
            <a:r>
              <a:rPr lang="en-NZ" dirty="0">
                <a:solidFill>
                  <a:schemeClr val="accent1">
                    <a:lumMod val="20000"/>
                    <a:lumOff val="80000"/>
                  </a:schemeClr>
                </a:solidFill>
              </a:rPr>
              <a:t>blog.sqlserveronline.com  </a:t>
            </a:r>
          </a:p>
          <a:p>
            <a:pPr>
              <a:lnSpc>
                <a:spcPts val="2900"/>
              </a:lnSpc>
            </a:pPr>
            <a:r>
              <a:rPr lang="en-NZ" dirty="0">
                <a:solidFill>
                  <a:schemeClr val="accent1">
                    <a:lumMod val="20000"/>
                    <a:lumOff val="80000"/>
                  </a:schemeClr>
                </a:solidFill>
              </a:rPr>
              <a:t>www.linkedin.com/in/zoran-barac/ </a:t>
            </a:r>
          </a:p>
          <a:p>
            <a:pPr>
              <a:lnSpc>
                <a:spcPts val="2900"/>
              </a:lnSpc>
            </a:pPr>
            <a:r>
              <a:rPr lang="en-NZ" dirty="0">
                <a:solidFill>
                  <a:schemeClr val="accent1">
                    <a:lumMod val="20000"/>
                    <a:lumOff val="80000"/>
                  </a:schemeClr>
                </a:solidFill>
              </a:rPr>
              <a:t>www.meetup.com/Auckland-SQL-User-Group/</a:t>
            </a:r>
          </a:p>
        </p:txBody>
      </p:sp>
      <p:sp>
        <p:nvSpPr>
          <p:cNvPr id="16" name="Teardrop 15">
            <a:extLst>
              <a:ext uri="{FF2B5EF4-FFF2-40B4-BE49-F238E27FC236}">
                <a16:creationId xmlns:a16="http://schemas.microsoft.com/office/drawing/2014/main" id="{BF51777E-2587-431D-ABBB-B2C04DCAC6AE}"/>
              </a:ext>
            </a:extLst>
          </p:cNvPr>
          <p:cNvSpPr/>
          <p:nvPr/>
        </p:nvSpPr>
        <p:spPr>
          <a:xfrm rot="5400000">
            <a:off x="9478430" y="4150419"/>
            <a:ext cx="2327452" cy="2996315"/>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8" name="Picture 17">
            <a:extLst>
              <a:ext uri="{FF2B5EF4-FFF2-40B4-BE49-F238E27FC236}">
                <a16:creationId xmlns:a16="http://schemas.microsoft.com/office/drawing/2014/main" id="{0C611DF1-725D-4A23-B244-53D7AF998292}"/>
              </a:ext>
            </a:extLst>
          </p:cNvPr>
          <p:cNvPicPr>
            <a:picLocks noChangeAspect="1"/>
          </p:cNvPicPr>
          <p:nvPr/>
        </p:nvPicPr>
        <p:blipFill rotWithShape="1">
          <a:blip r:embed="rId7"/>
          <a:srcRect l="19334" t="15675" r="20980" b="11099"/>
          <a:stretch/>
        </p:blipFill>
        <p:spPr>
          <a:xfrm>
            <a:off x="9640883" y="5019819"/>
            <a:ext cx="2114634" cy="1426496"/>
          </a:xfrm>
          <a:prstGeom prst="rect">
            <a:avLst/>
          </a:prstGeom>
        </p:spPr>
      </p:pic>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3716215" y="4428808"/>
            <a:ext cx="4191268"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686" y="423898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https://github.com/baraczof/sessions/blob/main/DataWeekenderCU5/</a:t>
            </a:r>
            <a:endParaRPr lang="ko-KR" altLang="en-US" sz="1867" dirty="0">
              <a:solidFill>
                <a:schemeClr val="bg1"/>
              </a:solidFill>
              <a:cs typeface="Arial" pitchFamily="34" charset="0"/>
            </a:endParaRPr>
          </a:p>
        </p:txBody>
      </p:sp>
      <p:sp>
        <p:nvSpPr>
          <p:cNvPr id="8" name="Teardrop 7">
            <a:extLst>
              <a:ext uri="{FF2B5EF4-FFF2-40B4-BE49-F238E27FC236}">
                <a16:creationId xmlns:a16="http://schemas.microsoft.com/office/drawing/2014/main" id="{A6E508E3-5F7B-48ED-937E-A48C5DE23607}"/>
              </a:ext>
            </a:extLst>
          </p:cNvPr>
          <p:cNvSpPr/>
          <p:nvPr/>
        </p:nvSpPr>
        <p:spPr>
          <a:xfrm rot="5400000">
            <a:off x="9478430" y="4150419"/>
            <a:ext cx="2327452" cy="2996315"/>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35E52781-6A7A-4109-9AF3-72C9A5AC1DAF}"/>
              </a:ext>
            </a:extLst>
          </p:cNvPr>
          <p:cNvPicPr>
            <a:picLocks noChangeAspect="1"/>
          </p:cNvPicPr>
          <p:nvPr/>
        </p:nvPicPr>
        <p:blipFill rotWithShape="1">
          <a:blip r:embed="rId3"/>
          <a:srcRect l="19334" t="15675" r="20980" b="11099"/>
          <a:stretch/>
        </p:blipFill>
        <p:spPr>
          <a:xfrm>
            <a:off x="9640883" y="5019819"/>
            <a:ext cx="2114634" cy="1426496"/>
          </a:xfrm>
          <a:prstGeom prst="rect">
            <a:avLst/>
          </a:prstGeom>
        </p:spPr>
      </p:pic>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871012"/>
            <a:ext cx="2719767"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 name="Group 1">
            <a:extLst>
              <a:ext uri="{FF2B5EF4-FFF2-40B4-BE49-F238E27FC236}">
                <a16:creationId xmlns:a16="http://schemas.microsoft.com/office/drawing/2014/main" id="{5C87C4FD-5B6B-4F45-B263-41776B5EC536}"/>
              </a:ext>
            </a:extLst>
          </p:cNvPr>
          <p:cNvGrpSpPr/>
          <p:nvPr/>
        </p:nvGrpSpPr>
        <p:grpSpPr>
          <a:xfrm>
            <a:off x="4633328" y="963897"/>
            <a:ext cx="6990402" cy="3871256"/>
            <a:chOff x="4633328" y="963897"/>
            <a:chExt cx="6990402" cy="3871256"/>
          </a:xfrm>
        </p:grpSpPr>
        <p:grpSp>
          <p:nvGrpSpPr>
            <p:cNvPr id="5" name="Group 4">
              <a:extLst>
                <a:ext uri="{FF2B5EF4-FFF2-40B4-BE49-F238E27FC236}">
                  <a16:creationId xmlns:a16="http://schemas.microsoft.com/office/drawing/2014/main" id="{A8037D3A-BCA9-4499-BD97-69CECE348400}"/>
                </a:ext>
              </a:extLst>
            </p:cNvPr>
            <p:cNvGrpSpPr/>
            <p:nvPr/>
          </p:nvGrpSpPr>
          <p:grpSpPr>
            <a:xfrm>
              <a:off x="4633328" y="963897"/>
              <a:ext cx="3554283" cy="1182650"/>
              <a:chOff x="3907579" y="951198"/>
              <a:chExt cx="3554283" cy="1182650"/>
            </a:xfrm>
          </p:grpSpPr>
          <p:sp>
            <p:nvSpPr>
              <p:cNvPr id="6" name="Oval 5">
                <a:extLst>
                  <a:ext uri="{FF2B5EF4-FFF2-40B4-BE49-F238E27FC236}">
                    <a16:creationId xmlns:a16="http://schemas.microsoft.com/office/drawing/2014/main" id="{41041C12-D377-4EDF-8861-E7BB3603D59E}"/>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F2065D78-81B1-46D8-BEF9-A8EA5ADED4FC}"/>
                  </a:ext>
                </a:extLst>
              </p:cNvPr>
              <p:cNvSpPr txBox="1"/>
              <p:nvPr/>
            </p:nvSpPr>
            <p:spPr>
              <a:xfrm>
                <a:off x="4622022" y="1041668"/>
                <a:ext cx="2799593"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Azure Load Balancer</a:t>
                </a:r>
                <a:endParaRPr lang="ko-KR" altLang="en-US" sz="2000" b="1" dirty="0">
                  <a:solidFill>
                    <a:schemeClr val="bg1"/>
                  </a:solidFill>
                  <a:cs typeface="Arial" pitchFamily="34" charset="0"/>
                </a:endParaRPr>
              </a:p>
            </p:txBody>
          </p:sp>
          <p:sp>
            <p:nvSpPr>
              <p:cNvPr id="8" name="TextBox 7">
                <a:extLst>
                  <a:ext uri="{FF2B5EF4-FFF2-40B4-BE49-F238E27FC236}">
                    <a16:creationId xmlns:a16="http://schemas.microsoft.com/office/drawing/2014/main" id="{AAA6EAED-0DA9-43BC-B5D5-25722F8E55BD}"/>
                  </a:ext>
                </a:extLst>
              </p:cNvPr>
              <p:cNvSpPr txBox="1"/>
              <p:nvPr/>
            </p:nvSpPr>
            <p:spPr>
              <a:xfrm>
                <a:off x="4531725" y="1672183"/>
                <a:ext cx="2930137" cy="461665"/>
              </a:xfrm>
              <a:prstGeom prst="rect">
                <a:avLst/>
              </a:prstGeom>
              <a:noFill/>
            </p:spPr>
            <p:txBody>
              <a:bodyPr wrap="square" lIns="0" rtlCol="0">
                <a:spAutoFit/>
              </a:bodyPr>
              <a:lstStyle/>
              <a:p>
                <a:pPr marL="171450" indent="-171450">
                  <a:buFont typeface="Wingdings" pitchFamily="2" charset="2"/>
                  <a:buChar char="ü"/>
                </a:pPr>
                <a:r>
                  <a:rPr lang="en-US" altLang="ko-KR" sz="1200" dirty="0">
                    <a:solidFill>
                      <a:schemeClr val="bg1"/>
                    </a:solidFill>
                    <a:cs typeface="Arial" pitchFamily="34" charset="0"/>
                  </a:rPr>
                  <a:t>Type, differences between Public and Internal Load Balancers</a:t>
                </a:r>
              </a:p>
            </p:txBody>
          </p:sp>
          <p:sp>
            <p:nvSpPr>
              <p:cNvPr id="9" name="TextBox 8">
                <a:extLst>
                  <a:ext uri="{FF2B5EF4-FFF2-40B4-BE49-F238E27FC236}">
                    <a16:creationId xmlns:a16="http://schemas.microsoft.com/office/drawing/2014/main" id="{8617B650-B465-4BD6-8372-93EB6B803779}"/>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8D612B12-6C8C-4C04-8503-5CC360DE5DAA}"/>
                </a:ext>
              </a:extLst>
            </p:cNvPr>
            <p:cNvGrpSpPr/>
            <p:nvPr/>
          </p:nvGrpSpPr>
          <p:grpSpPr>
            <a:xfrm>
              <a:off x="8359947" y="963897"/>
              <a:ext cx="3263783" cy="2475311"/>
              <a:chOff x="3907579" y="951198"/>
              <a:chExt cx="3263783" cy="2475311"/>
            </a:xfrm>
          </p:grpSpPr>
          <p:sp>
            <p:nvSpPr>
              <p:cNvPr id="11" name="Oval 10">
                <a:extLst>
                  <a:ext uri="{FF2B5EF4-FFF2-40B4-BE49-F238E27FC236}">
                    <a16:creationId xmlns:a16="http://schemas.microsoft.com/office/drawing/2014/main" id="{E5BBD268-03CA-455F-98E0-2473B55A471E}"/>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E383AB81-1218-408B-AF4C-3A3766B62549}"/>
                  </a:ext>
                </a:extLst>
              </p:cNvPr>
              <p:cNvSpPr txBox="1"/>
              <p:nvPr/>
            </p:nvSpPr>
            <p:spPr>
              <a:xfrm>
                <a:off x="4585021" y="1041668"/>
                <a:ext cx="2411120"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Configuration</a:t>
                </a:r>
                <a:endParaRPr lang="ko-KR" altLang="en-US" sz="2000" b="1" dirty="0">
                  <a:solidFill>
                    <a:schemeClr val="bg1"/>
                  </a:solidFill>
                  <a:cs typeface="Arial" pitchFamily="34" charset="0"/>
                </a:endParaRPr>
              </a:p>
            </p:txBody>
          </p:sp>
          <p:sp>
            <p:nvSpPr>
              <p:cNvPr id="13" name="TextBox 12">
                <a:extLst>
                  <a:ext uri="{FF2B5EF4-FFF2-40B4-BE49-F238E27FC236}">
                    <a16:creationId xmlns:a16="http://schemas.microsoft.com/office/drawing/2014/main" id="{912063AB-712E-4541-8290-78CCF004940A}"/>
                  </a:ext>
                </a:extLst>
              </p:cNvPr>
              <p:cNvSpPr txBox="1"/>
              <p:nvPr/>
            </p:nvSpPr>
            <p:spPr>
              <a:xfrm>
                <a:off x="4531726" y="1672183"/>
                <a:ext cx="2639636" cy="1754326"/>
              </a:xfrm>
              <a:prstGeom prst="rect">
                <a:avLst/>
              </a:prstGeom>
              <a:noFill/>
            </p:spPr>
            <p:txBody>
              <a:bodyPr wrap="square" lIns="0" rtlCol="0">
                <a:spAutoFit/>
              </a:bodyPr>
              <a:lstStyle/>
              <a:p>
                <a:pPr marL="171450" indent="-171450">
                  <a:buFont typeface="Wingdings" pitchFamily="2" charset="2"/>
                  <a:buChar char="ü"/>
                </a:pPr>
                <a:r>
                  <a:rPr lang="en-US" altLang="ko-KR" sz="1200" dirty="0">
                    <a:solidFill>
                      <a:schemeClr val="bg1"/>
                    </a:solidFill>
                    <a:cs typeface="Arial" pitchFamily="34" charset="0"/>
                  </a:rPr>
                  <a:t>Frontend IP configuration</a:t>
                </a: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pitchFamily="34" charset="0"/>
                  </a:rPr>
                  <a:t>Backend pools (Virtual machines)</a:t>
                </a: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pitchFamily="34" charset="0"/>
                  </a:rPr>
                  <a:t>Health probes (Protocol, Port)</a:t>
                </a: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pitchFamily="34" charset="0"/>
                  </a:rPr>
                  <a:t>Load balancing rules (Frontend IP address, Backend pool, Protocol,  Port, Health Probe, Floating IP)</a:t>
                </a:r>
              </a:p>
            </p:txBody>
          </p:sp>
          <p:sp>
            <p:nvSpPr>
              <p:cNvPr id="14" name="TextBox 13">
                <a:extLst>
                  <a:ext uri="{FF2B5EF4-FFF2-40B4-BE49-F238E27FC236}">
                    <a16:creationId xmlns:a16="http://schemas.microsoft.com/office/drawing/2014/main" id="{E1863AD0-291E-45FA-B7D8-E0CAE2B13C3A}"/>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B06B441F-805B-48FD-A23F-13C928A40564}"/>
                </a:ext>
              </a:extLst>
            </p:cNvPr>
            <p:cNvGrpSpPr/>
            <p:nvPr/>
          </p:nvGrpSpPr>
          <p:grpSpPr>
            <a:xfrm>
              <a:off x="4633328" y="3837169"/>
              <a:ext cx="3263783" cy="997984"/>
              <a:chOff x="3907579" y="951198"/>
              <a:chExt cx="3263783" cy="997984"/>
            </a:xfrm>
          </p:grpSpPr>
          <p:sp>
            <p:nvSpPr>
              <p:cNvPr id="16" name="Oval 15">
                <a:extLst>
                  <a:ext uri="{FF2B5EF4-FFF2-40B4-BE49-F238E27FC236}">
                    <a16:creationId xmlns:a16="http://schemas.microsoft.com/office/drawing/2014/main" id="{75A9F0C7-0684-4FC3-8041-46492B3F0D23}"/>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39628EDD-D88D-4E68-B2B0-B0D1A9A993EB}"/>
                  </a:ext>
                </a:extLst>
              </p:cNvPr>
              <p:cNvSpPr txBox="1"/>
              <p:nvPr/>
            </p:nvSpPr>
            <p:spPr>
              <a:xfrm>
                <a:off x="4585021" y="1041668"/>
                <a:ext cx="2411120"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Monitoring</a:t>
                </a:r>
                <a:endParaRPr lang="ko-KR" altLang="en-US" sz="2000" b="1" dirty="0">
                  <a:solidFill>
                    <a:schemeClr val="bg1"/>
                  </a:solidFill>
                  <a:cs typeface="Arial" pitchFamily="34" charset="0"/>
                </a:endParaRPr>
              </a:p>
            </p:txBody>
          </p:sp>
          <p:sp>
            <p:nvSpPr>
              <p:cNvPr id="18" name="TextBox 17">
                <a:extLst>
                  <a:ext uri="{FF2B5EF4-FFF2-40B4-BE49-F238E27FC236}">
                    <a16:creationId xmlns:a16="http://schemas.microsoft.com/office/drawing/2014/main" id="{811FE57F-93C3-428D-A56E-5313FE2B0BB2}"/>
                  </a:ext>
                </a:extLst>
              </p:cNvPr>
              <p:cNvSpPr txBox="1"/>
              <p:nvPr/>
            </p:nvSpPr>
            <p:spPr>
              <a:xfrm>
                <a:off x="4531726" y="1672183"/>
                <a:ext cx="2639636" cy="276999"/>
              </a:xfrm>
              <a:prstGeom prst="rect">
                <a:avLst/>
              </a:prstGeom>
              <a:noFill/>
            </p:spPr>
            <p:txBody>
              <a:bodyPr wrap="square" lIns="0" rtlCol="0">
                <a:spAutoFit/>
              </a:bodyPr>
              <a:lstStyle/>
              <a:p>
                <a:pPr marL="171450" indent="-171450">
                  <a:buFont typeface="Wingdings" pitchFamily="2" charset="2"/>
                  <a:buChar char="ü"/>
                </a:pPr>
                <a:r>
                  <a:rPr lang="en-US" altLang="ko-KR" sz="1200" dirty="0">
                    <a:solidFill>
                      <a:schemeClr val="bg1"/>
                    </a:solidFill>
                    <a:cs typeface="Arial" pitchFamily="34" charset="0"/>
                  </a:rPr>
                  <a:t>Insights</a:t>
                </a:r>
              </a:p>
            </p:txBody>
          </p:sp>
          <p:sp>
            <p:nvSpPr>
              <p:cNvPr id="19" name="TextBox 18">
                <a:extLst>
                  <a:ext uri="{FF2B5EF4-FFF2-40B4-BE49-F238E27FC236}">
                    <a16:creationId xmlns:a16="http://schemas.microsoft.com/office/drawing/2014/main" id="{027F7031-9BE5-4FEB-AEDC-B1238BA80B84}"/>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682C4078-0DF7-4976-A6DA-400101754439}"/>
                </a:ext>
              </a:extLst>
            </p:cNvPr>
            <p:cNvGrpSpPr/>
            <p:nvPr/>
          </p:nvGrpSpPr>
          <p:grpSpPr>
            <a:xfrm>
              <a:off x="8359947" y="3837169"/>
              <a:ext cx="3088562" cy="640080"/>
              <a:chOff x="3907579" y="951198"/>
              <a:chExt cx="3088562" cy="640080"/>
            </a:xfrm>
          </p:grpSpPr>
          <p:sp>
            <p:nvSpPr>
              <p:cNvPr id="21" name="Oval 20">
                <a:extLst>
                  <a:ext uri="{FF2B5EF4-FFF2-40B4-BE49-F238E27FC236}">
                    <a16:creationId xmlns:a16="http://schemas.microsoft.com/office/drawing/2014/main" id="{303C825B-07A8-4675-93A2-2A5AEDD5C910}"/>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5619D933-371C-489F-B06F-B03CDDC18FAA}"/>
                  </a:ext>
                </a:extLst>
              </p:cNvPr>
              <p:cNvSpPr txBox="1"/>
              <p:nvPr/>
            </p:nvSpPr>
            <p:spPr>
              <a:xfrm>
                <a:off x="4585021" y="1041668"/>
                <a:ext cx="2411120"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Troubleshooting</a:t>
                </a:r>
                <a:endParaRPr lang="ko-KR" altLang="en-US" sz="2000" b="1" dirty="0">
                  <a:solidFill>
                    <a:schemeClr val="bg1"/>
                  </a:solidFill>
                  <a:cs typeface="Arial" pitchFamily="34" charset="0"/>
                </a:endParaRPr>
              </a:p>
            </p:txBody>
          </p:sp>
          <p:sp>
            <p:nvSpPr>
              <p:cNvPr id="24" name="TextBox 23">
                <a:extLst>
                  <a:ext uri="{FF2B5EF4-FFF2-40B4-BE49-F238E27FC236}">
                    <a16:creationId xmlns:a16="http://schemas.microsoft.com/office/drawing/2014/main" id="{5A0D5B24-0449-429F-B921-56560878F81F}"/>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grpSp>
      <p:sp>
        <p:nvSpPr>
          <p:cNvPr id="28" name="Teardrop 27">
            <a:extLst>
              <a:ext uri="{FF2B5EF4-FFF2-40B4-BE49-F238E27FC236}">
                <a16:creationId xmlns:a16="http://schemas.microsoft.com/office/drawing/2014/main" id="{55B9A328-8F22-4AA2-BD3F-0ADA7EA1509D}"/>
              </a:ext>
            </a:extLst>
          </p:cNvPr>
          <p:cNvSpPr/>
          <p:nvPr/>
        </p:nvSpPr>
        <p:spPr>
          <a:xfrm rot="5400000">
            <a:off x="9466246" y="4142818"/>
            <a:ext cx="2327452" cy="2996315"/>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29" name="Picture 28">
            <a:extLst>
              <a:ext uri="{FF2B5EF4-FFF2-40B4-BE49-F238E27FC236}">
                <a16:creationId xmlns:a16="http://schemas.microsoft.com/office/drawing/2014/main" id="{D1DF9552-F2A8-496A-9C0F-884725FBE7C6}"/>
              </a:ext>
            </a:extLst>
          </p:cNvPr>
          <p:cNvPicPr>
            <a:picLocks noChangeAspect="1"/>
          </p:cNvPicPr>
          <p:nvPr/>
        </p:nvPicPr>
        <p:blipFill rotWithShape="1">
          <a:blip r:embed="rId3"/>
          <a:srcRect l="19334" t="15675" r="20980" b="11099"/>
          <a:stretch/>
        </p:blipFill>
        <p:spPr>
          <a:xfrm>
            <a:off x="9640883" y="5019819"/>
            <a:ext cx="2114634" cy="1426496"/>
          </a:xfrm>
          <a:prstGeom prst="rect">
            <a:avLst/>
          </a:prstGeom>
        </p:spPr>
      </p:pic>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40554" y="470450"/>
            <a:ext cx="9841920" cy="724247"/>
          </a:xfrm>
        </p:spPr>
        <p:txBody>
          <a:bodyPr/>
          <a:lstStyle/>
          <a:p>
            <a:pPr algn="l"/>
            <a:r>
              <a:rPr lang="en-US" altLang="ko-KR" sz="4000" b="1" dirty="0">
                <a:solidFill>
                  <a:schemeClr val="tx1">
                    <a:lumMod val="65000"/>
                    <a:lumOff val="35000"/>
                  </a:schemeClr>
                </a:solidFill>
              </a:rPr>
              <a:t>Azure Load Balancer</a:t>
            </a:r>
            <a:endParaRPr lang="ko-KR" altLang="en-US" sz="4000" b="1" dirty="0">
              <a:solidFill>
                <a:schemeClr val="tx1">
                  <a:lumMod val="65000"/>
                  <a:lumOff val="35000"/>
                </a:schemeClr>
              </a:solidFill>
            </a:endParaRPr>
          </a:p>
        </p:txBody>
      </p:sp>
      <p:sp>
        <p:nvSpPr>
          <p:cNvPr id="59" name="TextBox 58">
            <a:extLst>
              <a:ext uri="{FF2B5EF4-FFF2-40B4-BE49-F238E27FC236}">
                <a16:creationId xmlns:a16="http://schemas.microsoft.com/office/drawing/2014/main" id="{B9C41990-8FD1-4F2A-AF38-4882F20315C9}"/>
              </a:ext>
            </a:extLst>
          </p:cNvPr>
          <p:cNvSpPr txBox="1"/>
          <p:nvPr/>
        </p:nvSpPr>
        <p:spPr>
          <a:xfrm>
            <a:off x="5661514" y="1391946"/>
            <a:ext cx="4503445" cy="523220"/>
          </a:xfrm>
          <a:prstGeom prst="rect">
            <a:avLst/>
          </a:prstGeom>
          <a:noFill/>
        </p:spPr>
        <p:txBody>
          <a:bodyPr wrap="square" rtlCol="0">
            <a:spAutoFit/>
          </a:bodyPr>
          <a:lstStyle/>
          <a:p>
            <a:r>
              <a:rPr lang="en-US" sz="1400" dirty="0">
                <a:solidFill>
                  <a:schemeClr val="bg1">
                    <a:lumMod val="50000"/>
                  </a:schemeClr>
                </a:solidFill>
              </a:rPr>
              <a:t>A public (Internet-facing) load balancer uses a public frontend IP address.</a:t>
            </a:r>
            <a:endParaRPr lang="en-US" altLang="ko-KR" sz="1400" b="1" dirty="0">
              <a:solidFill>
                <a:schemeClr val="bg1">
                  <a:lumMod val="50000"/>
                </a:schemeClr>
              </a:solidFill>
              <a:cs typeface="Arial" pitchFamily="34" charset="0"/>
            </a:endParaRPr>
          </a:p>
        </p:txBody>
      </p:sp>
      <p:pic>
        <p:nvPicPr>
          <p:cNvPr id="10" name="Picture 9">
            <a:extLst>
              <a:ext uri="{FF2B5EF4-FFF2-40B4-BE49-F238E27FC236}">
                <a16:creationId xmlns:a16="http://schemas.microsoft.com/office/drawing/2014/main" id="{EF766C6D-8734-447F-AF5C-4C76F9278461}"/>
              </a:ext>
            </a:extLst>
          </p:cNvPr>
          <p:cNvPicPr>
            <a:picLocks noChangeAspect="1"/>
          </p:cNvPicPr>
          <p:nvPr/>
        </p:nvPicPr>
        <p:blipFill>
          <a:blip r:embed="rId3"/>
          <a:stretch>
            <a:fillRect/>
          </a:stretch>
        </p:blipFill>
        <p:spPr>
          <a:xfrm>
            <a:off x="387263" y="1418141"/>
            <a:ext cx="3150201" cy="4968000"/>
          </a:xfrm>
          <a:prstGeom prst="rect">
            <a:avLst/>
          </a:prstGeom>
        </p:spPr>
      </p:pic>
      <p:sp>
        <p:nvSpPr>
          <p:cNvPr id="43" name="TextBox 42">
            <a:extLst>
              <a:ext uri="{FF2B5EF4-FFF2-40B4-BE49-F238E27FC236}">
                <a16:creationId xmlns:a16="http://schemas.microsoft.com/office/drawing/2014/main" id="{7012C755-1ACA-4576-997A-A60FA1CE35F2}"/>
              </a:ext>
            </a:extLst>
          </p:cNvPr>
          <p:cNvSpPr txBox="1"/>
          <p:nvPr/>
        </p:nvSpPr>
        <p:spPr>
          <a:xfrm>
            <a:off x="3606686" y="1417569"/>
            <a:ext cx="1843335" cy="584775"/>
          </a:xfrm>
          <a:prstGeom prst="rect">
            <a:avLst/>
          </a:prstGeom>
          <a:noFill/>
        </p:spPr>
        <p:txBody>
          <a:bodyPr wrap="square" rtlCol="0">
            <a:spAutoFit/>
          </a:bodyPr>
          <a:lstStyle/>
          <a:p>
            <a:r>
              <a:rPr lang="en-US" altLang="ko-KR" sz="1600" b="1" dirty="0">
                <a:solidFill>
                  <a:schemeClr val="accent1"/>
                </a:solidFill>
                <a:cs typeface="Arial" pitchFamily="34" charset="0"/>
              </a:rPr>
              <a:t>PUBLIC LOAD BALANCER</a:t>
            </a:r>
          </a:p>
        </p:txBody>
      </p:sp>
      <p:sp>
        <p:nvSpPr>
          <p:cNvPr id="44" name="TextBox 43">
            <a:extLst>
              <a:ext uri="{FF2B5EF4-FFF2-40B4-BE49-F238E27FC236}">
                <a16:creationId xmlns:a16="http://schemas.microsoft.com/office/drawing/2014/main" id="{6E36D9A8-EC02-430A-9FC6-A9F7C1F6A4C2}"/>
              </a:ext>
            </a:extLst>
          </p:cNvPr>
          <p:cNvSpPr txBox="1"/>
          <p:nvPr/>
        </p:nvSpPr>
        <p:spPr>
          <a:xfrm>
            <a:off x="5661514" y="2065342"/>
            <a:ext cx="4503445" cy="523220"/>
          </a:xfrm>
          <a:prstGeom prst="rect">
            <a:avLst/>
          </a:prstGeom>
          <a:noFill/>
        </p:spPr>
        <p:txBody>
          <a:bodyPr wrap="square" rtlCol="0">
            <a:spAutoFit/>
          </a:bodyPr>
          <a:lstStyle/>
          <a:p>
            <a:r>
              <a:rPr lang="en-US" sz="1400" dirty="0">
                <a:solidFill>
                  <a:schemeClr val="bg1">
                    <a:lumMod val="50000"/>
                  </a:schemeClr>
                </a:solidFill>
              </a:rPr>
              <a:t>Internal load balancer uses a private frontend IP address.</a:t>
            </a:r>
            <a:endParaRPr lang="en-US" altLang="ko-KR" sz="1400" b="1" dirty="0">
              <a:solidFill>
                <a:schemeClr val="bg1">
                  <a:lumMod val="50000"/>
                </a:schemeClr>
              </a:solidFill>
              <a:cs typeface="Arial" pitchFamily="34" charset="0"/>
            </a:endParaRPr>
          </a:p>
        </p:txBody>
      </p:sp>
      <p:sp>
        <p:nvSpPr>
          <p:cNvPr id="45" name="TextBox 44">
            <a:extLst>
              <a:ext uri="{FF2B5EF4-FFF2-40B4-BE49-F238E27FC236}">
                <a16:creationId xmlns:a16="http://schemas.microsoft.com/office/drawing/2014/main" id="{42D8C7DA-0157-4660-9630-F107EE2D8D53}"/>
              </a:ext>
            </a:extLst>
          </p:cNvPr>
          <p:cNvSpPr txBox="1"/>
          <p:nvPr/>
        </p:nvSpPr>
        <p:spPr>
          <a:xfrm>
            <a:off x="3606686" y="2072808"/>
            <a:ext cx="2190375" cy="584775"/>
          </a:xfrm>
          <a:prstGeom prst="rect">
            <a:avLst/>
          </a:prstGeom>
          <a:noFill/>
        </p:spPr>
        <p:txBody>
          <a:bodyPr wrap="square" rtlCol="0">
            <a:spAutoFit/>
          </a:bodyPr>
          <a:lstStyle/>
          <a:p>
            <a:r>
              <a:rPr lang="en-US" altLang="ko-KR" sz="1600" b="1" dirty="0">
                <a:solidFill>
                  <a:schemeClr val="accent1"/>
                </a:solidFill>
                <a:cs typeface="Arial" pitchFamily="34" charset="0"/>
              </a:rPr>
              <a:t>INTERNAL/PRIVATE LOAD BALANCER</a:t>
            </a:r>
          </a:p>
        </p:txBody>
      </p:sp>
      <p:graphicFrame>
        <p:nvGraphicFramePr>
          <p:cNvPr id="11" name="Table 10">
            <a:extLst>
              <a:ext uri="{FF2B5EF4-FFF2-40B4-BE49-F238E27FC236}">
                <a16:creationId xmlns:a16="http://schemas.microsoft.com/office/drawing/2014/main" id="{128A48DC-036E-454E-8F33-F38EDC28B704}"/>
              </a:ext>
            </a:extLst>
          </p:cNvPr>
          <p:cNvGraphicFramePr>
            <a:graphicFrameLocks noGrp="1"/>
          </p:cNvGraphicFramePr>
          <p:nvPr>
            <p:extLst>
              <p:ext uri="{D42A27DB-BD31-4B8C-83A1-F6EECF244321}">
                <p14:modId xmlns:p14="http://schemas.microsoft.com/office/powerpoint/2010/main" val="2694336307"/>
              </p:ext>
            </p:extLst>
          </p:nvPr>
        </p:nvGraphicFramePr>
        <p:xfrm>
          <a:off x="3606686" y="2815225"/>
          <a:ext cx="8057234" cy="3461931"/>
        </p:xfrm>
        <a:graphic>
          <a:graphicData uri="http://schemas.openxmlformats.org/drawingml/2006/table">
            <a:tbl>
              <a:tblPr firstRow="1" firstCol="1" bandRow="1">
                <a:tableStyleId>{F5AB1C69-6EDB-4FF4-983F-18BD219EF322}</a:tableStyleId>
              </a:tblPr>
              <a:tblGrid>
                <a:gridCol w="2359115">
                  <a:extLst>
                    <a:ext uri="{9D8B030D-6E8A-4147-A177-3AD203B41FA5}">
                      <a16:colId xmlns:a16="http://schemas.microsoft.com/office/drawing/2014/main" val="3383127715"/>
                    </a:ext>
                  </a:extLst>
                </a:gridCol>
                <a:gridCol w="3196214">
                  <a:extLst>
                    <a:ext uri="{9D8B030D-6E8A-4147-A177-3AD203B41FA5}">
                      <a16:colId xmlns:a16="http://schemas.microsoft.com/office/drawing/2014/main" val="3988071298"/>
                    </a:ext>
                  </a:extLst>
                </a:gridCol>
                <a:gridCol w="2501905">
                  <a:extLst>
                    <a:ext uri="{9D8B030D-6E8A-4147-A177-3AD203B41FA5}">
                      <a16:colId xmlns:a16="http://schemas.microsoft.com/office/drawing/2014/main" val="3748668888"/>
                    </a:ext>
                  </a:extLst>
                </a:gridCol>
              </a:tblGrid>
              <a:tr h="387572">
                <a:tc>
                  <a:txBody>
                    <a:bodyPr/>
                    <a:lstStyle/>
                    <a:p>
                      <a:pPr>
                        <a:lnSpc>
                          <a:spcPct val="100000"/>
                        </a:lnSpc>
                        <a:spcBef>
                          <a:spcPts val="1200"/>
                        </a:spcBef>
                        <a:spcAft>
                          <a:spcPts val="1200"/>
                        </a:spcAft>
                      </a:pPr>
                      <a:endParaRPr lang="en-NZ"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tc>
                <a:tc>
                  <a: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NZ" sz="1600" dirty="0">
                          <a:effectLst/>
                        </a:rPr>
                        <a:t>Standard Load Balancer</a:t>
                      </a:r>
                      <a:endParaRPr lang="en-NZ"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NZ" sz="1600" dirty="0">
                          <a:effectLst/>
                        </a:rPr>
                        <a:t>Basic Load Balancer</a:t>
                      </a:r>
                      <a:endParaRPr lang="en-NZ" sz="1600" dirty="0"/>
                    </a:p>
                  </a:txBody>
                  <a:tcPr marL="67511" marR="67511" marT="33756" marB="33756" anchor="ctr"/>
                </a:tc>
                <a:extLst>
                  <a:ext uri="{0D108BD9-81ED-4DB2-BD59-A6C34878D82A}">
                    <a16:rowId xmlns:a16="http://schemas.microsoft.com/office/drawing/2014/main" val="3909520235"/>
                  </a:ext>
                </a:extLst>
              </a:tr>
              <a:tr h="307435">
                <a:tc>
                  <a:txBody>
                    <a:bodyPr/>
                    <a:lstStyle/>
                    <a:p>
                      <a:pPr>
                        <a:lnSpc>
                          <a:spcPct val="100000"/>
                        </a:lnSpc>
                        <a:spcBef>
                          <a:spcPts val="1200"/>
                        </a:spcBef>
                        <a:spcAft>
                          <a:spcPts val="1200"/>
                        </a:spcAft>
                      </a:pPr>
                      <a:r>
                        <a:rPr lang="en-NZ" sz="1400" dirty="0">
                          <a:effectLst/>
                        </a:rPr>
                        <a:t>Backend type</a:t>
                      </a:r>
                      <a:endParaRPr lang="en-N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IP based, NIC based</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NIC based</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3099328773"/>
                  </a:ext>
                </a:extLst>
              </a:tr>
              <a:tr h="614873">
                <a:tc>
                  <a:txBody>
                    <a:bodyPr/>
                    <a:lstStyle/>
                    <a:p>
                      <a:pPr>
                        <a:lnSpc>
                          <a:spcPct val="100000"/>
                        </a:lnSpc>
                        <a:spcBef>
                          <a:spcPts val="1200"/>
                        </a:spcBef>
                        <a:spcAft>
                          <a:spcPts val="1200"/>
                        </a:spcAft>
                      </a:pPr>
                      <a:r>
                        <a:rPr lang="en-NZ" sz="1400" dirty="0">
                          <a:effectLst/>
                        </a:rPr>
                        <a:t>Backend pool endpoints</a:t>
                      </a:r>
                      <a:endParaRPr lang="en-N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Any virtual machines or virtual machine scale sets in a single virtual network</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Virtual machines in a single availability set or virtual machine scale set</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1245683973"/>
                  </a:ext>
                </a:extLst>
              </a:tr>
              <a:tr h="307435">
                <a:tc>
                  <a:txBody>
                    <a:bodyPr/>
                    <a:lstStyle/>
                    <a:p>
                      <a:pPr>
                        <a:lnSpc>
                          <a:spcPct val="100000"/>
                        </a:lnSpc>
                        <a:spcBef>
                          <a:spcPts val="1200"/>
                        </a:spcBef>
                        <a:spcAft>
                          <a:spcPts val="1200"/>
                        </a:spcAft>
                      </a:pPr>
                      <a:r>
                        <a:rPr lang="en-NZ" sz="1400" u="none" strike="noStrike" dirty="0">
                          <a:effectLst/>
                        </a:rPr>
                        <a:t>Health probes</a:t>
                      </a:r>
                      <a:endParaRPr lang="en-NZ"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TCP, HTTP, HTTPS</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TCP, HTTP</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318687332"/>
                  </a:ext>
                </a:extLst>
              </a:tr>
              <a:tr h="614873">
                <a:tc>
                  <a:txBody>
                    <a:bodyPr/>
                    <a:lstStyle/>
                    <a:p>
                      <a:pPr>
                        <a:lnSpc>
                          <a:spcPct val="100000"/>
                        </a:lnSpc>
                        <a:spcBef>
                          <a:spcPts val="1200"/>
                        </a:spcBef>
                        <a:spcAft>
                          <a:spcPts val="1200"/>
                        </a:spcAft>
                      </a:pPr>
                      <a:r>
                        <a:rPr lang="en-NZ" sz="1400">
                          <a:effectLst/>
                        </a:rPr>
                        <a:t>Availability Zones</a:t>
                      </a:r>
                      <a:endParaRPr lang="en-NZ" sz="140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Zone-redundant and zonal frontends for inbound and outbound traffic</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Not available</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2041230604"/>
                  </a:ext>
                </a:extLst>
              </a:tr>
              <a:tr h="307435">
                <a:tc>
                  <a:txBody>
                    <a:bodyPr/>
                    <a:lstStyle/>
                    <a:p>
                      <a:pPr>
                        <a:lnSpc>
                          <a:spcPct val="100000"/>
                        </a:lnSpc>
                        <a:spcBef>
                          <a:spcPts val="1200"/>
                        </a:spcBef>
                        <a:spcAft>
                          <a:spcPts val="1200"/>
                        </a:spcAft>
                      </a:pPr>
                      <a:r>
                        <a:rPr lang="en-NZ" sz="1400" dirty="0">
                          <a:effectLst/>
                        </a:rPr>
                        <a:t>Multiple front ends</a:t>
                      </a:r>
                      <a:endParaRPr lang="en-N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Inbound and outbound</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Inbound only</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4264574820"/>
                  </a:ext>
                </a:extLst>
              </a:tr>
              <a:tr h="307435">
                <a:tc>
                  <a:txBody>
                    <a:bodyPr/>
                    <a:lstStyle/>
                    <a:p>
                      <a:pPr>
                        <a:lnSpc>
                          <a:spcPct val="100000"/>
                        </a:lnSpc>
                        <a:spcBef>
                          <a:spcPts val="1200"/>
                        </a:spcBef>
                        <a:spcAft>
                          <a:spcPts val="1200"/>
                        </a:spcAft>
                      </a:pPr>
                      <a:r>
                        <a:rPr lang="en-NZ" sz="1400" dirty="0">
                          <a:effectLst/>
                        </a:rPr>
                        <a:t>Private Link Support</a:t>
                      </a:r>
                      <a:endParaRPr lang="en-N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Standard ILB is supported via Private Link</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Not supported</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223267282"/>
                  </a:ext>
                </a:extLst>
              </a:tr>
              <a:tr h="614873">
                <a:tc>
                  <a:txBody>
                    <a:bodyPr/>
                    <a:lstStyle/>
                    <a:p>
                      <a:pPr>
                        <a:lnSpc>
                          <a:spcPct val="100000"/>
                        </a:lnSpc>
                        <a:spcBef>
                          <a:spcPts val="1200"/>
                        </a:spcBef>
                        <a:spcAft>
                          <a:spcPts val="1200"/>
                        </a:spcAft>
                      </a:pPr>
                      <a:r>
                        <a:rPr lang="en-NZ" sz="1400" dirty="0">
                          <a:effectLst/>
                        </a:rPr>
                        <a:t>Global tier</a:t>
                      </a:r>
                      <a:endParaRPr lang="en-N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Standard LB supports the Global tier for Public LBs enabling cross-region load balancing</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tc>
                  <a:txBody>
                    <a:bodyPr/>
                    <a:lstStyle/>
                    <a:p>
                      <a:pPr>
                        <a:lnSpc>
                          <a:spcPct val="100000"/>
                        </a:lnSpc>
                        <a:spcBef>
                          <a:spcPts val="1200"/>
                        </a:spcBef>
                        <a:spcAft>
                          <a:spcPts val="1200"/>
                        </a:spcAft>
                      </a:pPr>
                      <a:r>
                        <a:rPr lang="en-NZ" sz="1300" dirty="0">
                          <a:effectLst/>
                        </a:rPr>
                        <a:t>Not supported</a:t>
                      </a:r>
                      <a:endParaRPr lang="en-N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50633" marR="50633" marT="0" marB="0" anchor="ctr"/>
                </a:tc>
                <a:extLst>
                  <a:ext uri="{0D108BD9-81ED-4DB2-BD59-A6C34878D82A}">
                    <a16:rowId xmlns:a16="http://schemas.microsoft.com/office/drawing/2014/main" val="2614218078"/>
                  </a:ext>
                </a:extLst>
              </a:tr>
            </a:tbl>
          </a:graphicData>
        </a:graphic>
      </p:graphicFrame>
    </p:spTree>
    <p:extLst>
      <p:ext uri="{BB962C8B-B14F-4D97-AF65-F5344CB8AC3E}">
        <p14:creationId xmlns:p14="http://schemas.microsoft.com/office/powerpoint/2010/main" val="273794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71652" y="373058"/>
            <a:ext cx="9907944" cy="1232112"/>
          </a:xfrm>
        </p:spPr>
        <p:txBody>
          <a:bodyPr/>
          <a:lstStyle/>
          <a:p>
            <a:pPr algn="l"/>
            <a:r>
              <a:rPr lang="en-US" altLang="ko-KR" sz="4000" b="1" dirty="0">
                <a:solidFill>
                  <a:schemeClr val="tx1">
                    <a:lumMod val="65000"/>
                    <a:lumOff val="35000"/>
                  </a:schemeClr>
                </a:solidFill>
              </a:rPr>
              <a:t>Azure Load Balancer Configuration</a:t>
            </a:r>
            <a:endParaRPr lang="ko-KR" altLang="en-US" sz="4000" b="1" dirty="0">
              <a:solidFill>
                <a:schemeClr val="tx1">
                  <a:lumMod val="65000"/>
                  <a:lumOff val="35000"/>
                </a:schemeClr>
              </a:solidFill>
            </a:endParaRPr>
          </a:p>
        </p:txBody>
      </p:sp>
      <p:sp>
        <p:nvSpPr>
          <p:cNvPr id="69" name="TextBox 68">
            <a:extLst>
              <a:ext uri="{FF2B5EF4-FFF2-40B4-BE49-F238E27FC236}">
                <a16:creationId xmlns:a16="http://schemas.microsoft.com/office/drawing/2014/main" id="{EC8BDFCB-5ADF-424F-8D9F-541E6330FFF7}"/>
              </a:ext>
            </a:extLst>
          </p:cNvPr>
          <p:cNvSpPr txBox="1"/>
          <p:nvPr/>
        </p:nvSpPr>
        <p:spPr>
          <a:xfrm>
            <a:off x="771651" y="2234819"/>
            <a:ext cx="3249631" cy="1310520"/>
          </a:xfrm>
          <a:prstGeom prst="rect">
            <a:avLst/>
          </a:prstGeom>
          <a:noFill/>
        </p:spPr>
        <p:txBody>
          <a:bodyPr wrap="square" rtlCol="0">
            <a:spAutoFit/>
          </a:bodyPr>
          <a:lstStyle/>
          <a:p>
            <a:pPr algn="just"/>
            <a:r>
              <a:rPr lang="en-US" sz="1100" dirty="0"/>
              <a:t>Front-end IP addresses and virtual networks are never directly exposed to an internet endpoint, meaning an internal load balancer cannot accept incoming traffic from the internet. Internal line-of-business applications run in Azure and are accessed from within Azure or from on-premises resources.</a:t>
            </a:r>
            <a:endParaRPr lang="en-US" altLang="ko-KR" sz="9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7012C755-1ACA-4576-997A-A60FA1CE35F2}"/>
              </a:ext>
            </a:extLst>
          </p:cNvPr>
          <p:cNvSpPr txBox="1"/>
          <p:nvPr/>
        </p:nvSpPr>
        <p:spPr>
          <a:xfrm>
            <a:off x="771652" y="1896265"/>
            <a:ext cx="3395104" cy="338554"/>
          </a:xfrm>
          <a:prstGeom prst="rect">
            <a:avLst/>
          </a:prstGeom>
          <a:noFill/>
        </p:spPr>
        <p:txBody>
          <a:bodyPr wrap="square" rtlCol="0">
            <a:spAutoFit/>
          </a:bodyPr>
          <a:lstStyle/>
          <a:p>
            <a:r>
              <a:rPr lang="en-US" altLang="ko-KR" sz="1600" b="1" dirty="0">
                <a:solidFill>
                  <a:schemeClr val="accent1"/>
                </a:solidFill>
                <a:cs typeface="Arial" pitchFamily="34" charset="0"/>
              </a:rPr>
              <a:t>FRONTEND IP</a:t>
            </a:r>
          </a:p>
        </p:txBody>
      </p:sp>
      <p:pic>
        <p:nvPicPr>
          <p:cNvPr id="7" name="Picture 6">
            <a:extLst>
              <a:ext uri="{FF2B5EF4-FFF2-40B4-BE49-F238E27FC236}">
                <a16:creationId xmlns:a16="http://schemas.microsoft.com/office/drawing/2014/main" id="{6E313741-DF03-468E-841D-F909D71D7295}"/>
              </a:ext>
            </a:extLst>
          </p:cNvPr>
          <p:cNvPicPr>
            <a:picLocks noChangeAspect="1"/>
          </p:cNvPicPr>
          <p:nvPr/>
        </p:nvPicPr>
        <p:blipFill rotWithShape="1">
          <a:blip r:embed="rId3"/>
          <a:srcRect r="39345"/>
          <a:stretch/>
        </p:blipFill>
        <p:spPr>
          <a:xfrm>
            <a:off x="854794" y="3545339"/>
            <a:ext cx="3311962" cy="1764000"/>
          </a:xfrm>
          <a:prstGeom prst="rect">
            <a:avLst/>
          </a:prstGeom>
        </p:spPr>
      </p:pic>
      <p:sp>
        <p:nvSpPr>
          <p:cNvPr id="15" name="Rectangle 14">
            <a:extLst>
              <a:ext uri="{FF2B5EF4-FFF2-40B4-BE49-F238E27FC236}">
                <a16:creationId xmlns:a16="http://schemas.microsoft.com/office/drawing/2014/main" id="{2A31551E-8571-4444-BE96-B6EAB73EAAFD}"/>
              </a:ext>
            </a:extLst>
          </p:cNvPr>
          <p:cNvSpPr/>
          <p:nvPr/>
        </p:nvSpPr>
        <p:spPr>
          <a:xfrm>
            <a:off x="771652" y="5946319"/>
            <a:ext cx="10362514" cy="492443"/>
          </a:xfrm>
          <a:prstGeom prst="rect">
            <a:avLst/>
          </a:prstGeom>
        </p:spPr>
        <p:txBody>
          <a:bodyPr wrap="square">
            <a:spAutoFit/>
          </a:bodyPr>
          <a:lstStyle/>
          <a:p>
            <a:r>
              <a:rPr lang="en-NZ" sz="1400" b="1" dirty="0">
                <a:solidFill>
                  <a:schemeClr val="tx1">
                    <a:lumMod val="50000"/>
                    <a:lumOff val="50000"/>
                  </a:schemeClr>
                </a:solidFill>
              </a:rPr>
              <a:t>Note</a:t>
            </a:r>
          </a:p>
          <a:p>
            <a:r>
              <a:rPr lang="en-NZ" sz="1200" dirty="0">
                <a:solidFill>
                  <a:schemeClr val="tx1">
                    <a:lumMod val="50000"/>
                    <a:lumOff val="50000"/>
                  </a:schemeClr>
                </a:solidFill>
              </a:rPr>
              <a:t>Load balancer holds the IP address for the listener. The load balancer routes traffic to the instance of SQL Server that is listening on the probe port.</a:t>
            </a:r>
          </a:p>
        </p:txBody>
      </p:sp>
      <p:sp>
        <p:nvSpPr>
          <p:cNvPr id="8" name="TextBox 7">
            <a:extLst>
              <a:ext uri="{FF2B5EF4-FFF2-40B4-BE49-F238E27FC236}">
                <a16:creationId xmlns:a16="http://schemas.microsoft.com/office/drawing/2014/main" id="{18BE2400-EF8F-493D-88D0-4F1A5DEE0615}"/>
              </a:ext>
            </a:extLst>
          </p:cNvPr>
          <p:cNvSpPr txBox="1"/>
          <p:nvPr/>
        </p:nvSpPr>
        <p:spPr>
          <a:xfrm>
            <a:off x="4506063" y="1896265"/>
            <a:ext cx="2009037" cy="338554"/>
          </a:xfrm>
          <a:prstGeom prst="rect">
            <a:avLst/>
          </a:prstGeom>
          <a:noFill/>
        </p:spPr>
        <p:txBody>
          <a:bodyPr wrap="square" rtlCol="0">
            <a:spAutoFit/>
          </a:bodyPr>
          <a:lstStyle/>
          <a:p>
            <a:r>
              <a:rPr lang="en-US" altLang="ko-KR" sz="1600" b="1" dirty="0">
                <a:solidFill>
                  <a:schemeClr val="accent1"/>
                </a:solidFill>
                <a:cs typeface="Arial" pitchFamily="34" charset="0"/>
              </a:rPr>
              <a:t>BACKEND POOL</a:t>
            </a:r>
          </a:p>
        </p:txBody>
      </p:sp>
      <p:sp>
        <p:nvSpPr>
          <p:cNvPr id="9" name="TextBox 8">
            <a:extLst>
              <a:ext uri="{FF2B5EF4-FFF2-40B4-BE49-F238E27FC236}">
                <a16:creationId xmlns:a16="http://schemas.microsoft.com/office/drawing/2014/main" id="{0FB4C5EF-A7D8-478C-A6CA-735279BB2C0C}"/>
              </a:ext>
            </a:extLst>
          </p:cNvPr>
          <p:cNvSpPr txBox="1"/>
          <p:nvPr/>
        </p:nvSpPr>
        <p:spPr>
          <a:xfrm>
            <a:off x="4506063" y="2228670"/>
            <a:ext cx="3006163" cy="769441"/>
          </a:xfrm>
          <a:prstGeom prst="rect">
            <a:avLst/>
          </a:prstGeom>
          <a:noFill/>
        </p:spPr>
        <p:txBody>
          <a:bodyPr wrap="square" rtlCol="0">
            <a:spAutoFit/>
          </a:bodyPr>
          <a:lstStyle/>
          <a:p>
            <a:pPr algn="just"/>
            <a:r>
              <a:rPr lang="en-US" sz="1100" dirty="0"/>
              <a:t>Azure calls the back-end address pool backend pool. In this case, the back-end pool is the addresses of the two SQL Server instances in our availability group</a:t>
            </a:r>
            <a:endParaRPr lang="en-US" altLang="ko-KR" sz="900" dirty="0">
              <a:solidFill>
                <a:schemeClr val="tx1">
                  <a:lumMod val="75000"/>
                  <a:lumOff val="25000"/>
                </a:schemeClr>
              </a:solidFill>
              <a:cs typeface="Arial" pitchFamily="34" charset="0"/>
            </a:endParaRPr>
          </a:p>
        </p:txBody>
      </p:sp>
      <p:pic>
        <p:nvPicPr>
          <p:cNvPr id="10" name="Picture 9">
            <a:extLst>
              <a:ext uri="{FF2B5EF4-FFF2-40B4-BE49-F238E27FC236}">
                <a16:creationId xmlns:a16="http://schemas.microsoft.com/office/drawing/2014/main" id="{0B857B59-8B48-422B-B4E2-0BA6CFEA5B94}"/>
              </a:ext>
            </a:extLst>
          </p:cNvPr>
          <p:cNvPicPr>
            <a:picLocks noChangeAspect="1"/>
          </p:cNvPicPr>
          <p:nvPr/>
        </p:nvPicPr>
        <p:blipFill>
          <a:blip r:embed="rId4"/>
          <a:stretch>
            <a:fillRect/>
          </a:stretch>
        </p:blipFill>
        <p:spPr>
          <a:xfrm>
            <a:off x="4620487" y="3000397"/>
            <a:ext cx="2486895" cy="3078418"/>
          </a:xfrm>
          <a:prstGeom prst="rect">
            <a:avLst/>
          </a:prstGeom>
        </p:spPr>
      </p:pic>
      <p:sp>
        <p:nvSpPr>
          <p:cNvPr id="11" name="TextBox 10">
            <a:extLst>
              <a:ext uri="{FF2B5EF4-FFF2-40B4-BE49-F238E27FC236}">
                <a16:creationId xmlns:a16="http://schemas.microsoft.com/office/drawing/2014/main" id="{7D0B1EA4-3E44-4CAE-8A13-9B6D763F06C0}"/>
              </a:ext>
            </a:extLst>
          </p:cNvPr>
          <p:cNvSpPr txBox="1"/>
          <p:nvPr/>
        </p:nvSpPr>
        <p:spPr>
          <a:xfrm>
            <a:off x="7682088" y="1870212"/>
            <a:ext cx="5010583" cy="338554"/>
          </a:xfrm>
          <a:prstGeom prst="rect">
            <a:avLst/>
          </a:prstGeom>
          <a:noFill/>
        </p:spPr>
        <p:txBody>
          <a:bodyPr wrap="square" rtlCol="0">
            <a:spAutoFit/>
          </a:bodyPr>
          <a:lstStyle/>
          <a:p>
            <a:r>
              <a:rPr lang="en-US" altLang="ko-KR" sz="1600" b="1" dirty="0">
                <a:solidFill>
                  <a:schemeClr val="accent1"/>
                </a:solidFill>
                <a:cs typeface="Arial" pitchFamily="34" charset="0"/>
              </a:rPr>
              <a:t>HEALTH PROBE</a:t>
            </a:r>
          </a:p>
        </p:txBody>
      </p:sp>
      <p:pic>
        <p:nvPicPr>
          <p:cNvPr id="12" name="Picture 11">
            <a:extLst>
              <a:ext uri="{FF2B5EF4-FFF2-40B4-BE49-F238E27FC236}">
                <a16:creationId xmlns:a16="http://schemas.microsoft.com/office/drawing/2014/main" id="{D92F40B4-8382-4A25-B1F2-F55EDC1C2455}"/>
              </a:ext>
            </a:extLst>
          </p:cNvPr>
          <p:cNvPicPr>
            <a:picLocks noChangeAspect="1"/>
          </p:cNvPicPr>
          <p:nvPr/>
        </p:nvPicPr>
        <p:blipFill rotWithShape="1">
          <a:blip r:embed="rId5"/>
          <a:srcRect r="54962"/>
          <a:stretch/>
        </p:blipFill>
        <p:spPr>
          <a:xfrm>
            <a:off x="7827886" y="3342815"/>
            <a:ext cx="2851709" cy="2304000"/>
          </a:xfrm>
          <a:prstGeom prst="rect">
            <a:avLst/>
          </a:prstGeom>
        </p:spPr>
      </p:pic>
      <p:sp>
        <p:nvSpPr>
          <p:cNvPr id="13" name="TextBox 12">
            <a:extLst>
              <a:ext uri="{FF2B5EF4-FFF2-40B4-BE49-F238E27FC236}">
                <a16:creationId xmlns:a16="http://schemas.microsoft.com/office/drawing/2014/main" id="{58F8771D-E580-4CD6-B775-94AB01412415}"/>
              </a:ext>
            </a:extLst>
          </p:cNvPr>
          <p:cNvSpPr txBox="1"/>
          <p:nvPr/>
        </p:nvSpPr>
        <p:spPr>
          <a:xfrm>
            <a:off x="7682088" y="2228319"/>
            <a:ext cx="3636929" cy="769441"/>
          </a:xfrm>
          <a:prstGeom prst="rect">
            <a:avLst/>
          </a:prstGeom>
          <a:noFill/>
        </p:spPr>
        <p:txBody>
          <a:bodyPr wrap="square" rtlCol="0">
            <a:spAutoFit/>
          </a:bodyPr>
          <a:lstStyle/>
          <a:p>
            <a:pPr algn="just"/>
            <a:r>
              <a:rPr lang="en-US" sz="1100" dirty="0"/>
              <a:t>The probe defines how Azure verifies which of the SQL Server instances currently owns the availability group listener. This health probe will determine if an instance is healthy and can receive traffic.</a:t>
            </a:r>
            <a:endParaRPr lang="en-US" altLang="ko-KR" sz="9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9543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71652" y="373058"/>
            <a:ext cx="9907944" cy="1232112"/>
          </a:xfrm>
        </p:spPr>
        <p:txBody>
          <a:bodyPr/>
          <a:lstStyle/>
          <a:p>
            <a:pPr algn="l"/>
            <a:r>
              <a:rPr lang="en-US" altLang="ko-KR" sz="4000" b="1" dirty="0">
                <a:solidFill>
                  <a:schemeClr val="tx1">
                    <a:lumMod val="65000"/>
                    <a:lumOff val="35000"/>
                  </a:schemeClr>
                </a:solidFill>
              </a:rPr>
              <a:t>Load balancing rule</a:t>
            </a:r>
            <a:endParaRPr lang="ko-KR" altLang="en-US" sz="400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012C755-1ACA-4576-997A-A60FA1CE35F2}"/>
              </a:ext>
            </a:extLst>
          </p:cNvPr>
          <p:cNvSpPr txBox="1"/>
          <p:nvPr/>
        </p:nvSpPr>
        <p:spPr>
          <a:xfrm>
            <a:off x="4244950" y="4102423"/>
            <a:ext cx="4827329" cy="338554"/>
          </a:xfrm>
          <a:prstGeom prst="rect">
            <a:avLst/>
          </a:prstGeom>
          <a:noFill/>
        </p:spPr>
        <p:txBody>
          <a:bodyPr wrap="square" rtlCol="0">
            <a:spAutoFit/>
          </a:bodyPr>
          <a:lstStyle/>
          <a:p>
            <a:r>
              <a:rPr lang="en-US" altLang="ko-KR" sz="1600" b="1" dirty="0">
                <a:solidFill>
                  <a:schemeClr val="accent1"/>
                </a:solidFill>
                <a:cs typeface="Arial" pitchFamily="34" charset="0"/>
              </a:rPr>
              <a:t>FLOATING IP</a:t>
            </a:r>
          </a:p>
        </p:txBody>
      </p:sp>
      <p:sp>
        <p:nvSpPr>
          <p:cNvPr id="45" name="TextBox 44">
            <a:extLst>
              <a:ext uri="{FF2B5EF4-FFF2-40B4-BE49-F238E27FC236}">
                <a16:creationId xmlns:a16="http://schemas.microsoft.com/office/drawing/2014/main" id="{42D8C7DA-0157-4660-9630-F107EE2D8D53}"/>
              </a:ext>
            </a:extLst>
          </p:cNvPr>
          <p:cNvSpPr txBox="1"/>
          <p:nvPr/>
        </p:nvSpPr>
        <p:spPr>
          <a:xfrm>
            <a:off x="4244951" y="1562733"/>
            <a:ext cx="4148053" cy="338554"/>
          </a:xfrm>
          <a:prstGeom prst="rect">
            <a:avLst/>
          </a:prstGeom>
          <a:noFill/>
        </p:spPr>
        <p:txBody>
          <a:bodyPr wrap="square" rtlCol="0">
            <a:spAutoFit/>
          </a:bodyPr>
          <a:lstStyle/>
          <a:p>
            <a:r>
              <a:rPr lang="en-US" altLang="ko-KR" sz="1600" b="1" dirty="0">
                <a:solidFill>
                  <a:schemeClr val="accent1"/>
                </a:solidFill>
                <a:cs typeface="Arial" pitchFamily="34" charset="0"/>
              </a:rPr>
              <a:t>LOAD BALANCING RULE</a:t>
            </a:r>
          </a:p>
        </p:txBody>
      </p:sp>
      <p:sp>
        <p:nvSpPr>
          <p:cNvPr id="47" name="TextBox 46">
            <a:extLst>
              <a:ext uri="{FF2B5EF4-FFF2-40B4-BE49-F238E27FC236}">
                <a16:creationId xmlns:a16="http://schemas.microsoft.com/office/drawing/2014/main" id="{055B56F8-6CE4-4AD8-8E93-9F28F7ADED6C}"/>
              </a:ext>
            </a:extLst>
          </p:cNvPr>
          <p:cNvSpPr txBox="1"/>
          <p:nvPr/>
        </p:nvSpPr>
        <p:spPr>
          <a:xfrm>
            <a:off x="4244952" y="1796860"/>
            <a:ext cx="7574306" cy="738664"/>
          </a:xfrm>
          <a:prstGeom prst="rect">
            <a:avLst/>
          </a:prstGeom>
          <a:noFill/>
        </p:spPr>
        <p:txBody>
          <a:bodyPr wrap="square" rtlCol="0">
            <a:spAutoFit/>
          </a:bodyPr>
          <a:lstStyle/>
          <a:p>
            <a:r>
              <a:rPr lang="en-US" sz="1400" dirty="0"/>
              <a:t>A load balancing rule distributes incoming traffic that is sent to a selected IP address and port combination across a group of backend pool instances. Only backend instances that the health probe considers healthy receive new traffic.</a:t>
            </a:r>
            <a:endParaRPr lang="en-US" altLang="ko-KR" sz="1050" dirty="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75C6F27E-7AA6-4B50-B28B-9C9B58960116}"/>
              </a:ext>
            </a:extLst>
          </p:cNvPr>
          <p:cNvPicPr>
            <a:picLocks noChangeAspect="1"/>
          </p:cNvPicPr>
          <p:nvPr/>
        </p:nvPicPr>
        <p:blipFill>
          <a:blip r:embed="rId3"/>
          <a:stretch>
            <a:fillRect/>
          </a:stretch>
        </p:blipFill>
        <p:spPr>
          <a:xfrm>
            <a:off x="539813" y="1389507"/>
            <a:ext cx="3259183" cy="5328000"/>
          </a:xfrm>
          <a:prstGeom prst="rect">
            <a:avLst/>
          </a:prstGeom>
        </p:spPr>
      </p:pic>
      <p:sp>
        <p:nvSpPr>
          <p:cNvPr id="12" name="TextBox 11">
            <a:extLst>
              <a:ext uri="{FF2B5EF4-FFF2-40B4-BE49-F238E27FC236}">
                <a16:creationId xmlns:a16="http://schemas.microsoft.com/office/drawing/2014/main" id="{6F31E178-F82E-4470-BCF6-9FB8CFD70328}"/>
              </a:ext>
            </a:extLst>
          </p:cNvPr>
          <p:cNvSpPr txBox="1"/>
          <p:nvPr/>
        </p:nvSpPr>
        <p:spPr>
          <a:xfrm>
            <a:off x="4244950" y="4322477"/>
            <a:ext cx="7574306" cy="738664"/>
          </a:xfrm>
          <a:prstGeom prst="rect">
            <a:avLst/>
          </a:prstGeom>
          <a:noFill/>
        </p:spPr>
        <p:txBody>
          <a:bodyPr wrap="square" rtlCol="0">
            <a:spAutoFit/>
          </a:bodyPr>
          <a:lstStyle/>
          <a:p>
            <a:r>
              <a:rPr lang="en-US" sz="1400" dirty="0"/>
              <a:t>Without Floating IP, Azure exposes a traditional load balancing IP address mapping scheme for ease of use (the VM instances' IP). Enabling Floating IP changes the IP address mapping to the Frontend IP of the load balancer to allow for additional flexibility.</a:t>
            </a:r>
          </a:p>
        </p:txBody>
      </p:sp>
      <p:sp>
        <p:nvSpPr>
          <p:cNvPr id="7" name="Rectangle 6">
            <a:extLst>
              <a:ext uri="{FF2B5EF4-FFF2-40B4-BE49-F238E27FC236}">
                <a16:creationId xmlns:a16="http://schemas.microsoft.com/office/drawing/2014/main" id="{865E6F20-AC39-4168-A425-3190E20B5C04}"/>
              </a:ext>
            </a:extLst>
          </p:cNvPr>
          <p:cNvSpPr/>
          <p:nvPr/>
        </p:nvSpPr>
        <p:spPr>
          <a:xfrm>
            <a:off x="4244951" y="3051480"/>
            <a:ext cx="7407236" cy="738664"/>
          </a:xfrm>
          <a:prstGeom prst="rect">
            <a:avLst/>
          </a:prstGeom>
        </p:spPr>
        <p:txBody>
          <a:bodyPr wrap="square">
            <a:spAutoFit/>
          </a:bodyPr>
          <a:lstStyle/>
          <a:p>
            <a:r>
              <a:rPr lang="en-NZ" sz="1400" dirty="0"/>
              <a:t>Session persistence specifies that traffic from a client should be handled by the same virtual machine in the backend pool for the duration of a session. "None" specifies that successive requests from the same client may be handled by any virtual machine.</a:t>
            </a:r>
          </a:p>
        </p:txBody>
      </p:sp>
      <p:sp>
        <p:nvSpPr>
          <p:cNvPr id="15" name="TextBox 14">
            <a:extLst>
              <a:ext uri="{FF2B5EF4-FFF2-40B4-BE49-F238E27FC236}">
                <a16:creationId xmlns:a16="http://schemas.microsoft.com/office/drawing/2014/main" id="{43E5D5AF-92EF-4717-90DE-A373CBE555AA}"/>
              </a:ext>
            </a:extLst>
          </p:cNvPr>
          <p:cNvSpPr txBox="1"/>
          <p:nvPr/>
        </p:nvSpPr>
        <p:spPr>
          <a:xfrm>
            <a:off x="4244950" y="2788428"/>
            <a:ext cx="4827329" cy="338554"/>
          </a:xfrm>
          <a:prstGeom prst="rect">
            <a:avLst/>
          </a:prstGeom>
          <a:noFill/>
        </p:spPr>
        <p:txBody>
          <a:bodyPr wrap="square" rtlCol="0">
            <a:spAutoFit/>
          </a:bodyPr>
          <a:lstStyle/>
          <a:p>
            <a:r>
              <a:rPr lang="en-US" altLang="ko-KR" sz="1600" b="1" dirty="0">
                <a:solidFill>
                  <a:schemeClr val="accent1"/>
                </a:solidFill>
                <a:cs typeface="Arial" pitchFamily="34" charset="0"/>
              </a:rPr>
              <a:t>SESSION PERSISTANCE</a:t>
            </a:r>
          </a:p>
        </p:txBody>
      </p:sp>
    </p:spTree>
    <p:extLst>
      <p:ext uri="{BB962C8B-B14F-4D97-AF65-F5344CB8AC3E}">
        <p14:creationId xmlns:p14="http://schemas.microsoft.com/office/powerpoint/2010/main" val="209637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71652" y="373058"/>
            <a:ext cx="9907944" cy="1232112"/>
          </a:xfrm>
        </p:spPr>
        <p:txBody>
          <a:bodyPr/>
          <a:lstStyle/>
          <a:p>
            <a:pPr algn="l"/>
            <a:r>
              <a:rPr lang="en-US" altLang="ko-KR" sz="4000" b="1" dirty="0">
                <a:solidFill>
                  <a:schemeClr val="tx1">
                    <a:lumMod val="65000"/>
                    <a:lumOff val="35000"/>
                  </a:schemeClr>
                </a:solidFill>
              </a:rPr>
              <a:t>Azure Load Balancer Insights #1</a:t>
            </a:r>
            <a:endParaRPr lang="ko-KR" altLang="en-US" sz="4000" b="1" dirty="0">
              <a:solidFill>
                <a:schemeClr val="tx1">
                  <a:lumMod val="65000"/>
                  <a:lumOff val="35000"/>
                </a:schemeClr>
              </a:solidFill>
            </a:endParaRPr>
          </a:p>
        </p:txBody>
      </p:sp>
      <p:pic>
        <p:nvPicPr>
          <p:cNvPr id="6" name="Picture 5">
            <a:extLst>
              <a:ext uri="{FF2B5EF4-FFF2-40B4-BE49-F238E27FC236}">
                <a16:creationId xmlns:a16="http://schemas.microsoft.com/office/drawing/2014/main" id="{E1BDF57E-C8D4-4C64-9A1D-689361EFC858}"/>
              </a:ext>
            </a:extLst>
          </p:cNvPr>
          <p:cNvPicPr>
            <a:picLocks noChangeAspect="1"/>
          </p:cNvPicPr>
          <p:nvPr/>
        </p:nvPicPr>
        <p:blipFill rotWithShape="1">
          <a:blip r:embed="rId3">
            <a:extLst>
              <a:ext uri="{28A0092B-C50C-407E-A947-70E740481C1C}">
                <a14:useLocalDpi xmlns:a14="http://schemas.microsoft.com/office/drawing/2010/main" val="0"/>
              </a:ext>
            </a:extLst>
          </a:blip>
          <a:srcRect t="31470" r="13502" b="16355"/>
          <a:stretch/>
        </p:blipFill>
        <p:spPr>
          <a:xfrm>
            <a:off x="1142177" y="3532909"/>
            <a:ext cx="9166894" cy="2369128"/>
          </a:xfrm>
          <a:prstGeom prst="rect">
            <a:avLst/>
          </a:prstGeom>
        </p:spPr>
      </p:pic>
      <p:sp>
        <p:nvSpPr>
          <p:cNvPr id="5" name="Rectangle 4">
            <a:extLst>
              <a:ext uri="{FF2B5EF4-FFF2-40B4-BE49-F238E27FC236}">
                <a16:creationId xmlns:a16="http://schemas.microsoft.com/office/drawing/2014/main" id="{C90F8FA8-1DC1-46F8-B6A1-BC0121923AB3}"/>
              </a:ext>
            </a:extLst>
          </p:cNvPr>
          <p:cNvSpPr/>
          <p:nvPr/>
        </p:nvSpPr>
        <p:spPr>
          <a:xfrm>
            <a:off x="1047370" y="1605170"/>
            <a:ext cx="7364430" cy="1323439"/>
          </a:xfrm>
          <a:prstGeom prst="rect">
            <a:avLst/>
          </a:prstGeom>
        </p:spPr>
        <p:txBody>
          <a:bodyPr wrap="square">
            <a:spAutoFit/>
          </a:bodyPr>
          <a:lstStyle/>
          <a:p>
            <a:pPr algn="just"/>
            <a:r>
              <a:rPr lang="en-NZ" sz="1600" dirty="0"/>
              <a:t>Potential probe health port misconfiguration;</a:t>
            </a:r>
          </a:p>
          <a:p>
            <a:pPr algn="just"/>
            <a:r>
              <a:rPr lang="en-US" sz="1600" dirty="0"/>
              <a:t>Firewall issues;</a:t>
            </a:r>
          </a:p>
          <a:p>
            <a:pPr algn="just"/>
            <a:r>
              <a:rPr lang="en-US" sz="1600" dirty="0"/>
              <a:t>VMs not accessible;</a:t>
            </a:r>
          </a:p>
          <a:p>
            <a:pPr algn="just"/>
            <a:r>
              <a:rPr lang="en-US" sz="1600" dirty="0"/>
              <a:t>VNET;</a:t>
            </a:r>
          </a:p>
          <a:p>
            <a:pPr algn="just"/>
            <a:r>
              <a:rPr lang="en-US" sz="1600" dirty="0" err="1"/>
              <a:t>etc</a:t>
            </a:r>
            <a:endParaRPr lang="en-NZ" sz="1600" dirty="0"/>
          </a:p>
        </p:txBody>
      </p:sp>
    </p:spTree>
    <p:extLst>
      <p:ext uri="{BB962C8B-B14F-4D97-AF65-F5344CB8AC3E}">
        <p14:creationId xmlns:p14="http://schemas.microsoft.com/office/powerpoint/2010/main" val="404035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71652" y="373058"/>
            <a:ext cx="9907944" cy="1232112"/>
          </a:xfrm>
        </p:spPr>
        <p:txBody>
          <a:bodyPr/>
          <a:lstStyle/>
          <a:p>
            <a:pPr algn="l"/>
            <a:r>
              <a:rPr lang="en-US" altLang="ko-KR" sz="4000" b="1" dirty="0">
                <a:solidFill>
                  <a:schemeClr val="tx1">
                    <a:lumMod val="65000"/>
                    <a:lumOff val="35000"/>
                  </a:schemeClr>
                </a:solidFill>
              </a:rPr>
              <a:t>Azure Load Balancer Insights #2</a:t>
            </a:r>
            <a:endParaRPr lang="ko-KR" altLang="en-US" sz="4000" b="1" dirty="0">
              <a:solidFill>
                <a:schemeClr val="tx1">
                  <a:lumMod val="65000"/>
                  <a:lumOff val="35000"/>
                </a:schemeClr>
              </a:solidFill>
            </a:endParaRPr>
          </a:p>
        </p:txBody>
      </p:sp>
      <p:pic>
        <p:nvPicPr>
          <p:cNvPr id="12" name="Picture 11">
            <a:extLst>
              <a:ext uri="{FF2B5EF4-FFF2-40B4-BE49-F238E27FC236}">
                <a16:creationId xmlns:a16="http://schemas.microsoft.com/office/drawing/2014/main" id="{D8C52E58-A11B-4145-A4E0-917FAFE1DDED}"/>
              </a:ext>
            </a:extLst>
          </p:cNvPr>
          <p:cNvPicPr>
            <a:picLocks noChangeAspect="1"/>
          </p:cNvPicPr>
          <p:nvPr/>
        </p:nvPicPr>
        <p:blipFill rotWithShape="1">
          <a:blip r:embed="rId3">
            <a:extLst>
              <a:ext uri="{28A0092B-C50C-407E-A947-70E740481C1C}">
                <a14:useLocalDpi xmlns:a14="http://schemas.microsoft.com/office/drawing/2010/main" val="0"/>
              </a:ext>
            </a:extLst>
          </a:blip>
          <a:srcRect l="7588" t="28740" r="13689" b="17309"/>
          <a:stretch/>
        </p:blipFill>
        <p:spPr>
          <a:xfrm>
            <a:off x="1114978" y="3191330"/>
            <a:ext cx="9221292" cy="2243494"/>
          </a:xfrm>
          <a:prstGeom prst="rect">
            <a:avLst/>
          </a:prstGeom>
        </p:spPr>
      </p:pic>
      <p:sp>
        <p:nvSpPr>
          <p:cNvPr id="3" name="Rectangle 2">
            <a:extLst>
              <a:ext uri="{FF2B5EF4-FFF2-40B4-BE49-F238E27FC236}">
                <a16:creationId xmlns:a16="http://schemas.microsoft.com/office/drawing/2014/main" id="{31A5B45C-6C39-45D1-A537-516E50189C19}"/>
              </a:ext>
            </a:extLst>
          </p:cNvPr>
          <p:cNvSpPr/>
          <p:nvPr/>
        </p:nvSpPr>
        <p:spPr>
          <a:xfrm>
            <a:off x="657351" y="1993295"/>
            <a:ext cx="7364430" cy="307777"/>
          </a:xfrm>
          <a:prstGeom prst="rect">
            <a:avLst/>
          </a:prstGeom>
        </p:spPr>
        <p:txBody>
          <a:bodyPr wrap="square">
            <a:spAutoFit/>
          </a:bodyPr>
          <a:lstStyle/>
          <a:p>
            <a:pPr marL="285750" indent="-285750" algn="just">
              <a:buFontTx/>
              <a:buChar char="-"/>
            </a:pPr>
            <a:r>
              <a:rPr lang="en-NZ" sz="1400" dirty="0"/>
              <a:t>Probe health port misconfiguration;</a:t>
            </a:r>
          </a:p>
        </p:txBody>
      </p:sp>
      <p:pic>
        <p:nvPicPr>
          <p:cNvPr id="4" name="Picture 3">
            <a:extLst>
              <a:ext uri="{FF2B5EF4-FFF2-40B4-BE49-F238E27FC236}">
                <a16:creationId xmlns:a16="http://schemas.microsoft.com/office/drawing/2014/main" id="{868FD418-2C91-43EF-83FB-16536E767BEA}"/>
              </a:ext>
            </a:extLst>
          </p:cNvPr>
          <p:cNvPicPr>
            <a:picLocks noChangeAspect="1"/>
          </p:cNvPicPr>
          <p:nvPr/>
        </p:nvPicPr>
        <p:blipFill>
          <a:blip r:embed="rId4"/>
          <a:stretch>
            <a:fillRect/>
          </a:stretch>
        </p:blipFill>
        <p:spPr>
          <a:xfrm>
            <a:off x="8158384" y="2011612"/>
            <a:ext cx="3877752" cy="773276"/>
          </a:xfrm>
          <a:prstGeom prst="rect">
            <a:avLst/>
          </a:prstGeom>
          <a:effectLst>
            <a:outerShdw blurRad="50800" dist="38100" dir="5400000" algn="t" rotWithShape="0">
              <a:prstClr val="black">
                <a:alpha val="40000"/>
              </a:prstClr>
            </a:outerShdw>
          </a:effectLst>
        </p:spPr>
      </p:pic>
      <p:sp>
        <p:nvSpPr>
          <p:cNvPr id="5" name="Rectangle 4">
            <a:extLst>
              <a:ext uri="{FF2B5EF4-FFF2-40B4-BE49-F238E27FC236}">
                <a16:creationId xmlns:a16="http://schemas.microsoft.com/office/drawing/2014/main" id="{382C95C0-B657-469F-BC17-DF1E93CDE1B3}"/>
              </a:ext>
            </a:extLst>
          </p:cNvPr>
          <p:cNvSpPr/>
          <p:nvPr/>
        </p:nvSpPr>
        <p:spPr>
          <a:xfrm>
            <a:off x="343094" y="5746278"/>
            <a:ext cx="8808027" cy="738664"/>
          </a:xfrm>
          <a:prstGeom prst="rect">
            <a:avLst/>
          </a:prstGeom>
        </p:spPr>
        <p:txBody>
          <a:bodyPr wrap="square">
            <a:spAutoFit/>
          </a:bodyPr>
          <a:lstStyle/>
          <a:p>
            <a:r>
              <a:rPr lang="en-NZ" sz="1400" i="1" dirty="0"/>
              <a:t>Read-Only traffic potential error: </a:t>
            </a:r>
          </a:p>
          <a:p>
            <a:r>
              <a:rPr lang="en-NZ" sz="1400" i="1" dirty="0"/>
              <a:t>The target database ('</a:t>
            </a:r>
            <a:r>
              <a:rPr lang="en-NZ" sz="1400" i="1" dirty="0" err="1"/>
              <a:t>dbname</a:t>
            </a:r>
            <a:r>
              <a:rPr lang="en-NZ" sz="1400" i="1" dirty="0"/>
              <a:t>') is in an availability group and is currently accessible for connections when the application intent is set to read only.</a:t>
            </a:r>
          </a:p>
        </p:txBody>
      </p:sp>
      <p:pic>
        <p:nvPicPr>
          <p:cNvPr id="7" name="Picture 6">
            <a:extLst>
              <a:ext uri="{FF2B5EF4-FFF2-40B4-BE49-F238E27FC236}">
                <a16:creationId xmlns:a16="http://schemas.microsoft.com/office/drawing/2014/main" id="{62F874AE-DD2A-4FBF-94F2-9B0F29D23957}"/>
              </a:ext>
            </a:extLst>
          </p:cNvPr>
          <p:cNvPicPr>
            <a:picLocks noChangeAspect="1"/>
          </p:cNvPicPr>
          <p:nvPr/>
        </p:nvPicPr>
        <p:blipFill rotWithShape="1">
          <a:blip r:embed="rId5">
            <a:extLst>
              <a:ext uri="{28A0092B-C50C-407E-A947-70E740481C1C}">
                <a14:useLocalDpi xmlns:a14="http://schemas.microsoft.com/office/drawing/2010/main" val="0"/>
              </a:ext>
            </a:extLst>
          </a:blip>
          <a:srcRect l="7336" t="31954" r="11415" b="14120"/>
          <a:stretch/>
        </p:blipFill>
        <p:spPr>
          <a:xfrm>
            <a:off x="657352" y="3072879"/>
            <a:ext cx="9633525" cy="2682696"/>
          </a:xfrm>
          <a:prstGeom prst="rect">
            <a:avLst/>
          </a:prstGeom>
        </p:spPr>
      </p:pic>
      <p:sp>
        <p:nvSpPr>
          <p:cNvPr id="6" name="Rectangle 5">
            <a:extLst>
              <a:ext uri="{FF2B5EF4-FFF2-40B4-BE49-F238E27FC236}">
                <a16:creationId xmlns:a16="http://schemas.microsoft.com/office/drawing/2014/main" id="{5113343A-40E1-419B-BA55-DD5054E9A53F}"/>
              </a:ext>
            </a:extLst>
          </p:cNvPr>
          <p:cNvSpPr/>
          <p:nvPr/>
        </p:nvSpPr>
        <p:spPr>
          <a:xfrm>
            <a:off x="657351" y="2343512"/>
            <a:ext cx="7052703" cy="523220"/>
          </a:xfrm>
          <a:prstGeom prst="rect">
            <a:avLst/>
          </a:prstGeom>
        </p:spPr>
        <p:txBody>
          <a:bodyPr wrap="square">
            <a:spAutoFit/>
          </a:bodyPr>
          <a:lstStyle/>
          <a:p>
            <a:pPr marL="285750" indent="-285750" algn="just">
              <a:buFontTx/>
              <a:buChar char="-"/>
            </a:pPr>
            <a:r>
              <a:rPr lang="en-NZ" sz="1400" dirty="0"/>
              <a:t>Floating IP - Without Floating IP, Azure exposes a traditional load balancing IP address mapping scheme for ease of use (the VM instances' IP).</a:t>
            </a:r>
          </a:p>
        </p:txBody>
      </p:sp>
      <p:sp>
        <p:nvSpPr>
          <p:cNvPr id="10" name="Rectangle 9">
            <a:extLst>
              <a:ext uri="{FF2B5EF4-FFF2-40B4-BE49-F238E27FC236}">
                <a16:creationId xmlns:a16="http://schemas.microsoft.com/office/drawing/2014/main" id="{E693D055-311F-4F41-9170-3094198F8CA7}"/>
              </a:ext>
            </a:extLst>
          </p:cNvPr>
          <p:cNvSpPr/>
          <p:nvPr/>
        </p:nvSpPr>
        <p:spPr>
          <a:xfrm>
            <a:off x="855097" y="1591952"/>
            <a:ext cx="3362908" cy="338554"/>
          </a:xfrm>
          <a:prstGeom prst="rect">
            <a:avLst/>
          </a:prstGeom>
        </p:spPr>
        <p:txBody>
          <a:bodyPr wrap="none">
            <a:spAutoFit/>
          </a:bodyPr>
          <a:lstStyle/>
          <a:p>
            <a:pPr algn="just"/>
            <a:r>
              <a:rPr lang="en-NZ" sz="1600" dirty="0"/>
              <a:t>We have two potential issues here:</a:t>
            </a:r>
          </a:p>
        </p:txBody>
      </p:sp>
      <p:sp>
        <p:nvSpPr>
          <p:cNvPr id="15" name="Rectangle 14">
            <a:extLst>
              <a:ext uri="{FF2B5EF4-FFF2-40B4-BE49-F238E27FC236}">
                <a16:creationId xmlns:a16="http://schemas.microsoft.com/office/drawing/2014/main" id="{6CB89BB8-0E01-4C09-82B9-9DEB851614A0}"/>
              </a:ext>
            </a:extLst>
          </p:cNvPr>
          <p:cNvSpPr/>
          <p:nvPr/>
        </p:nvSpPr>
        <p:spPr>
          <a:xfrm>
            <a:off x="657351" y="1986403"/>
            <a:ext cx="7364430" cy="307777"/>
          </a:xfrm>
          <a:prstGeom prst="rect">
            <a:avLst/>
          </a:prstGeom>
        </p:spPr>
        <p:txBody>
          <a:bodyPr wrap="square">
            <a:spAutoFit/>
          </a:bodyPr>
          <a:lstStyle/>
          <a:p>
            <a:pPr marL="285750" indent="-285750" algn="just">
              <a:buFontTx/>
              <a:buChar char="-"/>
            </a:pPr>
            <a:r>
              <a:rPr lang="en-NZ" sz="1400" strike="sngStrike" dirty="0"/>
              <a:t>Probe health port misconfiguration;</a:t>
            </a:r>
          </a:p>
        </p:txBody>
      </p:sp>
      <p:pic>
        <p:nvPicPr>
          <p:cNvPr id="11" name="Picture 10">
            <a:extLst>
              <a:ext uri="{FF2B5EF4-FFF2-40B4-BE49-F238E27FC236}">
                <a16:creationId xmlns:a16="http://schemas.microsoft.com/office/drawing/2014/main" id="{425F9F1E-327F-4F47-9172-43CFF1DCBBEE}"/>
              </a:ext>
            </a:extLst>
          </p:cNvPr>
          <p:cNvPicPr>
            <a:picLocks noChangeAspect="1"/>
          </p:cNvPicPr>
          <p:nvPr/>
        </p:nvPicPr>
        <p:blipFill>
          <a:blip r:embed="rId6"/>
          <a:stretch>
            <a:fillRect/>
          </a:stretch>
        </p:blipFill>
        <p:spPr>
          <a:xfrm>
            <a:off x="8143065" y="2051900"/>
            <a:ext cx="3893071" cy="79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0C22EAFA-0718-4384-987E-DDB6B9B257AC}"/>
              </a:ext>
            </a:extLst>
          </p:cNvPr>
          <p:cNvSpPr/>
          <p:nvPr/>
        </p:nvSpPr>
        <p:spPr>
          <a:xfrm>
            <a:off x="657350" y="2339686"/>
            <a:ext cx="7052703" cy="523220"/>
          </a:xfrm>
          <a:prstGeom prst="rect">
            <a:avLst/>
          </a:prstGeom>
        </p:spPr>
        <p:txBody>
          <a:bodyPr wrap="square">
            <a:spAutoFit/>
          </a:bodyPr>
          <a:lstStyle/>
          <a:p>
            <a:pPr marL="285750" indent="-285750" algn="just">
              <a:buFontTx/>
              <a:buChar char="-"/>
            </a:pPr>
            <a:r>
              <a:rPr lang="en-NZ" sz="1400" strike="sngStrike" dirty="0"/>
              <a:t>Floating IP - Without Floating IP, Azure exposes a traditional load balancing IP address mapping scheme for ease of use (the VM instances' IP).</a:t>
            </a:r>
          </a:p>
        </p:txBody>
      </p:sp>
    </p:spTree>
    <p:extLst>
      <p:ext uri="{BB962C8B-B14F-4D97-AF65-F5344CB8AC3E}">
        <p14:creationId xmlns:p14="http://schemas.microsoft.com/office/powerpoint/2010/main" val="155062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71652" y="373058"/>
            <a:ext cx="9907944" cy="1232112"/>
          </a:xfrm>
        </p:spPr>
        <p:txBody>
          <a:bodyPr/>
          <a:lstStyle/>
          <a:p>
            <a:pPr algn="l"/>
            <a:r>
              <a:rPr lang="en-US" altLang="ko-KR" sz="4000" b="1" dirty="0">
                <a:solidFill>
                  <a:schemeClr val="tx1">
                    <a:lumMod val="65000"/>
                    <a:lumOff val="35000"/>
                  </a:schemeClr>
                </a:solidFill>
              </a:rPr>
              <a:t>Azure Load Balancer Insights #3</a:t>
            </a:r>
            <a:endParaRPr lang="ko-KR" altLang="en-US" sz="4000" b="1" dirty="0">
              <a:solidFill>
                <a:schemeClr val="tx1">
                  <a:lumMod val="65000"/>
                  <a:lumOff val="35000"/>
                </a:schemeClr>
              </a:solidFill>
            </a:endParaRPr>
          </a:p>
        </p:txBody>
      </p:sp>
      <p:pic>
        <p:nvPicPr>
          <p:cNvPr id="5" name="Picture 4">
            <a:extLst>
              <a:ext uri="{FF2B5EF4-FFF2-40B4-BE49-F238E27FC236}">
                <a16:creationId xmlns:a16="http://schemas.microsoft.com/office/drawing/2014/main" id="{0B78225C-F820-4E39-88BA-C212C78E5D83}"/>
              </a:ext>
            </a:extLst>
          </p:cNvPr>
          <p:cNvPicPr>
            <a:picLocks noChangeAspect="1"/>
          </p:cNvPicPr>
          <p:nvPr/>
        </p:nvPicPr>
        <p:blipFill rotWithShape="1">
          <a:blip r:embed="rId3">
            <a:extLst>
              <a:ext uri="{28A0092B-C50C-407E-A947-70E740481C1C}">
                <a14:useLocalDpi xmlns:a14="http://schemas.microsoft.com/office/drawing/2010/main" val="0"/>
              </a:ext>
            </a:extLst>
          </a:blip>
          <a:srcRect l="7336" t="31954" r="11415" b="14120"/>
          <a:stretch/>
        </p:blipFill>
        <p:spPr>
          <a:xfrm>
            <a:off x="1046071" y="4100968"/>
            <a:ext cx="9633525" cy="2682696"/>
          </a:xfrm>
          <a:prstGeom prst="rect">
            <a:avLst/>
          </a:prstGeom>
        </p:spPr>
      </p:pic>
      <p:pic>
        <p:nvPicPr>
          <p:cNvPr id="3" name="Picture 2">
            <a:extLst>
              <a:ext uri="{FF2B5EF4-FFF2-40B4-BE49-F238E27FC236}">
                <a16:creationId xmlns:a16="http://schemas.microsoft.com/office/drawing/2014/main" id="{FCB0F2A9-2EA5-4C36-9409-FC319A2D2AE4}"/>
              </a:ext>
            </a:extLst>
          </p:cNvPr>
          <p:cNvPicPr>
            <a:picLocks noChangeAspect="1"/>
          </p:cNvPicPr>
          <p:nvPr/>
        </p:nvPicPr>
        <p:blipFill>
          <a:blip r:embed="rId4"/>
          <a:stretch>
            <a:fillRect/>
          </a:stretch>
        </p:blipFill>
        <p:spPr>
          <a:xfrm>
            <a:off x="606800" y="1456882"/>
            <a:ext cx="6805271" cy="936000"/>
          </a:xfrm>
          <a:prstGeom prst="rect">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698CB570-3FD4-46F8-BBCF-9F16876B5019}"/>
              </a:ext>
            </a:extLst>
          </p:cNvPr>
          <p:cNvPicPr>
            <a:picLocks noChangeAspect="1"/>
          </p:cNvPicPr>
          <p:nvPr/>
        </p:nvPicPr>
        <p:blipFill>
          <a:blip r:embed="rId5"/>
          <a:stretch>
            <a:fillRect/>
          </a:stretch>
        </p:blipFill>
        <p:spPr>
          <a:xfrm>
            <a:off x="606800" y="2536273"/>
            <a:ext cx="6846315" cy="1440000"/>
          </a:xfrm>
          <a:prstGeom prst="rect">
            <a:avLst/>
          </a:prstGeom>
          <a:effectLst>
            <a:outerShdw blurRad="50800" dist="38100" dir="5400000" algn="t" rotWithShape="0">
              <a:prstClr val="black">
                <a:alpha val="40000"/>
              </a:prstClr>
            </a:outerShdw>
          </a:effectLst>
        </p:spPr>
      </p:pic>
      <p:sp>
        <p:nvSpPr>
          <p:cNvPr id="8" name="Rectangle 7">
            <a:extLst>
              <a:ext uri="{FF2B5EF4-FFF2-40B4-BE49-F238E27FC236}">
                <a16:creationId xmlns:a16="http://schemas.microsoft.com/office/drawing/2014/main" id="{F3EC43DD-170E-401A-941D-121444D65DA3}"/>
              </a:ext>
            </a:extLst>
          </p:cNvPr>
          <p:cNvSpPr/>
          <p:nvPr/>
        </p:nvSpPr>
        <p:spPr>
          <a:xfrm>
            <a:off x="7617967" y="1456882"/>
            <a:ext cx="4296127" cy="2246769"/>
          </a:xfrm>
          <a:prstGeom prst="rect">
            <a:avLst/>
          </a:prstGeom>
        </p:spPr>
        <p:txBody>
          <a:bodyPr wrap="square">
            <a:spAutoFit/>
          </a:bodyPr>
          <a:lstStyle/>
          <a:p>
            <a:r>
              <a:rPr lang="en-NZ" sz="1400" dirty="0"/>
              <a:t>On the server hosting the primary replica, RHS.EXE process should listening on the probe port you configured the internal load balancer with.</a:t>
            </a:r>
          </a:p>
          <a:p>
            <a:endParaRPr lang="en-NZ" sz="1400" dirty="0"/>
          </a:p>
          <a:p>
            <a:r>
              <a:rPr lang="en-US" sz="1400" dirty="0"/>
              <a:t>I you run command </a:t>
            </a:r>
            <a:r>
              <a:rPr lang="en-US" sz="1400" i="1" dirty="0">
                <a:solidFill>
                  <a:schemeClr val="tx1">
                    <a:lumMod val="50000"/>
                    <a:lumOff val="50000"/>
                  </a:schemeClr>
                </a:solidFill>
              </a:rPr>
              <a:t>netstat -</a:t>
            </a:r>
            <a:r>
              <a:rPr lang="en-US" sz="1400" i="1" dirty="0" err="1">
                <a:solidFill>
                  <a:schemeClr val="tx1">
                    <a:lumMod val="50000"/>
                    <a:lumOff val="50000"/>
                  </a:schemeClr>
                </a:solidFill>
              </a:rPr>
              <a:t>ano</a:t>
            </a:r>
            <a:r>
              <a:rPr lang="en-US" sz="1400" i="1" dirty="0">
                <a:solidFill>
                  <a:schemeClr val="tx1">
                    <a:lumMod val="50000"/>
                    <a:lumOff val="50000"/>
                  </a:schemeClr>
                </a:solidFill>
              </a:rPr>
              <a:t> | find "59999" </a:t>
            </a:r>
            <a:r>
              <a:rPr lang="en-US" sz="1400" dirty="0"/>
              <a:t>on primary SQL you will notice that ILB probe port is bound to a process called RHS.exe, at the same time if you run the same command on the secondary replica, RHS.exe is not bound to the ILB probe port.</a:t>
            </a:r>
            <a:endParaRPr lang="en-NZ" sz="1400" dirty="0"/>
          </a:p>
        </p:txBody>
      </p:sp>
    </p:spTree>
    <p:extLst>
      <p:ext uri="{BB962C8B-B14F-4D97-AF65-F5344CB8AC3E}">
        <p14:creationId xmlns:p14="http://schemas.microsoft.com/office/powerpoint/2010/main" val="87268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82941" y="235846"/>
            <a:ext cx="9173859" cy="1232112"/>
          </a:xfrm>
        </p:spPr>
        <p:txBody>
          <a:bodyPr/>
          <a:lstStyle/>
          <a:p>
            <a:pPr algn="l"/>
            <a:r>
              <a:rPr lang="en-US" altLang="ko-KR" sz="4000" b="1" dirty="0">
                <a:solidFill>
                  <a:schemeClr val="tx1">
                    <a:lumMod val="65000"/>
                    <a:lumOff val="35000"/>
                  </a:schemeClr>
                </a:solidFill>
              </a:rPr>
              <a:t>Azure Load Balancer Insights #4</a:t>
            </a:r>
            <a:endParaRPr lang="ko-KR" altLang="en-US" sz="4000" b="1" dirty="0">
              <a:solidFill>
                <a:schemeClr val="tx1">
                  <a:lumMod val="65000"/>
                  <a:lumOff val="35000"/>
                </a:schemeClr>
              </a:solidFill>
            </a:endParaRPr>
          </a:p>
        </p:txBody>
      </p:sp>
      <p:sp>
        <p:nvSpPr>
          <p:cNvPr id="8" name="Rectangle 7">
            <a:extLst>
              <a:ext uri="{FF2B5EF4-FFF2-40B4-BE49-F238E27FC236}">
                <a16:creationId xmlns:a16="http://schemas.microsoft.com/office/drawing/2014/main" id="{F3EC43DD-170E-401A-941D-121444D65DA3}"/>
              </a:ext>
            </a:extLst>
          </p:cNvPr>
          <p:cNvSpPr/>
          <p:nvPr/>
        </p:nvSpPr>
        <p:spPr>
          <a:xfrm>
            <a:off x="7617968" y="1671562"/>
            <a:ext cx="4296127" cy="2246769"/>
          </a:xfrm>
          <a:prstGeom prst="rect">
            <a:avLst/>
          </a:prstGeom>
        </p:spPr>
        <p:txBody>
          <a:bodyPr wrap="square">
            <a:spAutoFit/>
          </a:bodyPr>
          <a:lstStyle/>
          <a:p>
            <a:r>
              <a:rPr lang="en-NZ" sz="1400" dirty="0"/>
              <a:t>On the server hosting the primary replica, RHS.EXE process should listening on the probe port you configured the internal load balancer with.</a:t>
            </a:r>
          </a:p>
          <a:p>
            <a:endParaRPr lang="en-NZ" sz="1400" dirty="0"/>
          </a:p>
          <a:p>
            <a:r>
              <a:rPr lang="en-US" sz="1400" dirty="0"/>
              <a:t>I you run command </a:t>
            </a:r>
            <a:r>
              <a:rPr lang="en-US" sz="1400" i="1" dirty="0">
                <a:solidFill>
                  <a:schemeClr val="tx1">
                    <a:lumMod val="50000"/>
                    <a:lumOff val="50000"/>
                  </a:schemeClr>
                </a:solidFill>
              </a:rPr>
              <a:t>netstat -</a:t>
            </a:r>
            <a:r>
              <a:rPr lang="en-US" sz="1400" i="1" dirty="0" err="1">
                <a:solidFill>
                  <a:schemeClr val="tx1">
                    <a:lumMod val="50000"/>
                    <a:lumOff val="50000"/>
                  </a:schemeClr>
                </a:solidFill>
              </a:rPr>
              <a:t>ano</a:t>
            </a:r>
            <a:r>
              <a:rPr lang="en-US" sz="1400" i="1" dirty="0">
                <a:solidFill>
                  <a:schemeClr val="tx1">
                    <a:lumMod val="50000"/>
                    <a:lumOff val="50000"/>
                  </a:schemeClr>
                </a:solidFill>
              </a:rPr>
              <a:t> | find "59999" </a:t>
            </a:r>
            <a:r>
              <a:rPr lang="en-US" sz="1400" dirty="0"/>
              <a:t>on primary SQL you will notice that ILB probe port is bound to a process called RHS.exe, at the same time if you run the same command on the secondary replica, RHS.exe is not bound to the ILB probe port.</a:t>
            </a:r>
            <a:endParaRPr lang="en-NZ" sz="1400" dirty="0"/>
          </a:p>
        </p:txBody>
      </p:sp>
      <p:pic>
        <p:nvPicPr>
          <p:cNvPr id="9" name="Picture 8">
            <a:extLst>
              <a:ext uri="{FF2B5EF4-FFF2-40B4-BE49-F238E27FC236}">
                <a16:creationId xmlns:a16="http://schemas.microsoft.com/office/drawing/2014/main" id="{5A337085-4C0E-4775-9BD1-D711F4B31F2B}"/>
              </a:ext>
            </a:extLst>
          </p:cNvPr>
          <p:cNvPicPr>
            <a:picLocks noChangeAspect="1"/>
          </p:cNvPicPr>
          <p:nvPr/>
        </p:nvPicPr>
        <p:blipFill rotWithShape="1">
          <a:blip r:embed="rId3">
            <a:extLst>
              <a:ext uri="{28A0092B-C50C-407E-A947-70E740481C1C}">
                <a14:useLocalDpi xmlns:a14="http://schemas.microsoft.com/office/drawing/2010/main" val="0"/>
              </a:ext>
            </a:extLst>
          </a:blip>
          <a:srcRect l="3828" t="28116" r="11771" b="18096"/>
          <a:stretch/>
        </p:blipFill>
        <p:spPr>
          <a:xfrm>
            <a:off x="534418" y="4064904"/>
            <a:ext cx="10072796" cy="2557250"/>
          </a:xfrm>
          <a:prstGeom prst="rect">
            <a:avLst/>
          </a:prstGeom>
        </p:spPr>
      </p:pic>
      <p:pic>
        <p:nvPicPr>
          <p:cNvPr id="5" name="Picture 4">
            <a:extLst>
              <a:ext uri="{FF2B5EF4-FFF2-40B4-BE49-F238E27FC236}">
                <a16:creationId xmlns:a16="http://schemas.microsoft.com/office/drawing/2014/main" id="{4F03466A-213E-45DD-98AD-B0882AE2E9FD}"/>
              </a:ext>
            </a:extLst>
          </p:cNvPr>
          <p:cNvPicPr>
            <a:picLocks noChangeAspect="1"/>
          </p:cNvPicPr>
          <p:nvPr/>
        </p:nvPicPr>
        <p:blipFill>
          <a:blip r:embed="rId4"/>
          <a:stretch>
            <a:fillRect/>
          </a:stretch>
        </p:blipFill>
        <p:spPr>
          <a:xfrm>
            <a:off x="618920" y="2651506"/>
            <a:ext cx="6896100" cy="1266825"/>
          </a:xfrm>
          <a:prstGeom prst="rect">
            <a:avLst/>
          </a:prstGeom>
        </p:spPr>
      </p:pic>
      <p:pic>
        <p:nvPicPr>
          <p:cNvPr id="10" name="Picture 9">
            <a:extLst>
              <a:ext uri="{FF2B5EF4-FFF2-40B4-BE49-F238E27FC236}">
                <a16:creationId xmlns:a16="http://schemas.microsoft.com/office/drawing/2014/main" id="{BC0257D2-C014-48F8-963F-58D49AD8B1F6}"/>
              </a:ext>
            </a:extLst>
          </p:cNvPr>
          <p:cNvPicPr>
            <a:picLocks noChangeAspect="1"/>
          </p:cNvPicPr>
          <p:nvPr/>
        </p:nvPicPr>
        <p:blipFill rotWithShape="1">
          <a:blip r:embed="rId5"/>
          <a:srcRect t="5689"/>
          <a:stretch/>
        </p:blipFill>
        <p:spPr>
          <a:xfrm>
            <a:off x="618920" y="1467958"/>
            <a:ext cx="6896100" cy="886395"/>
          </a:xfrm>
          <a:prstGeom prst="rect">
            <a:avLst/>
          </a:prstGeom>
        </p:spPr>
      </p:pic>
    </p:spTree>
    <p:extLst>
      <p:ext uri="{BB962C8B-B14F-4D97-AF65-F5344CB8AC3E}">
        <p14:creationId xmlns:p14="http://schemas.microsoft.com/office/powerpoint/2010/main" val="2982254335"/>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15579</TotalTime>
  <Words>878</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맑은 고딕</vt:lpstr>
      <vt:lpstr>Arial</vt:lpstr>
      <vt:lpstr>Arial Unicode MS</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Zoran Barac</cp:lastModifiedBy>
  <cp:revision>152</cp:revision>
  <cp:lastPrinted>2022-05-12T20:51:40Z</cp:lastPrinted>
  <dcterms:created xsi:type="dcterms:W3CDTF">2020-01-20T05:08:25Z</dcterms:created>
  <dcterms:modified xsi:type="dcterms:W3CDTF">2022-05-14T07:17:03Z</dcterms:modified>
</cp:coreProperties>
</file>