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83" r:id="rId3"/>
    <p:sldId id="257" r:id="rId4"/>
    <p:sldId id="264" r:id="rId5"/>
    <p:sldId id="268" r:id="rId6"/>
    <p:sldId id="267" r:id="rId7"/>
    <p:sldId id="259" r:id="rId8"/>
    <p:sldId id="265" r:id="rId9"/>
    <p:sldId id="262" r:id="rId10"/>
    <p:sldId id="258" r:id="rId11"/>
    <p:sldId id="266" r:id="rId12"/>
    <p:sldId id="260" r:id="rId13"/>
    <p:sldId id="261"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Lst>
  <p:sldSz cx="11520488" cy="6480175"/>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610" y="228"/>
      </p:cViewPr>
      <p:guideLst>
        <p:guide orient="horz" pos="2041"/>
        <p:guide pos="362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555600" y="-359912"/>
            <a:ext cx="5324400" cy="7200000"/>
          </a:xfrm>
          <a:prstGeom prst="rect">
            <a:avLst/>
          </a:prstGeom>
        </p:spPr>
      </p:pic>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43" name="Image" r:id="rId10" imgW="2279520" imgH="1310400" progId="Photoshop.Image.18">
                  <p:embed/>
                </p:oleObj>
              </mc:Choice>
              <mc:Fallback>
                <p:oleObj name="Image" r:id="rId10" imgW="2279520" imgH="1310400" progId="Photoshop.Image.18">
                  <p:embed/>
                  <p:pic>
                    <p:nvPicPr>
                      <p:cNvPr id="9" name="Object 8"/>
                      <p:cNvPicPr/>
                      <p:nvPr/>
                    </p:nvPicPr>
                    <p:blipFill>
                      <a:blip r:embed="rId11"/>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ocs.microsoft.com/en-us/powershell/module/azurerm.sql/new-azurermsqldatabasefailovergroup?view=azurermps-6.13.0" TargetMode="External"/><Relationship Id="rId3" Type="http://schemas.openxmlformats.org/officeDocument/2006/relationships/hyperlink" Target="https://docs.microsoft.com/en-us/azure/azure-monitor/insights/azure-sql" TargetMode="External"/><Relationship Id="rId7" Type="http://schemas.openxmlformats.org/officeDocument/2006/relationships/hyperlink" Target="https://docs.microsoft.com/en-us/powershell/module/azurerm.sql/new-azurermsqlserver?view=azurermps-6.13.0" TargetMode="External"/><Relationship Id="rId2" Type="http://schemas.openxmlformats.org/officeDocument/2006/relationships/hyperlink" Target="https://docs.microsoft.com/en-us/azure/sql-database/sql-database-high-availability" TargetMode="External"/><Relationship Id="rId1" Type="http://schemas.openxmlformats.org/officeDocument/2006/relationships/slideLayout" Target="../slideLayouts/slideLayout6.xml"/><Relationship Id="rId6" Type="http://schemas.openxmlformats.org/officeDocument/2006/relationships/hyperlink" Target="https://docs.microsoft.com/en-us/powershell/module/azurerm.sql/new-azurermsqldatabase?view=azurermps-6.13.0" TargetMode="External"/><Relationship Id="rId5" Type="http://schemas.openxmlformats.org/officeDocument/2006/relationships/hyperlink" Target="https://docs.microsoft.com/en-us/powershell/module/azurerm.resources/new-azurermresourcegroup?view=azurermps-6.13.0" TargetMode="External"/><Relationship Id="rId4" Type="http://schemas.openxmlformats.org/officeDocument/2006/relationships/hyperlink" Target="https://docs.microsoft.com/en-us/powershell/module/azurerm.profile/?view=azurermps-6.13.0#profile" TargetMode="External"/><Relationship Id="rId9" Type="http://schemas.openxmlformats.org/officeDocument/2006/relationships/hyperlink" Target="https://docs.microsoft.com/en-us/powershell/module/azurerm.operationalinsights/set-azurermoperationalinsightsintelligencepack?view=azurermps-6.13.0"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blog.sqlserveronline.com/" TargetMode="External"/><Relationship Id="rId7" Type="http://schemas.openxmlformats.org/officeDocument/2006/relationships/image" Target="../media/image7.jpeg"/><Relationship Id="rId2" Type="http://schemas.openxmlformats.org/officeDocument/2006/relationships/hyperlink" Target="mailto:zoran.barac.zof@gmail.com" TargetMode="Externa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hyperlink" Target="http://www.meetup.com/Auckland-SQL-User-Group/" TargetMode="External"/><Relationship Id="rId4" Type="http://schemas.openxmlformats.org/officeDocument/2006/relationships/hyperlink" Target="http://www.linkedin.com/in/zoran-barac/" TargetMode="Externa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solidFill>
                  <a:schemeClr val="tx1">
                    <a:lumMod val="85000"/>
                  </a:schemeClr>
                </a:solidFill>
              </a:rPr>
              <a:t>Use PowerShell to deploy and configure Azure SQL Database (PaaS) with good resilience to outages and with integrated Azure SQL Analytics monitoring solution</a:t>
            </a:r>
            <a:br>
              <a:rPr lang="en-US" sz="3200" dirty="0">
                <a:solidFill>
                  <a:schemeClr val="tx1">
                    <a:lumMod val="85000"/>
                  </a:schemeClr>
                </a:solidFill>
              </a:rPr>
            </a:br>
            <a:endParaRPr lang="en-US" sz="3200" dirty="0"/>
          </a:p>
        </p:txBody>
      </p:sp>
      <p:sp>
        <p:nvSpPr>
          <p:cNvPr id="3" name="Text Placeholder 2"/>
          <p:cNvSpPr>
            <a:spLocks noGrp="1"/>
          </p:cNvSpPr>
          <p:nvPr>
            <p:ph type="body" sz="quarter" idx="10"/>
          </p:nvPr>
        </p:nvSpPr>
        <p:spPr/>
        <p:txBody>
          <a:bodyPr/>
          <a:lstStyle/>
          <a:p>
            <a:r>
              <a:rPr lang="en-US" sz="3600" dirty="0"/>
              <a:t>ZORAN BARAC</a:t>
            </a:r>
          </a:p>
          <a:p>
            <a:r>
              <a:rPr lang="en-US" sz="3600" dirty="0"/>
              <a:t>DATA ARCHITECT at CIN7</a:t>
            </a:r>
          </a:p>
        </p:txBody>
      </p:sp>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BC2BCE-F5C7-4C81-998F-639EC548D520}"/>
              </a:ext>
            </a:extLst>
          </p:cNvPr>
          <p:cNvPicPr>
            <a:picLocks noChangeAspect="1"/>
          </p:cNvPicPr>
          <p:nvPr/>
        </p:nvPicPr>
        <p:blipFill>
          <a:blip r:embed="rId2"/>
          <a:stretch>
            <a:fillRect/>
          </a:stretch>
        </p:blipFill>
        <p:spPr>
          <a:xfrm>
            <a:off x="1006306" y="288087"/>
            <a:ext cx="9411542" cy="5904000"/>
          </a:xfrm>
          <a:prstGeom prst="rect">
            <a:avLst/>
          </a:prstGeom>
        </p:spPr>
      </p:pic>
    </p:spTree>
    <p:extLst>
      <p:ext uri="{BB962C8B-B14F-4D97-AF65-F5344CB8AC3E}">
        <p14:creationId xmlns:p14="http://schemas.microsoft.com/office/powerpoint/2010/main" val="295687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7961" y="360363"/>
            <a:ext cx="6442164" cy="5759449"/>
          </a:xfrm>
        </p:spPr>
        <p:txBody>
          <a:bodyPr/>
          <a:lstStyle/>
          <a:p>
            <a:pPr lvl="0" algn="l"/>
            <a:r>
              <a:rPr lang="en-US" sz="6600" dirty="0" err="1"/>
              <a:t>Powershell</a:t>
            </a:r>
            <a:r>
              <a:rPr lang="en-US" sz="6600" dirty="0"/>
              <a:t> script</a:t>
            </a:r>
            <a:endParaRPr lang="en-US" sz="4400" dirty="0"/>
          </a:p>
        </p:txBody>
      </p:sp>
    </p:spTree>
    <p:extLst>
      <p:ext uri="{BB962C8B-B14F-4D97-AF65-F5344CB8AC3E}">
        <p14:creationId xmlns:p14="http://schemas.microsoft.com/office/powerpoint/2010/main" val="3026634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Script</a:t>
            </a:r>
          </a:p>
        </p:txBody>
      </p:sp>
      <p:sp>
        <p:nvSpPr>
          <p:cNvPr id="5" name="Content Placeholder 4"/>
          <p:cNvSpPr>
            <a:spLocks noGrp="1"/>
          </p:cNvSpPr>
          <p:nvPr>
            <p:ph sz="half" idx="1"/>
          </p:nvPr>
        </p:nvSpPr>
        <p:spPr>
          <a:xfrm>
            <a:off x="361037" y="1439863"/>
            <a:ext cx="10186759" cy="4679950"/>
          </a:xfrm>
        </p:spPr>
        <p:txBody>
          <a:bodyPr>
            <a:normAutofit fontScale="62500" lnSpcReduction="20000"/>
          </a:bodyPr>
          <a:lstStyle/>
          <a:p>
            <a:pPr marL="457200" indent="-457200">
              <a:buFont typeface="Arial" panose="020B0604020202020204" pitchFamily="34" charset="0"/>
              <a:buChar char="•"/>
            </a:pPr>
            <a:r>
              <a:rPr lang="en-US" dirty="0"/>
              <a:t>Connect to Azure Account,</a:t>
            </a:r>
          </a:p>
          <a:p>
            <a:pPr marL="457200" indent="-457200">
              <a:buFont typeface="Arial" panose="020B0604020202020204" pitchFamily="34" charset="0"/>
              <a:buChar char="•"/>
            </a:pPr>
            <a:r>
              <a:rPr lang="en-US" dirty="0"/>
              <a:t>Use existing or create new Resource Group,</a:t>
            </a:r>
          </a:p>
          <a:p>
            <a:pPr marL="457200" indent="-457200">
              <a:buFont typeface="Arial" panose="020B0604020202020204" pitchFamily="34" charset="0"/>
              <a:buChar char="•"/>
            </a:pPr>
            <a:r>
              <a:rPr lang="en-US" dirty="0"/>
              <a:t>Create primary Azure Logical SQL Server,</a:t>
            </a:r>
          </a:p>
          <a:p>
            <a:pPr marL="457200" indent="-457200">
              <a:buFont typeface="Arial" panose="020B0604020202020204" pitchFamily="34" charset="0"/>
              <a:buChar char="•"/>
            </a:pPr>
            <a:r>
              <a:rPr lang="en-US" dirty="0"/>
              <a:t>Set an admin login and password for your server,</a:t>
            </a:r>
          </a:p>
          <a:p>
            <a:pPr marL="457200" indent="-457200">
              <a:buFont typeface="Arial" panose="020B0604020202020204" pitchFamily="34" charset="0"/>
              <a:buChar char="•"/>
            </a:pPr>
            <a:r>
              <a:rPr lang="en-US" dirty="0"/>
              <a:t>Set Firewall Settings (IP address range),</a:t>
            </a:r>
          </a:p>
          <a:p>
            <a:pPr marL="457200" indent="-457200">
              <a:buFont typeface="Arial" panose="020B0604020202020204" pitchFamily="34" charset="0"/>
              <a:buChar char="•"/>
            </a:pPr>
            <a:r>
              <a:rPr lang="en-US" dirty="0"/>
              <a:t>Create Azure SQL Database,</a:t>
            </a:r>
          </a:p>
          <a:p>
            <a:pPr marL="457200" indent="-457200">
              <a:buFont typeface="Arial" panose="020B0604020202020204" pitchFamily="34" charset="0"/>
              <a:buChar char="•"/>
            </a:pPr>
            <a:r>
              <a:rPr lang="en-US" dirty="0"/>
              <a:t>Create a new login for the Azure SQL Server,</a:t>
            </a:r>
          </a:p>
          <a:p>
            <a:pPr marL="457200" indent="-457200">
              <a:buFont typeface="Arial" panose="020B0604020202020204" pitchFamily="34" charset="0"/>
              <a:buChar char="•"/>
            </a:pPr>
            <a:r>
              <a:rPr lang="en-US" dirty="0"/>
              <a:t>Create a new DB user for the created login,</a:t>
            </a:r>
          </a:p>
          <a:p>
            <a:pPr marL="457200" indent="-457200">
              <a:buFont typeface="Arial" panose="020B0604020202020204" pitchFamily="34" charset="0"/>
              <a:buChar char="•"/>
            </a:pPr>
            <a:r>
              <a:rPr lang="en-US" dirty="0"/>
              <a:t>Create failover Azure Logical SQL Server, including admin login, password and firewall rules (Optional),</a:t>
            </a:r>
          </a:p>
          <a:p>
            <a:pPr marL="457200" indent="-457200">
              <a:buFont typeface="Arial" panose="020B0604020202020204" pitchFamily="34" charset="0"/>
              <a:buChar char="•"/>
            </a:pPr>
            <a:r>
              <a:rPr lang="en-US" dirty="0"/>
              <a:t>Create Failover Group Name (Optional),</a:t>
            </a:r>
          </a:p>
          <a:p>
            <a:pPr marL="457200" indent="-457200">
              <a:buFont typeface="Arial" panose="020B0604020202020204" pitchFamily="34" charset="0"/>
              <a:buChar char="•"/>
            </a:pPr>
            <a:r>
              <a:rPr lang="en-US" dirty="0"/>
              <a:t>Add Database to the existing Failover Group (Optional),</a:t>
            </a:r>
          </a:p>
          <a:p>
            <a:pPr marL="457200" indent="-457200">
              <a:buFont typeface="Arial" panose="020B0604020202020204" pitchFamily="34" charset="0"/>
              <a:buChar char="•"/>
            </a:pPr>
            <a:r>
              <a:rPr lang="en-US" dirty="0"/>
              <a:t>Create a new login for the Failover Azure SQL Server with matching SID (Optional),</a:t>
            </a:r>
          </a:p>
          <a:p>
            <a:pPr marL="457200" indent="-457200">
              <a:buFont typeface="Arial" panose="020B0604020202020204" pitchFamily="34" charset="0"/>
              <a:buChar char="•"/>
            </a:pPr>
            <a:r>
              <a:rPr lang="en-US" dirty="0"/>
              <a:t>Create the workspace, enable diagnostics and configure data collection,</a:t>
            </a:r>
          </a:p>
          <a:p>
            <a:pPr marL="457200" indent="-457200">
              <a:buFont typeface="Arial" panose="020B0604020202020204" pitchFamily="34" charset="0"/>
              <a:buChar char="•"/>
            </a:pPr>
            <a:r>
              <a:rPr lang="en-US" dirty="0"/>
              <a:t>Add the Azure SQL Analytics (Preview) solution to Log Analytics workspace,</a:t>
            </a:r>
          </a:p>
          <a:p>
            <a:pPr marL="457200" indent="-457200">
              <a:buFont typeface="Arial" panose="020B0604020202020204" pitchFamily="34" charset="0"/>
              <a:buChar char="•"/>
            </a:pPr>
            <a:r>
              <a:rPr lang="en-US" dirty="0"/>
              <a:t>Send Email notification with connection string parameters.</a:t>
            </a:r>
          </a:p>
        </p:txBody>
      </p:sp>
    </p:spTree>
    <p:extLst>
      <p:ext uri="{BB962C8B-B14F-4D97-AF65-F5344CB8AC3E}">
        <p14:creationId xmlns:p14="http://schemas.microsoft.com/office/powerpoint/2010/main" val="178086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0CD563D6-BB58-48AA-9541-E6F2ABD1091B}"/>
              </a:ext>
            </a:extLst>
          </p:cNvPr>
          <p:cNvPicPr>
            <a:picLocks noChangeAspect="1"/>
          </p:cNvPicPr>
          <p:nvPr/>
        </p:nvPicPr>
        <p:blipFill>
          <a:blip r:embed="rId2"/>
          <a:stretch>
            <a:fillRect/>
          </a:stretch>
        </p:blipFill>
        <p:spPr>
          <a:xfrm>
            <a:off x="442718" y="245950"/>
            <a:ext cx="10315834" cy="5796000"/>
          </a:xfrm>
          <a:prstGeom prst="rect">
            <a:avLst/>
          </a:prstGeom>
        </p:spPr>
      </p:pic>
      <p:pic>
        <p:nvPicPr>
          <p:cNvPr id="4" name="Picture 3">
            <a:extLst>
              <a:ext uri="{FF2B5EF4-FFF2-40B4-BE49-F238E27FC236}">
                <a16:creationId xmlns:a16="http://schemas.microsoft.com/office/drawing/2014/main" id="{FB42C811-7030-41D5-8846-E3A489C7187D}"/>
              </a:ext>
            </a:extLst>
          </p:cNvPr>
          <p:cNvPicPr>
            <a:picLocks noChangeAspect="1"/>
          </p:cNvPicPr>
          <p:nvPr/>
        </p:nvPicPr>
        <p:blipFill>
          <a:blip r:embed="rId3"/>
          <a:stretch>
            <a:fillRect/>
          </a:stretch>
        </p:blipFill>
        <p:spPr>
          <a:xfrm>
            <a:off x="6671265" y="399245"/>
            <a:ext cx="3341810" cy="2916000"/>
          </a:xfrm>
          <a:prstGeom prst="rect">
            <a:avLst/>
          </a:prstGeom>
        </p:spPr>
      </p:pic>
    </p:spTree>
    <p:extLst>
      <p:ext uri="{BB962C8B-B14F-4D97-AF65-F5344CB8AC3E}">
        <p14:creationId xmlns:p14="http://schemas.microsoft.com/office/powerpoint/2010/main" val="95844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Manage Credentials</a:t>
            </a:r>
          </a:p>
        </p:txBody>
      </p:sp>
      <p:sp>
        <p:nvSpPr>
          <p:cNvPr id="5" name="Content Placeholder 4"/>
          <p:cNvSpPr>
            <a:spLocks noGrp="1"/>
          </p:cNvSpPr>
          <p:nvPr>
            <p:ph sz="half" idx="1"/>
          </p:nvPr>
        </p:nvSpPr>
        <p:spPr>
          <a:xfrm>
            <a:off x="361037" y="1439863"/>
            <a:ext cx="10186759" cy="4679950"/>
          </a:xfrm>
        </p:spPr>
        <p:txBody>
          <a:bodyPr>
            <a:normAutofit fontScale="77500" lnSpcReduction="20000"/>
          </a:bodyPr>
          <a:lstStyle/>
          <a:p>
            <a:r>
              <a:rPr lang="en-US" u="sng" dirty="0"/>
              <a:t>Connect-</a:t>
            </a:r>
            <a:r>
              <a:rPr lang="en-US" u="sng" dirty="0" err="1"/>
              <a:t>AzureRmAccount</a:t>
            </a:r>
            <a:endParaRPr lang="en-US" u="sng" dirty="0"/>
          </a:p>
          <a:p>
            <a:r>
              <a:rPr lang="en-US" dirty="0"/>
              <a:t>Connect to Azure with an authenticated account for use with Azure Resource Manager cmdlet request</a:t>
            </a:r>
          </a:p>
          <a:p>
            <a:endParaRPr lang="en-US" dirty="0"/>
          </a:p>
          <a:p>
            <a:r>
              <a:rPr lang="en-US" u="sng" dirty="0"/>
              <a:t>Get-</a:t>
            </a:r>
            <a:r>
              <a:rPr lang="en-US" u="sng" dirty="0" err="1"/>
              <a:t>AzureRmSubscription</a:t>
            </a:r>
            <a:endParaRPr lang="en-US" u="sng" dirty="0"/>
          </a:p>
          <a:p>
            <a:r>
              <a:rPr lang="en-US" dirty="0"/>
              <a:t>Get subscriptions that the current account can access.</a:t>
            </a:r>
          </a:p>
          <a:p>
            <a:endParaRPr lang="en-US" dirty="0"/>
          </a:p>
          <a:p>
            <a:r>
              <a:rPr lang="en-US" u="sng" dirty="0"/>
              <a:t>Select-</a:t>
            </a:r>
            <a:r>
              <a:rPr lang="en-US" u="sng" dirty="0" err="1"/>
              <a:t>AzureRmSubscription</a:t>
            </a:r>
            <a:endParaRPr lang="en-US" u="sng" dirty="0"/>
          </a:p>
          <a:p>
            <a:r>
              <a:rPr lang="en-US" dirty="0"/>
              <a:t>Select a subscription and account to target in Azure PowerShell cmdlets</a:t>
            </a:r>
          </a:p>
          <a:p>
            <a:endParaRPr lang="en-US" dirty="0"/>
          </a:p>
          <a:p>
            <a:r>
              <a:rPr lang="en-US" u="sng" dirty="0"/>
              <a:t>Get-</a:t>
            </a:r>
            <a:r>
              <a:rPr lang="en-US" u="sng" dirty="0" err="1"/>
              <a:t>AzureRmContext</a:t>
            </a:r>
            <a:endParaRPr lang="en-US" u="sng" dirty="0"/>
          </a:p>
          <a:p>
            <a:r>
              <a:rPr lang="en-US" dirty="0"/>
              <a:t>The Get-</a:t>
            </a:r>
            <a:r>
              <a:rPr lang="en-US" dirty="0" err="1"/>
              <a:t>AzureRmContext</a:t>
            </a:r>
            <a:r>
              <a:rPr lang="en-US" dirty="0"/>
              <a:t> cmdlet gets the current metadata used to authenticate Azure Resource Manager requests. This cmdlet gets the Active Directory account, Active Directory tenant, Azure subscription, and the targeted Azure environment.</a:t>
            </a:r>
          </a:p>
        </p:txBody>
      </p:sp>
    </p:spTree>
    <p:extLst>
      <p:ext uri="{BB962C8B-B14F-4D97-AF65-F5344CB8AC3E}">
        <p14:creationId xmlns:p14="http://schemas.microsoft.com/office/powerpoint/2010/main" val="2757315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Script – Resource Group</a:t>
            </a:r>
          </a:p>
        </p:txBody>
      </p:sp>
      <p:sp>
        <p:nvSpPr>
          <p:cNvPr id="5" name="Content Placeholder 4"/>
          <p:cNvSpPr>
            <a:spLocks noGrp="1"/>
          </p:cNvSpPr>
          <p:nvPr>
            <p:ph sz="half" idx="1"/>
          </p:nvPr>
        </p:nvSpPr>
        <p:spPr>
          <a:xfrm>
            <a:off x="361037" y="1439863"/>
            <a:ext cx="10663278" cy="4679950"/>
          </a:xfrm>
        </p:spPr>
        <p:txBody>
          <a:bodyPr>
            <a:normAutofit fontScale="47500" lnSpcReduction="20000"/>
          </a:bodyPr>
          <a:lstStyle/>
          <a:p>
            <a:r>
              <a:rPr lang="en-US" sz="6600" u="sng" dirty="0"/>
              <a:t>Script Parameters / Arguments</a:t>
            </a:r>
          </a:p>
          <a:p>
            <a:r>
              <a:rPr lang="en-US" sz="6600" dirty="0"/>
              <a:t>Comma separated list of variables, optionally prefixed with a [data type] and/or with = default values.</a:t>
            </a:r>
          </a:p>
          <a:p>
            <a:endParaRPr lang="en-US" sz="6600" dirty="0"/>
          </a:p>
          <a:p>
            <a:r>
              <a:rPr lang="en-US" sz="6600" u="sng" dirty="0"/>
              <a:t>New-</a:t>
            </a:r>
            <a:r>
              <a:rPr lang="en-US" sz="6600" u="sng" dirty="0" err="1"/>
              <a:t>AzureRmResourceGroup</a:t>
            </a:r>
            <a:endParaRPr lang="en-US" sz="6600" u="sng" dirty="0"/>
          </a:p>
          <a:p>
            <a:r>
              <a:rPr lang="en-US" sz="6600" dirty="0"/>
              <a:t>Azure resource group is a collection of Azure resources that are deployed as a unit. The New-</a:t>
            </a:r>
            <a:r>
              <a:rPr lang="en-US" sz="6600" dirty="0" err="1"/>
              <a:t>AzureRmResourceGroup</a:t>
            </a:r>
            <a:r>
              <a:rPr lang="en-US" sz="6600" dirty="0"/>
              <a:t> cmdlet creates an Azure resource group. You can create a resource group by using just a name and location.</a:t>
            </a:r>
          </a:p>
        </p:txBody>
      </p:sp>
    </p:spTree>
    <p:extLst>
      <p:ext uri="{BB962C8B-B14F-4D97-AF65-F5344CB8AC3E}">
        <p14:creationId xmlns:p14="http://schemas.microsoft.com/office/powerpoint/2010/main" val="2630900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Script – Azure SQL</a:t>
            </a:r>
          </a:p>
        </p:txBody>
      </p:sp>
      <p:sp>
        <p:nvSpPr>
          <p:cNvPr id="5" name="Content Placeholder 4"/>
          <p:cNvSpPr>
            <a:spLocks noGrp="1"/>
          </p:cNvSpPr>
          <p:nvPr>
            <p:ph sz="half" idx="1"/>
          </p:nvPr>
        </p:nvSpPr>
        <p:spPr>
          <a:xfrm>
            <a:off x="361038" y="1257837"/>
            <a:ext cx="11023887" cy="5007937"/>
          </a:xfrm>
        </p:spPr>
        <p:txBody>
          <a:bodyPr>
            <a:normAutofit lnSpcReduction="10000"/>
          </a:bodyPr>
          <a:lstStyle/>
          <a:p>
            <a:r>
              <a:rPr lang="en-US" sz="1800" u="sng" dirty="0"/>
              <a:t>New-</a:t>
            </a:r>
            <a:r>
              <a:rPr lang="en-US" sz="1800" u="sng" dirty="0" err="1"/>
              <a:t>AzureRmSqlServer</a:t>
            </a:r>
            <a:endParaRPr lang="en-US" sz="1800" u="sng" dirty="0"/>
          </a:p>
          <a:p>
            <a:r>
              <a:rPr lang="en-US" sz="1800" dirty="0"/>
              <a:t>The New-</a:t>
            </a:r>
            <a:r>
              <a:rPr lang="en-US" sz="1800" dirty="0" err="1"/>
              <a:t>AzureRmSqlServer</a:t>
            </a:r>
            <a:r>
              <a:rPr lang="en-US" sz="1800" dirty="0"/>
              <a:t> cmdlet creates an Azure SQL Database server</a:t>
            </a:r>
          </a:p>
          <a:p>
            <a:endParaRPr lang="en-US" sz="1800" dirty="0"/>
          </a:p>
          <a:p>
            <a:r>
              <a:rPr lang="en-US" sz="1800" u="sng" dirty="0"/>
              <a:t>New-</a:t>
            </a:r>
            <a:r>
              <a:rPr lang="en-US" sz="1800" u="sng" dirty="0" err="1"/>
              <a:t>AzureRmSqldatabase</a:t>
            </a:r>
            <a:endParaRPr lang="en-US" sz="1800" u="sng" dirty="0"/>
          </a:p>
          <a:p>
            <a:r>
              <a:rPr lang="en-US" sz="1800" dirty="0"/>
              <a:t>The New-</a:t>
            </a:r>
            <a:r>
              <a:rPr lang="en-US" sz="1800" dirty="0" err="1"/>
              <a:t>AzureRmSqlDatabase</a:t>
            </a:r>
            <a:r>
              <a:rPr lang="en-US" sz="1800" dirty="0"/>
              <a:t> cmdlet creates an Azure SQL database. You can also create an elastic database by setting the </a:t>
            </a:r>
            <a:r>
              <a:rPr lang="en-US" sz="1800" dirty="0" err="1"/>
              <a:t>ElasticPoolName</a:t>
            </a:r>
            <a:r>
              <a:rPr lang="en-US" sz="1800" dirty="0"/>
              <a:t> parameter to an existing elastic pool.</a:t>
            </a:r>
          </a:p>
          <a:p>
            <a:endParaRPr lang="en-US" sz="1800" dirty="0"/>
          </a:p>
          <a:p>
            <a:r>
              <a:rPr lang="en-US" sz="1800" u="sng" dirty="0"/>
              <a:t>New-</a:t>
            </a:r>
            <a:r>
              <a:rPr lang="en-US" sz="1800" u="sng" dirty="0" err="1"/>
              <a:t>AzureRMSqlDatabaseFailoverGroup</a:t>
            </a:r>
            <a:endParaRPr lang="en-US" sz="1800" u="sng" dirty="0"/>
          </a:p>
          <a:p>
            <a:r>
              <a:rPr lang="en-US" sz="1800" dirty="0"/>
              <a:t>Creates a new Azure SQL Database Failover Group for the specified servers.  If the primary server is affected by an outage, automatic failover of the endpoints and databases will be triggered as dictated by the Failover Group's failover policy and grace period.  Newly created Failover Groups do not contain any databases. </a:t>
            </a:r>
          </a:p>
          <a:p>
            <a:endParaRPr lang="en-US" sz="1800" dirty="0"/>
          </a:p>
          <a:p>
            <a:r>
              <a:rPr lang="en-US" sz="1800" u="sng" dirty="0"/>
              <a:t>Add-</a:t>
            </a:r>
            <a:r>
              <a:rPr lang="en-US" sz="1800" u="sng" dirty="0" err="1"/>
              <a:t>AzureRmSqlDatabaseToFailoverGroup</a:t>
            </a:r>
            <a:endParaRPr lang="en-US" sz="1800" u="sng" dirty="0"/>
          </a:p>
          <a:p>
            <a:r>
              <a:rPr lang="en-US" sz="1800" dirty="0"/>
              <a:t>Adds one or more databases on a Azure SQL Database Failover Group's primary server to </a:t>
            </a:r>
            <a:r>
              <a:rPr lang="en-US" sz="1800" dirty="0" err="1"/>
              <a:t>to</a:t>
            </a:r>
            <a:r>
              <a:rPr lang="en-US" sz="1800" dirty="0"/>
              <a:t> that Failover Group. The databases must not be secondary databases in existing replication relationships. The command will start geo-replication of any added databases to the Failover Group's secondary server.</a:t>
            </a:r>
          </a:p>
        </p:txBody>
      </p:sp>
    </p:spTree>
    <p:extLst>
      <p:ext uri="{BB962C8B-B14F-4D97-AF65-F5344CB8AC3E}">
        <p14:creationId xmlns:p14="http://schemas.microsoft.com/office/powerpoint/2010/main" val="1952311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Script – Operational Insights</a:t>
            </a:r>
          </a:p>
        </p:txBody>
      </p:sp>
      <p:sp>
        <p:nvSpPr>
          <p:cNvPr id="5" name="Content Placeholder 4"/>
          <p:cNvSpPr>
            <a:spLocks noGrp="1"/>
          </p:cNvSpPr>
          <p:nvPr>
            <p:ph sz="half" idx="1"/>
          </p:nvPr>
        </p:nvSpPr>
        <p:spPr>
          <a:xfrm>
            <a:off x="361037" y="1439863"/>
            <a:ext cx="10663278" cy="4679950"/>
          </a:xfrm>
        </p:spPr>
        <p:txBody>
          <a:bodyPr>
            <a:normAutofit fontScale="40000" lnSpcReduction="20000"/>
          </a:bodyPr>
          <a:lstStyle/>
          <a:p>
            <a:r>
              <a:rPr lang="en-US" sz="6600" u="sng" dirty="0"/>
              <a:t>New-</a:t>
            </a:r>
            <a:r>
              <a:rPr lang="en-US" sz="6600" u="sng" dirty="0" err="1"/>
              <a:t>AzureRmOperationalInsightsWorkspace</a:t>
            </a:r>
            <a:endParaRPr lang="en-US" sz="6600" dirty="0"/>
          </a:p>
          <a:p>
            <a:r>
              <a:rPr lang="en-US" sz="6600" dirty="0"/>
              <a:t>The New-</a:t>
            </a:r>
            <a:r>
              <a:rPr lang="en-US" sz="6600" dirty="0" err="1"/>
              <a:t>AzureRmOperationalInsightsWorkspace</a:t>
            </a:r>
            <a:r>
              <a:rPr lang="en-US" sz="6600" dirty="0"/>
              <a:t> cmdlet creates a workspace in the specified resource group and location.</a:t>
            </a:r>
          </a:p>
          <a:p>
            <a:endParaRPr lang="en-US" sz="6600" dirty="0"/>
          </a:p>
          <a:p>
            <a:r>
              <a:rPr lang="en-US" sz="6600" u="sng" dirty="0"/>
              <a:t>Set-</a:t>
            </a:r>
            <a:r>
              <a:rPr lang="en-US" sz="6600" u="sng" dirty="0" err="1"/>
              <a:t>AzureRmOperationalInsightsIntelligencePack</a:t>
            </a:r>
            <a:endParaRPr lang="en-US" sz="6600" dirty="0"/>
          </a:p>
          <a:p>
            <a:r>
              <a:rPr lang="en-US" sz="6600" dirty="0"/>
              <a:t>The Set-</a:t>
            </a:r>
            <a:r>
              <a:rPr lang="en-US" sz="6600" dirty="0" err="1"/>
              <a:t>AzureRmOperationalInsightsIntelligencePack</a:t>
            </a:r>
            <a:r>
              <a:rPr lang="en-US" sz="6600" dirty="0"/>
              <a:t> cmdlet enables the specified Intelligence Pack. In this case </a:t>
            </a:r>
            <a:r>
              <a:rPr lang="en-US" sz="6600" dirty="0" err="1"/>
              <a:t>AzureSQLAnalytics</a:t>
            </a:r>
            <a:r>
              <a:rPr lang="en-US" sz="6600" dirty="0"/>
              <a:t>’</a:t>
            </a:r>
          </a:p>
          <a:p>
            <a:endParaRPr lang="en-US" sz="6600" dirty="0"/>
          </a:p>
          <a:p>
            <a:r>
              <a:rPr lang="en-US" sz="6600" u="sng" dirty="0"/>
              <a:t>Set-</a:t>
            </a:r>
            <a:r>
              <a:rPr lang="en-US" sz="6600" u="sng" dirty="0" err="1"/>
              <a:t>AzureRmDiagnosticSetting</a:t>
            </a:r>
            <a:endParaRPr lang="en-US" sz="6600" dirty="0"/>
          </a:p>
          <a:p>
            <a:r>
              <a:rPr lang="en-US" sz="6600" dirty="0"/>
              <a:t>The Set-</a:t>
            </a:r>
            <a:r>
              <a:rPr lang="en-US" sz="6600" dirty="0" err="1"/>
              <a:t>AzureRmDiagnosticSetting</a:t>
            </a:r>
            <a:r>
              <a:rPr lang="en-US" sz="6600" dirty="0"/>
              <a:t> sets the logs and metrics settings for the resource.</a:t>
            </a:r>
          </a:p>
        </p:txBody>
      </p:sp>
    </p:spTree>
    <p:extLst>
      <p:ext uri="{BB962C8B-B14F-4D97-AF65-F5344CB8AC3E}">
        <p14:creationId xmlns:p14="http://schemas.microsoft.com/office/powerpoint/2010/main" val="308420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2355" y="360363"/>
            <a:ext cx="6598276" cy="5759449"/>
          </a:xfrm>
        </p:spPr>
        <p:txBody>
          <a:bodyPr/>
          <a:lstStyle/>
          <a:p>
            <a:pPr lvl="0" algn="l"/>
            <a:r>
              <a:rPr lang="en-US" sz="4400" dirty="0"/>
              <a:t>Azure SQL Analytics - Cloud Monitoring Solution</a:t>
            </a:r>
          </a:p>
        </p:txBody>
      </p:sp>
    </p:spTree>
    <p:extLst>
      <p:ext uri="{BB962C8B-B14F-4D97-AF65-F5344CB8AC3E}">
        <p14:creationId xmlns:p14="http://schemas.microsoft.com/office/powerpoint/2010/main" val="2585558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Analytics</a:t>
            </a:r>
          </a:p>
        </p:txBody>
      </p:sp>
      <p:sp>
        <p:nvSpPr>
          <p:cNvPr id="5" name="Content Placeholder 4"/>
          <p:cNvSpPr>
            <a:spLocks noGrp="1"/>
          </p:cNvSpPr>
          <p:nvPr>
            <p:ph sz="half" idx="1"/>
          </p:nvPr>
        </p:nvSpPr>
        <p:spPr>
          <a:xfrm>
            <a:off x="361037" y="1439863"/>
            <a:ext cx="10663278" cy="4679950"/>
          </a:xfrm>
        </p:spPr>
        <p:txBody>
          <a:bodyPr>
            <a:normAutofit fontScale="92500"/>
          </a:bodyPr>
          <a:lstStyle/>
          <a:p>
            <a:r>
              <a:rPr lang="en-US" dirty="0"/>
              <a:t>Azure SQL Analytics is an advanced cloud monitoring solution for monitoring performance of Azure SQL databases, elastic pools, and Managed Instances at scale and across multiple subscriptions through a single pane of glass. </a:t>
            </a:r>
          </a:p>
          <a:p>
            <a:endParaRPr lang="en-US" dirty="0"/>
          </a:p>
          <a:p>
            <a:r>
              <a:rPr lang="en-US" dirty="0"/>
              <a:t>It collects and visualizes important Azure SQL Database performance metrics with built-in intelligence for performance troubleshooting.</a:t>
            </a:r>
          </a:p>
          <a:p>
            <a:endParaRPr lang="en-US" dirty="0"/>
          </a:p>
          <a:p>
            <a:r>
              <a:rPr lang="en-US" dirty="0"/>
              <a:t>It uses Azure Diagnostic metrics along with Azure Monitor views to present data about all your Azure SQL databases, elastic pools, and databases in Managed Instances in a single Log Analytics workspace.</a:t>
            </a:r>
          </a:p>
        </p:txBody>
      </p:sp>
    </p:spTree>
    <p:extLst>
      <p:ext uri="{BB962C8B-B14F-4D97-AF65-F5344CB8AC3E}">
        <p14:creationId xmlns:p14="http://schemas.microsoft.com/office/powerpoint/2010/main" val="78726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0241DB-8092-453A-A34B-690AA6C8EA08}"/>
              </a:ext>
            </a:extLst>
          </p:cNvPr>
          <p:cNvPicPr>
            <a:picLocks noChangeAspect="1"/>
          </p:cNvPicPr>
          <p:nvPr/>
        </p:nvPicPr>
        <p:blipFill>
          <a:blip r:embed="rId2"/>
          <a:stretch>
            <a:fillRect/>
          </a:stretch>
        </p:blipFill>
        <p:spPr>
          <a:xfrm>
            <a:off x="583651" y="855086"/>
            <a:ext cx="7109027" cy="5256000"/>
          </a:xfrm>
          <a:prstGeom prst="rect">
            <a:avLst/>
          </a:prstGeom>
        </p:spPr>
      </p:pic>
      <p:sp>
        <p:nvSpPr>
          <p:cNvPr id="4" name="TextBox 3">
            <a:extLst>
              <a:ext uri="{FF2B5EF4-FFF2-40B4-BE49-F238E27FC236}">
                <a16:creationId xmlns:a16="http://schemas.microsoft.com/office/drawing/2014/main" id="{58E0690A-C47F-4125-8F44-61A4BBDFD22A}"/>
              </a:ext>
            </a:extLst>
          </p:cNvPr>
          <p:cNvSpPr txBox="1"/>
          <p:nvPr/>
        </p:nvSpPr>
        <p:spPr>
          <a:xfrm>
            <a:off x="1" y="270311"/>
            <a:ext cx="11520488" cy="584775"/>
          </a:xfrm>
          <a:prstGeom prst="rect">
            <a:avLst/>
          </a:prstGeom>
          <a:noFill/>
        </p:spPr>
        <p:txBody>
          <a:bodyPr wrap="square" rtlCol="0">
            <a:spAutoFit/>
          </a:bodyPr>
          <a:lstStyle/>
          <a:p>
            <a:pPr algn="ctr"/>
            <a:r>
              <a:rPr lang="en-NZ" sz="3200" dirty="0"/>
              <a:t>Thanks to our great Sponsors </a:t>
            </a:r>
          </a:p>
        </p:txBody>
      </p:sp>
    </p:spTree>
    <p:extLst>
      <p:ext uri="{BB962C8B-B14F-4D97-AF65-F5344CB8AC3E}">
        <p14:creationId xmlns:p14="http://schemas.microsoft.com/office/powerpoint/2010/main" val="160432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109053-13DC-4D2F-9456-BD4C71FC7AEC}"/>
              </a:ext>
            </a:extLst>
          </p:cNvPr>
          <p:cNvPicPr>
            <a:picLocks noChangeAspect="1"/>
          </p:cNvPicPr>
          <p:nvPr/>
        </p:nvPicPr>
        <p:blipFill>
          <a:blip r:embed="rId2"/>
          <a:stretch>
            <a:fillRect/>
          </a:stretch>
        </p:blipFill>
        <p:spPr>
          <a:xfrm>
            <a:off x="321984" y="248991"/>
            <a:ext cx="10293615" cy="5760000"/>
          </a:xfrm>
          <a:prstGeom prst="rect">
            <a:avLst/>
          </a:prstGeom>
        </p:spPr>
      </p:pic>
    </p:spTree>
    <p:extLst>
      <p:ext uri="{BB962C8B-B14F-4D97-AF65-F5344CB8AC3E}">
        <p14:creationId xmlns:p14="http://schemas.microsoft.com/office/powerpoint/2010/main" val="953829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E1B5ED-1440-43D3-A52A-CEB9AE44FCCF}"/>
              </a:ext>
            </a:extLst>
          </p:cNvPr>
          <p:cNvPicPr>
            <a:picLocks noChangeAspect="1"/>
          </p:cNvPicPr>
          <p:nvPr/>
        </p:nvPicPr>
        <p:blipFill rotWithShape="1">
          <a:blip r:embed="rId2"/>
          <a:srcRect b="8759"/>
          <a:stretch/>
        </p:blipFill>
        <p:spPr>
          <a:xfrm>
            <a:off x="457213" y="414239"/>
            <a:ext cx="10724174" cy="5436000"/>
          </a:xfrm>
          <a:prstGeom prst="rect">
            <a:avLst/>
          </a:prstGeom>
        </p:spPr>
      </p:pic>
    </p:spTree>
    <p:extLst>
      <p:ext uri="{BB962C8B-B14F-4D97-AF65-F5344CB8AC3E}">
        <p14:creationId xmlns:p14="http://schemas.microsoft.com/office/powerpoint/2010/main" val="252429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84EDCD-F7A1-46D1-9C44-A5485F14DF9E}"/>
              </a:ext>
            </a:extLst>
          </p:cNvPr>
          <p:cNvPicPr>
            <a:picLocks noChangeAspect="1"/>
          </p:cNvPicPr>
          <p:nvPr/>
        </p:nvPicPr>
        <p:blipFill>
          <a:blip r:embed="rId2"/>
          <a:stretch>
            <a:fillRect/>
          </a:stretch>
        </p:blipFill>
        <p:spPr>
          <a:xfrm>
            <a:off x="356317" y="252763"/>
            <a:ext cx="10302171" cy="5760000"/>
          </a:xfrm>
          <a:prstGeom prst="rect">
            <a:avLst/>
          </a:prstGeom>
        </p:spPr>
      </p:pic>
    </p:spTree>
    <p:extLst>
      <p:ext uri="{BB962C8B-B14F-4D97-AF65-F5344CB8AC3E}">
        <p14:creationId xmlns:p14="http://schemas.microsoft.com/office/powerpoint/2010/main" val="3783060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70471B-D59C-42D3-9476-2D3187769290}"/>
              </a:ext>
            </a:extLst>
          </p:cNvPr>
          <p:cNvPicPr>
            <a:picLocks noChangeAspect="1"/>
          </p:cNvPicPr>
          <p:nvPr/>
        </p:nvPicPr>
        <p:blipFill>
          <a:blip r:embed="rId2"/>
          <a:stretch>
            <a:fillRect/>
          </a:stretch>
        </p:blipFill>
        <p:spPr>
          <a:xfrm>
            <a:off x="317965" y="281123"/>
            <a:ext cx="10395635" cy="5760000"/>
          </a:xfrm>
          <a:prstGeom prst="rect">
            <a:avLst/>
          </a:prstGeom>
        </p:spPr>
      </p:pic>
    </p:spTree>
    <p:extLst>
      <p:ext uri="{BB962C8B-B14F-4D97-AF65-F5344CB8AC3E}">
        <p14:creationId xmlns:p14="http://schemas.microsoft.com/office/powerpoint/2010/main" val="2158950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E16158-7BBA-49C6-9EB3-EE8CB74F0BFA}"/>
              </a:ext>
            </a:extLst>
          </p:cNvPr>
          <p:cNvPicPr>
            <a:picLocks noChangeAspect="1"/>
          </p:cNvPicPr>
          <p:nvPr/>
        </p:nvPicPr>
        <p:blipFill>
          <a:blip r:embed="rId2"/>
          <a:stretch>
            <a:fillRect/>
          </a:stretch>
        </p:blipFill>
        <p:spPr>
          <a:xfrm>
            <a:off x="354170" y="235040"/>
            <a:ext cx="10399795" cy="5760000"/>
          </a:xfrm>
          <a:prstGeom prst="rect">
            <a:avLst/>
          </a:prstGeom>
        </p:spPr>
      </p:pic>
    </p:spTree>
    <p:extLst>
      <p:ext uri="{BB962C8B-B14F-4D97-AF65-F5344CB8AC3E}">
        <p14:creationId xmlns:p14="http://schemas.microsoft.com/office/powerpoint/2010/main" val="1871917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C79BC9-E9DA-4AAD-8D86-E2E01B4814DE}"/>
              </a:ext>
            </a:extLst>
          </p:cNvPr>
          <p:cNvPicPr>
            <a:picLocks noChangeAspect="1"/>
          </p:cNvPicPr>
          <p:nvPr/>
        </p:nvPicPr>
        <p:blipFill>
          <a:blip r:embed="rId2"/>
          <a:stretch>
            <a:fillRect/>
          </a:stretch>
        </p:blipFill>
        <p:spPr>
          <a:xfrm>
            <a:off x="309093" y="289615"/>
            <a:ext cx="10365910" cy="5760000"/>
          </a:xfrm>
          <a:prstGeom prst="rect">
            <a:avLst/>
          </a:prstGeom>
        </p:spPr>
      </p:pic>
    </p:spTree>
    <p:extLst>
      <p:ext uri="{BB962C8B-B14F-4D97-AF65-F5344CB8AC3E}">
        <p14:creationId xmlns:p14="http://schemas.microsoft.com/office/powerpoint/2010/main" val="2687757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32FF59-317A-4F92-872E-C7A88835CC98}"/>
              </a:ext>
            </a:extLst>
          </p:cNvPr>
          <p:cNvPicPr>
            <a:picLocks noChangeAspect="1"/>
          </p:cNvPicPr>
          <p:nvPr/>
        </p:nvPicPr>
        <p:blipFill>
          <a:blip r:embed="rId2"/>
          <a:stretch>
            <a:fillRect/>
          </a:stretch>
        </p:blipFill>
        <p:spPr>
          <a:xfrm>
            <a:off x="339145" y="238517"/>
            <a:ext cx="10329813" cy="5760000"/>
          </a:xfrm>
          <a:prstGeom prst="rect">
            <a:avLst/>
          </a:prstGeom>
        </p:spPr>
      </p:pic>
    </p:spTree>
    <p:extLst>
      <p:ext uri="{BB962C8B-B14F-4D97-AF65-F5344CB8AC3E}">
        <p14:creationId xmlns:p14="http://schemas.microsoft.com/office/powerpoint/2010/main" val="280882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A5E31D-805D-4A2C-8C45-3567132CF6CB}"/>
              </a:ext>
            </a:extLst>
          </p:cNvPr>
          <p:cNvPicPr>
            <a:picLocks noChangeAspect="1"/>
          </p:cNvPicPr>
          <p:nvPr/>
        </p:nvPicPr>
        <p:blipFill>
          <a:blip r:embed="rId2"/>
          <a:stretch>
            <a:fillRect/>
          </a:stretch>
        </p:blipFill>
        <p:spPr>
          <a:xfrm>
            <a:off x="326267" y="283335"/>
            <a:ext cx="10346551" cy="5760000"/>
          </a:xfrm>
          <a:prstGeom prst="rect">
            <a:avLst/>
          </a:prstGeom>
        </p:spPr>
      </p:pic>
    </p:spTree>
    <p:extLst>
      <p:ext uri="{BB962C8B-B14F-4D97-AF65-F5344CB8AC3E}">
        <p14:creationId xmlns:p14="http://schemas.microsoft.com/office/powerpoint/2010/main" val="2964569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EDD2186F-C631-48F5-9612-2A9522D276B0}"/>
              </a:ext>
            </a:extLst>
          </p:cNvPr>
          <p:cNvSpPr txBox="1">
            <a:spLocks/>
          </p:cNvSpPr>
          <p:nvPr/>
        </p:nvSpPr>
        <p:spPr>
          <a:xfrm>
            <a:off x="360364" y="360363"/>
            <a:ext cx="10799762" cy="5759449"/>
          </a:xfrm>
          <a:prstGeom prst="rect">
            <a:avLst/>
          </a:prstGeom>
        </p:spPr>
        <p:txBody>
          <a:bodyPr vert="horz" lIns="0" tIns="0" rIns="0" bIns="0" rtlCol="0" anchor="ctr">
            <a:noAutofit/>
          </a:bodyPr>
          <a:lstStyle>
            <a:lvl1pPr algn="r" defTabSz="576026" rtl="0" eaLnBrk="1" latinLnBrk="0" hangingPunct="1">
              <a:spcBef>
                <a:spcPct val="0"/>
              </a:spcBef>
              <a:buNone/>
              <a:defRPr sz="6000" b="0" i="0" kern="1200" cap="none">
                <a:solidFill>
                  <a:schemeClr val="accent1"/>
                </a:solidFill>
                <a:latin typeface="+mj-lt"/>
                <a:ea typeface="+mj-ea"/>
                <a:cs typeface="Arial"/>
              </a:defRPr>
            </a:lvl1pPr>
          </a:lstStyle>
          <a:p>
            <a:r>
              <a:rPr lang="en-NZ" dirty="0"/>
              <a:t>Thank you…</a:t>
            </a:r>
          </a:p>
        </p:txBody>
      </p:sp>
    </p:spTree>
    <p:extLst>
      <p:ext uri="{BB962C8B-B14F-4D97-AF65-F5344CB8AC3E}">
        <p14:creationId xmlns:p14="http://schemas.microsoft.com/office/powerpoint/2010/main" val="3293067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Resources</a:t>
            </a:r>
          </a:p>
        </p:txBody>
      </p:sp>
      <p:sp>
        <p:nvSpPr>
          <p:cNvPr id="5" name="Content Placeholder 4"/>
          <p:cNvSpPr>
            <a:spLocks noGrp="1"/>
          </p:cNvSpPr>
          <p:nvPr>
            <p:ph sz="half" idx="1"/>
          </p:nvPr>
        </p:nvSpPr>
        <p:spPr>
          <a:xfrm>
            <a:off x="361037" y="1439863"/>
            <a:ext cx="10663278" cy="4679950"/>
          </a:xfrm>
        </p:spPr>
        <p:txBody>
          <a:bodyPr>
            <a:normAutofit/>
          </a:bodyPr>
          <a:lstStyle/>
          <a:p>
            <a:pPr marL="285750" indent="-285750">
              <a:buFont typeface="Arial" panose="020B0604020202020204" pitchFamily="34" charset="0"/>
              <a:buChar char="•"/>
            </a:pPr>
            <a:r>
              <a:rPr lang="en-US" sz="1800" dirty="0">
                <a:hlinkClick r:id="rId2"/>
              </a:rPr>
              <a:t>https://docs.microsoft.com/en-us/azure/sql-database/sql-database-high-availability</a:t>
            </a:r>
            <a:r>
              <a:rPr lang="en-US" sz="1800" dirty="0"/>
              <a:t> </a:t>
            </a:r>
          </a:p>
          <a:p>
            <a:pPr marL="285750" indent="-285750">
              <a:buFont typeface="Arial" panose="020B0604020202020204" pitchFamily="34" charset="0"/>
              <a:buChar char="•"/>
            </a:pPr>
            <a:r>
              <a:rPr lang="en-US" sz="1800" dirty="0">
                <a:hlinkClick r:id="rId3"/>
              </a:rPr>
              <a:t>https://docs.microsoft.com/en-us/azure/azure-monitor/insights/azure-sql</a:t>
            </a:r>
            <a:r>
              <a:rPr lang="en-US" sz="1800" dirty="0"/>
              <a:t> </a:t>
            </a:r>
          </a:p>
          <a:p>
            <a:pPr marL="285750" indent="-285750">
              <a:buFont typeface="Arial" panose="020B0604020202020204" pitchFamily="34" charset="0"/>
              <a:buChar char="•"/>
            </a:pPr>
            <a:r>
              <a:rPr lang="en-US" sz="1800" dirty="0">
                <a:hlinkClick r:id="rId4"/>
              </a:rPr>
              <a:t>https://docs.microsoft.com/en-us/powershell/module/azurerm.profile/?view=azurermps-6.13.0#profile</a:t>
            </a:r>
            <a:r>
              <a:rPr lang="en-US" sz="1800" dirty="0"/>
              <a:t> </a:t>
            </a:r>
          </a:p>
          <a:p>
            <a:pPr marL="285750" indent="-285750">
              <a:buFont typeface="Arial" panose="020B0604020202020204" pitchFamily="34" charset="0"/>
              <a:buChar char="•"/>
            </a:pPr>
            <a:r>
              <a:rPr lang="en-US" sz="1800" dirty="0">
                <a:hlinkClick r:id="rId5"/>
              </a:rPr>
              <a:t>https://docs.microsoft.com/en-us/powershell/module/azurerm.resources/new-azurermresourcegroup?view=azurermps-6.13.0</a:t>
            </a:r>
            <a:r>
              <a:rPr lang="en-US" sz="1800" dirty="0"/>
              <a:t>   </a:t>
            </a:r>
          </a:p>
          <a:p>
            <a:pPr marL="285750" indent="-285750">
              <a:buFont typeface="Arial" panose="020B0604020202020204" pitchFamily="34" charset="0"/>
              <a:buChar char="•"/>
            </a:pPr>
            <a:r>
              <a:rPr lang="en-US" sz="1800" dirty="0">
                <a:hlinkClick r:id="rId6"/>
              </a:rPr>
              <a:t>https://docs.microsoft.com/en-us/powershell/module/azurerm.sql/new-azurermsqldatabase?view=azurermps-6.13.0</a:t>
            </a:r>
            <a:r>
              <a:rPr lang="en-US" sz="1800" dirty="0"/>
              <a:t>  </a:t>
            </a:r>
          </a:p>
          <a:p>
            <a:pPr marL="285750" indent="-285750">
              <a:buFont typeface="Arial" panose="020B0604020202020204" pitchFamily="34" charset="0"/>
              <a:buChar char="•"/>
            </a:pPr>
            <a:r>
              <a:rPr lang="en-US" sz="1800" dirty="0">
                <a:hlinkClick r:id="rId7"/>
              </a:rPr>
              <a:t>https://docs.microsoft.com/en-us/powershell/module/azurerm.sql/new-azurermsqlserver?view=azurermps-6.13.0</a:t>
            </a:r>
            <a:r>
              <a:rPr lang="en-US" sz="1800" dirty="0"/>
              <a:t>  </a:t>
            </a:r>
          </a:p>
          <a:p>
            <a:pPr marL="285750" indent="-285750">
              <a:buFont typeface="Arial" panose="020B0604020202020204" pitchFamily="34" charset="0"/>
              <a:buChar char="•"/>
            </a:pPr>
            <a:r>
              <a:rPr lang="en-US" sz="1800" dirty="0">
                <a:hlinkClick r:id="rId8"/>
              </a:rPr>
              <a:t>https://docs.microsoft.com/en-us/powershell/module/azurerm.sql/new-azurermsqldatabasefailovergroup?view=azurermps-6.13.0</a:t>
            </a:r>
            <a:r>
              <a:rPr lang="en-US" sz="1800" dirty="0"/>
              <a:t>  </a:t>
            </a:r>
          </a:p>
          <a:p>
            <a:pPr marL="285750" indent="-285750">
              <a:buFont typeface="Arial" panose="020B0604020202020204" pitchFamily="34" charset="0"/>
              <a:buChar char="•"/>
            </a:pPr>
            <a:r>
              <a:rPr lang="en-US" sz="1800" dirty="0">
                <a:hlinkClick r:id="rId9"/>
              </a:rPr>
              <a:t>https://docs.microsoft.com/en-us/powershell/module/azurerm.operationalinsights/set-azurermoperationalinsightsintelligencepack?view=azurermps-6.13.0</a:t>
            </a:r>
            <a:r>
              <a:rPr lang="en-US" sz="1800" dirty="0"/>
              <a:t>  </a:t>
            </a:r>
          </a:p>
        </p:txBody>
      </p:sp>
    </p:spTree>
    <p:extLst>
      <p:ext uri="{BB962C8B-B14F-4D97-AF65-F5344CB8AC3E}">
        <p14:creationId xmlns:p14="http://schemas.microsoft.com/office/powerpoint/2010/main" val="230010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About me</a:t>
            </a:r>
          </a:p>
        </p:txBody>
      </p:sp>
      <p:sp>
        <p:nvSpPr>
          <p:cNvPr id="19" name="Content Placeholder 18"/>
          <p:cNvSpPr>
            <a:spLocks noGrp="1"/>
          </p:cNvSpPr>
          <p:nvPr>
            <p:ph idx="1"/>
          </p:nvPr>
        </p:nvSpPr>
        <p:spPr>
          <a:xfrm>
            <a:off x="1416568" y="1506396"/>
            <a:ext cx="10800000" cy="4680000"/>
          </a:xfrm>
        </p:spPr>
        <p:txBody>
          <a:bodyPr>
            <a:normAutofit/>
          </a:bodyPr>
          <a:lstStyle/>
          <a:p>
            <a:r>
              <a:rPr lang="en-US" sz="3500" dirty="0"/>
              <a:t>Zoran Barac</a:t>
            </a:r>
          </a:p>
          <a:p>
            <a:r>
              <a:rPr lang="en-US" sz="3500" dirty="0"/>
              <a:t>Data Architect @ CIN7</a:t>
            </a:r>
          </a:p>
          <a:p>
            <a:r>
              <a:rPr lang="en-US" sz="3500" dirty="0"/>
              <a:t>MCT, MCSE</a:t>
            </a:r>
          </a:p>
          <a:p>
            <a:r>
              <a:rPr lang="en-US" sz="3500" dirty="0">
                <a:hlinkClick r:id="rId2"/>
              </a:rPr>
              <a:t>zoran.barac.zof@gmail.com</a:t>
            </a:r>
            <a:r>
              <a:rPr lang="en-US" sz="3500" dirty="0"/>
              <a:t> </a:t>
            </a:r>
          </a:p>
          <a:p>
            <a:r>
              <a:rPr lang="en-US" sz="3500" dirty="0">
                <a:hlinkClick r:id="rId3"/>
              </a:rPr>
              <a:t>blog.sqlserveronline.com</a:t>
            </a:r>
            <a:r>
              <a:rPr lang="en-US" sz="3500" dirty="0"/>
              <a:t>  </a:t>
            </a:r>
          </a:p>
          <a:p>
            <a:r>
              <a:rPr lang="en-US" sz="3500" dirty="0">
                <a:hlinkClick r:id="rId4"/>
              </a:rPr>
              <a:t>www.linkedin.com/in/zoran-barac/</a:t>
            </a:r>
            <a:r>
              <a:rPr lang="en-US" sz="3500" dirty="0"/>
              <a:t> </a:t>
            </a:r>
          </a:p>
          <a:p>
            <a:r>
              <a:rPr lang="en-NZ" sz="3200" dirty="0">
                <a:hlinkClick r:id="rId5"/>
              </a:rPr>
              <a:t>www.meetup.com/Auckland-SQL-User-Group/</a:t>
            </a:r>
            <a:endParaRPr lang="en-US" sz="3500" dirty="0"/>
          </a:p>
        </p:txBody>
      </p:sp>
      <p:pic>
        <p:nvPicPr>
          <p:cNvPr id="2050" name="Picture 2" descr="Image result for email logo png">
            <a:extLst>
              <a:ext uri="{FF2B5EF4-FFF2-40B4-BE49-F238E27FC236}">
                <a16:creationId xmlns:a16="http://schemas.microsoft.com/office/drawing/2014/main" id="{D5A301B8-7BC5-4A08-9456-B5C8BDCE1A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961" y="3406471"/>
            <a:ext cx="612000" cy="61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log logo png">
            <a:extLst>
              <a:ext uri="{FF2B5EF4-FFF2-40B4-BE49-F238E27FC236}">
                <a16:creationId xmlns:a16="http://schemas.microsoft.com/office/drawing/2014/main" id="{5AA89268-BF51-4846-8D0E-F24755E7B8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961" y="4079120"/>
            <a:ext cx="576000" cy="576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linkedin logo png">
            <a:extLst>
              <a:ext uri="{FF2B5EF4-FFF2-40B4-BE49-F238E27FC236}">
                <a16:creationId xmlns:a16="http://schemas.microsoft.com/office/drawing/2014/main" id="{71196698-1EDF-400D-AD15-FDBF419988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961" y="4715769"/>
            <a:ext cx="576000" cy="576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Image result for meetup logo">
            <a:extLst>
              <a:ext uri="{FF2B5EF4-FFF2-40B4-BE49-F238E27FC236}">
                <a16:creationId xmlns:a16="http://schemas.microsoft.com/office/drawing/2014/main" id="{A09A361C-E4F9-4FEF-8465-97F85EE1F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970" y="5305067"/>
            <a:ext cx="711982" cy="68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1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7961" y="360363"/>
            <a:ext cx="6442164" cy="5759449"/>
          </a:xfrm>
        </p:spPr>
        <p:txBody>
          <a:bodyPr/>
          <a:lstStyle/>
          <a:p>
            <a:pPr lvl="0" algn="l"/>
            <a:r>
              <a:rPr lang="en-US" sz="4000" dirty="0"/>
              <a:t>HA and Azure SQL Database</a:t>
            </a:r>
            <a:br>
              <a:rPr lang="en-US" sz="4000" dirty="0"/>
            </a:br>
            <a:r>
              <a:rPr lang="en-US" sz="4000" dirty="0"/>
              <a:t>- Standard availability model </a:t>
            </a:r>
            <a:br>
              <a:rPr lang="en-NZ" sz="4000" dirty="0"/>
            </a:br>
            <a:r>
              <a:rPr lang="en-NZ" sz="4000" dirty="0"/>
              <a:t>- </a:t>
            </a:r>
            <a:r>
              <a:rPr lang="en-US" sz="4000" dirty="0"/>
              <a:t>Premium availability model </a:t>
            </a:r>
            <a:br>
              <a:rPr lang="en-NZ" sz="4400" dirty="0"/>
            </a:br>
            <a:endParaRPr lang="en-US" sz="2400" dirty="0"/>
          </a:p>
        </p:txBody>
      </p:sp>
    </p:spTree>
    <p:extLst>
      <p:ext uri="{BB962C8B-B14F-4D97-AF65-F5344CB8AC3E}">
        <p14:creationId xmlns:p14="http://schemas.microsoft.com/office/powerpoint/2010/main" val="372693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Two high-availability architectural models that are used in Azure SQL Database:</a:t>
            </a:r>
          </a:p>
        </p:txBody>
      </p:sp>
      <p:sp>
        <p:nvSpPr>
          <p:cNvPr id="5" name="Content Placeholder 4"/>
          <p:cNvSpPr>
            <a:spLocks noGrp="1"/>
          </p:cNvSpPr>
          <p:nvPr>
            <p:ph sz="half" idx="1"/>
          </p:nvPr>
        </p:nvSpPr>
        <p:spPr>
          <a:xfrm>
            <a:off x="361038" y="1697440"/>
            <a:ext cx="10302670" cy="4679950"/>
          </a:xfrm>
        </p:spPr>
        <p:txBody>
          <a:bodyPr>
            <a:normAutofit/>
          </a:bodyPr>
          <a:lstStyle/>
          <a:p>
            <a:pPr marL="342900" indent="-342900">
              <a:buFont typeface="Arial" panose="020B0604020202020204" pitchFamily="34" charset="0"/>
              <a:buChar char="•"/>
            </a:pPr>
            <a:r>
              <a:rPr lang="en-US" sz="2400" dirty="0"/>
              <a:t>Standard availability model that is based on a separation of compute and storage. It relies on high availability and reliability of the remote storage tier. This architecture targets budget-oriented business applications that can tolerate some performance degradation during maintenance activities.</a:t>
            </a:r>
          </a:p>
          <a:p>
            <a:pPr marL="342900" indent="-342900">
              <a:buFont typeface="Arial" panose="020B0604020202020204" pitchFamily="34" charset="0"/>
              <a:buChar char="•"/>
            </a:pPr>
            <a:r>
              <a:rPr lang="en-US" sz="2400" dirty="0"/>
              <a:t>Premium availability model that is based on a cluster of database engine processes. It relies on the fact that there is always a quorum of available database engine nodes. This architecture targets mission critical applications with high IO performance, high transaction rate and guarantees minimal performance impact to your workload during maintenance activities.</a:t>
            </a:r>
          </a:p>
        </p:txBody>
      </p:sp>
    </p:spTree>
    <p:extLst>
      <p:ext uri="{BB962C8B-B14F-4D97-AF65-F5344CB8AC3E}">
        <p14:creationId xmlns:p14="http://schemas.microsoft.com/office/powerpoint/2010/main" val="153162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7961" y="360363"/>
            <a:ext cx="6442164" cy="5759449"/>
          </a:xfrm>
        </p:spPr>
        <p:txBody>
          <a:bodyPr/>
          <a:lstStyle/>
          <a:p>
            <a:pPr lvl="0" algn="l"/>
            <a:r>
              <a:rPr lang="en-US" sz="4000" dirty="0"/>
              <a:t>Service Tiers and HA</a:t>
            </a:r>
            <a:br>
              <a:rPr lang="en-US" sz="4000" dirty="0"/>
            </a:br>
            <a:r>
              <a:rPr lang="en-US" sz="4000" dirty="0"/>
              <a:t>- General Purpose/Standard</a:t>
            </a:r>
            <a:br>
              <a:rPr lang="en-NZ" sz="4000" dirty="0"/>
            </a:br>
            <a:r>
              <a:rPr lang="en-NZ" sz="4000" dirty="0"/>
              <a:t>- </a:t>
            </a:r>
            <a:r>
              <a:rPr lang="en-US" sz="4000" dirty="0"/>
              <a:t>Business Critical/Premium</a:t>
            </a:r>
            <a:br>
              <a:rPr lang="en-NZ" sz="4400" dirty="0"/>
            </a:br>
            <a:endParaRPr lang="en-US" sz="2400" dirty="0"/>
          </a:p>
        </p:txBody>
      </p:sp>
    </p:spTree>
    <p:extLst>
      <p:ext uri="{BB962C8B-B14F-4D97-AF65-F5344CB8AC3E}">
        <p14:creationId xmlns:p14="http://schemas.microsoft.com/office/powerpoint/2010/main" val="262710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Basic, Standard, and General Purpose service tier availability</a:t>
            </a:r>
          </a:p>
        </p:txBody>
      </p:sp>
      <p:sp>
        <p:nvSpPr>
          <p:cNvPr id="5" name="Content Placeholder 4">
            <a:extLst>
              <a:ext uri="{FF2B5EF4-FFF2-40B4-BE49-F238E27FC236}">
                <a16:creationId xmlns:a16="http://schemas.microsoft.com/office/drawing/2014/main" id="{BF796E85-6F84-4FB3-99F6-751B7680559C}"/>
              </a:ext>
            </a:extLst>
          </p:cNvPr>
          <p:cNvSpPr txBox="1">
            <a:spLocks/>
          </p:cNvSpPr>
          <p:nvPr/>
        </p:nvSpPr>
        <p:spPr>
          <a:xfrm>
            <a:off x="266163" y="1700011"/>
            <a:ext cx="5818784" cy="4419802"/>
          </a:xfrm>
          <a:prstGeom prst="rect">
            <a:avLst/>
          </a:prstGeom>
        </p:spPr>
        <p:txBody>
          <a:bodyPr vert="horz" lIns="0" tIns="0" rIns="0" bIns="0" rtlCol="0" anchor="t">
            <a:normAutofit fontScale="92500"/>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r>
              <a:rPr lang="en-US" sz="2400" dirty="0"/>
              <a:t>The standard availability model includes two layers:</a:t>
            </a:r>
          </a:p>
          <a:p>
            <a:endParaRPr lang="en-US" sz="2000" dirty="0"/>
          </a:p>
          <a:p>
            <a:pPr marL="342900" indent="-342900">
              <a:buFontTx/>
              <a:buChar char="-"/>
            </a:pPr>
            <a:r>
              <a:rPr lang="en-US" sz="2400" dirty="0"/>
              <a:t>Stateless compute layer that runs the sqlserver.exe process (contains only transient and cached data on the attached SSD, such as </a:t>
            </a:r>
            <a:r>
              <a:rPr lang="en-US" sz="2400" dirty="0" err="1"/>
              <a:t>TempDB</a:t>
            </a:r>
            <a:r>
              <a:rPr lang="en-US" sz="2400" dirty="0"/>
              <a:t>, model database, plan cache, buffer pool ). </a:t>
            </a:r>
          </a:p>
          <a:p>
            <a:pPr marL="342900" indent="-342900">
              <a:buFontTx/>
              <a:buChar char="-"/>
            </a:pPr>
            <a:r>
              <a:rPr lang="en-US" sz="2400" dirty="0"/>
              <a:t>A stateful data layer with the database files (.</a:t>
            </a:r>
            <a:r>
              <a:rPr lang="en-US" sz="2400" dirty="0" err="1"/>
              <a:t>mdf</a:t>
            </a:r>
            <a:r>
              <a:rPr lang="en-US" sz="2400" dirty="0"/>
              <a:t>/.</a:t>
            </a:r>
            <a:r>
              <a:rPr lang="en-US" sz="2400" dirty="0" err="1"/>
              <a:t>ldf</a:t>
            </a:r>
            <a:r>
              <a:rPr lang="en-US" sz="2400" dirty="0"/>
              <a:t>) that are stored in Azure Blob storage. Azure blob storage has built-in data availability and redundancy feature.</a:t>
            </a:r>
          </a:p>
          <a:p>
            <a:pPr marL="342900" indent="-342900">
              <a:buFontTx/>
              <a:buChar char="-"/>
            </a:pPr>
            <a:endParaRPr lang="en-US" sz="2000" dirty="0"/>
          </a:p>
        </p:txBody>
      </p:sp>
      <p:pic>
        <p:nvPicPr>
          <p:cNvPr id="2054" name="Picture 6" descr="Separation of compute and storage">
            <a:extLst>
              <a:ext uri="{FF2B5EF4-FFF2-40B4-BE49-F238E27FC236}">
                <a16:creationId xmlns:a16="http://schemas.microsoft.com/office/drawing/2014/main" id="{424361D2-6E24-4F14-B967-615A2FCAF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947" y="1047482"/>
            <a:ext cx="5435541" cy="46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94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0125" y="360363"/>
            <a:ext cx="10800000" cy="5759450"/>
          </a:xfrm>
        </p:spPr>
        <p:txBody>
          <a:bodyPr/>
          <a:lstStyle/>
          <a:p>
            <a:r>
              <a:rPr lang="en-US" dirty="0"/>
              <a:t>Premium and Business Critical service tier availability</a:t>
            </a:r>
          </a:p>
        </p:txBody>
      </p:sp>
      <p:sp>
        <p:nvSpPr>
          <p:cNvPr id="5" name="Content Placeholder 4">
            <a:extLst>
              <a:ext uri="{FF2B5EF4-FFF2-40B4-BE49-F238E27FC236}">
                <a16:creationId xmlns:a16="http://schemas.microsoft.com/office/drawing/2014/main" id="{BD64DC64-CD7E-4BA0-A5DA-DFC05D5F7BC3}"/>
              </a:ext>
            </a:extLst>
          </p:cNvPr>
          <p:cNvSpPr txBox="1">
            <a:spLocks/>
          </p:cNvSpPr>
          <p:nvPr/>
        </p:nvSpPr>
        <p:spPr>
          <a:xfrm>
            <a:off x="361038" y="1439863"/>
            <a:ext cx="4691773" cy="4679950"/>
          </a:xfrm>
          <a:prstGeom prst="rect">
            <a:avLst/>
          </a:prstGeom>
        </p:spPr>
        <p:txBody>
          <a:bodyPr vert="horz" lIns="0" tIns="0" rIns="0" bIns="0" rtlCol="0" anchor="t">
            <a:normAutofit fontScale="92500" lnSpcReduction="20000"/>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r>
              <a:rPr lang="en-US" sz="2000" dirty="0"/>
              <a:t>Premium and Business Critical service tiers leverage the Premium availability model, which integrates compute resources (SQL Server Database Engine process) and storage (locally attached SSD) on a single node. </a:t>
            </a:r>
          </a:p>
          <a:p>
            <a:endParaRPr lang="en-US" sz="2000" dirty="0"/>
          </a:p>
          <a:p>
            <a:r>
              <a:rPr lang="en-US" sz="2000" dirty="0"/>
              <a:t>High availability is achieved by replicating both compute and storage to additional nodes creating a three to four-node cluster.</a:t>
            </a:r>
          </a:p>
          <a:p>
            <a:endParaRPr lang="en-US" sz="2000" dirty="0"/>
          </a:p>
          <a:p>
            <a:r>
              <a:rPr lang="en-US" sz="2000" dirty="0"/>
              <a:t>By default, the cluster of nodes for the premium availability model is created in the same datacenter. With the introduction of Azure Availability Zones, SQL Database can place different replicas in the cluster to different availability zones in the same region. </a:t>
            </a:r>
          </a:p>
        </p:txBody>
      </p:sp>
      <p:pic>
        <p:nvPicPr>
          <p:cNvPr id="8" name="Picture 2" descr="https://docs.microsoft.com/en-us/azure/sql-database/media/sql-database-high-availability/business-critical-service-tier.png">
            <a:extLst>
              <a:ext uri="{FF2B5EF4-FFF2-40B4-BE49-F238E27FC236}">
                <a16:creationId xmlns:a16="http://schemas.microsoft.com/office/drawing/2014/main" id="{0FC6282A-B738-4833-866F-BC9932F8D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868" y="1079812"/>
            <a:ext cx="6195669" cy="46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88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1700" y="360363"/>
            <a:ext cx="5918425" cy="5759449"/>
          </a:xfrm>
        </p:spPr>
        <p:txBody>
          <a:bodyPr/>
          <a:lstStyle/>
          <a:p>
            <a:pPr algn="l"/>
            <a:r>
              <a:rPr lang="en-US" sz="4800" dirty="0"/>
              <a:t>Azure SQL Database DR Architecture</a:t>
            </a:r>
          </a:p>
        </p:txBody>
      </p:sp>
    </p:spTree>
    <p:extLst>
      <p:ext uri="{BB962C8B-B14F-4D97-AF65-F5344CB8AC3E}">
        <p14:creationId xmlns:p14="http://schemas.microsoft.com/office/powerpoint/2010/main" val="148607444"/>
      </p:ext>
    </p:extLst>
  </p:cSld>
  <p:clrMapOvr>
    <a:masterClrMapping/>
  </p:clrMapOvr>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2686</TotalTime>
  <Words>1110</Words>
  <Application>Microsoft Office PowerPoint</Application>
  <PresentationFormat>Custom</PresentationFormat>
  <Paragraphs>102</Paragraphs>
  <Slides>29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4" baseType="lpstr">
      <vt:lpstr>Arial</vt:lpstr>
      <vt:lpstr>Segoe UI</vt:lpstr>
      <vt:lpstr>Wingdings</vt:lpstr>
      <vt:lpstr>SQLSatOslo 2016</vt:lpstr>
      <vt:lpstr>Image</vt:lpstr>
      <vt:lpstr>Use PowerShell to deploy and configure Azure SQL Database (PaaS) with good resilience to outages and with integrated Azure SQL Analytics monitoring solution </vt:lpstr>
      <vt:lpstr>PowerPoint Presentation</vt:lpstr>
      <vt:lpstr>About me</vt:lpstr>
      <vt:lpstr>HA and Azure SQL Database - Standard availability model  - Premium availability model  </vt:lpstr>
      <vt:lpstr>Two high-availability architectural models that are used in Azure SQL Database:</vt:lpstr>
      <vt:lpstr>Service Tiers and HA - General Purpose/Standard - Business Critical/Premium </vt:lpstr>
      <vt:lpstr>PowerPoint Presentation</vt:lpstr>
      <vt:lpstr>PowerPoint Presentation</vt:lpstr>
      <vt:lpstr>Azure SQL Database DR Architecture</vt:lpstr>
      <vt:lpstr>PowerPoint Presentation</vt:lpstr>
      <vt:lpstr>Powershell script</vt:lpstr>
      <vt:lpstr>PowerShell Script</vt:lpstr>
      <vt:lpstr>PowerPoint Presentation</vt:lpstr>
      <vt:lpstr>Manage Credentials</vt:lpstr>
      <vt:lpstr>PowerShell Script – Resource Group</vt:lpstr>
      <vt:lpstr>PowerShell Script – Azure SQL</vt:lpstr>
      <vt:lpstr>PowerShell Script – Operational Insights</vt:lpstr>
      <vt:lpstr>Azure SQL Analytics - Cloud Monitoring Solution</vt:lpstr>
      <vt:lpstr>Azure SQL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Zoran Barac</cp:lastModifiedBy>
  <cp:revision>60</cp:revision>
  <cp:lastPrinted>2019-08-09T11:42:13Z</cp:lastPrinted>
  <dcterms:created xsi:type="dcterms:W3CDTF">2011-08-19T20:30:49Z</dcterms:created>
  <dcterms:modified xsi:type="dcterms:W3CDTF">2019-08-10T23:00:13Z</dcterms:modified>
</cp:coreProperties>
</file>