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78" y="2064"/>
      </p:cViewPr>
      <p:guideLst>
        <p:guide orient="horz" pos="2880"/>
        <p:guide pos="2160"/>
      </p:guideLst>
    </p:cSldViewPr>
  </p:slideViewPr>
  <p:sorterViewPr showFormatting="0">
    <p:cViewPr>
      <p:scale>
        <a:sx n="66" d="100"/>
        <a:sy n="66" d="100"/>
      </p:scale>
      <p:origin x="0" y="0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4097" descr="D:\workshop\Presentation Templates\charteredblue_back64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1600"/>
            <a:ext cx="6858000" cy="650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098"/>
          <p:cNvSpPr/>
          <p:nvPr/>
        </p:nvSpPr>
        <p:spPr>
          <a:xfrm>
            <a:off x="0" y="0"/>
            <a:ext cx="6858000" cy="2235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0" name="Title 4099"/>
          <p:cNvSpPr>
            <a:spLocks noGrp="1"/>
          </p:cNvSpPr>
          <p:nvPr>
            <p:ph type="ctrTitle"/>
          </p:nvPr>
        </p:nvSpPr>
        <p:spPr>
          <a:xfrm>
            <a:off x="628650" y="3048000"/>
            <a:ext cx="58293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defRPr sz="3600"/>
            </a:lvl1pPr>
          </a:lstStyle>
          <a:p>
            <a:pPr lvl="0"/>
            <a:r>
              <a:rPr lang="en-GB" altLang="en-GB" dirty="0"/>
              <a:t>Enter Presentation Title Here </a:t>
            </a:r>
            <a:br>
              <a:rPr lang="en-GB" altLang="en-GB" dirty="0"/>
            </a:br>
            <a:r>
              <a:rPr lang="en-GB" altLang="en-GB" dirty="0"/>
              <a:t>Space for Second Line</a:t>
            </a:r>
            <a:endParaRPr altLang="en-US" dirty="0"/>
          </a:p>
        </p:txBody>
      </p:sp>
      <p:sp>
        <p:nvSpPr>
          <p:cNvPr id="4101" name="Subtitle 4100"/>
          <p:cNvSpPr>
            <a:spLocks noGrp="1"/>
          </p:cNvSpPr>
          <p:nvPr>
            <p:ph type="subTitle" idx="1"/>
          </p:nvPr>
        </p:nvSpPr>
        <p:spPr>
          <a:xfrm>
            <a:off x="628650" y="5384800"/>
            <a:ext cx="4800600" cy="2946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1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  <a:lvl2pPr marL="457200" lvl="1" indent="0" algn="ctr">
              <a:buClr>
                <a:srgbClr val="00529C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2pPr>
            <a:lvl3pPr marL="914400" lvl="2" indent="0" algn="ctr">
              <a:buClr>
                <a:srgbClr val="0066CC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3pPr>
            <a:lvl4pPr marL="1371600" lvl="3" indent="0" algn="ctr">
              <a:buClr>
                <a:srgbClr val="3399FF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4pPr>
            <a:lvl5pPr marL="1828800" lvl="4" indent="0" algn="ctr">
              <a:buClr>
                <a:srgbClr val="99CCFF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GB" altLang="en-GB" dirty="0"/>
              <a:t>Author/Presenters name here </a:t>
            </a:r>
            <a:br>
              <a:rPr lang="en-GB" altLang="en-GB" dirty="0"/>
            </a:br>
            <a:br>
              <a:rPr lang="en-GB" altLang="en-GB" dirty="0"/>
            </a:br>
            <a:r>
              <a:rPr lang="en-GB" altLang="en-GB" dirty="0"/>
              <a:t>Day Month Year</a:t>
            </a:r>
            <a:br>
              <a:rPr lang="en-GB" altLang="en-GB" dirty="0"/>
            </a:br>
            <a:r>
              <a:rPr lang="en-GB" altLang="en-GB" dirty="0"/>
              <a:t>Version #</a:t>
            </a:r>
            <a:endParaRPr altLang="en-US" dirty="0"/>
          </a:p>
        </p:txBody>
      </p:sp>
      <p:sp>
        <p:nvSpPr>
          <p:cNvPr id="4102" name="Rectangle 4101"/>
          <p:cNvSpPr/>
          <p:nvPr/>
        </p:nvSpPr>
        <p:spPr>
          <a:xfrm>
            <a:off x="0" y="2235200"/>
            <a:ext cx="6858000" cy="4064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/>
          <a:p>
            <a:endParaRPr lang="en-US"/>
          </a:p>
        </p:txBody>
      </p:sp>
      <p:pic>
        <p:nvPicPr>
          <p:cNvPr id="4103" name="Picture 4102" descr="D:\workshop\Presentation Templates\ChrtLogo2c3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12800"/>
            <a:ext cx="2286000" cy="722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0"/>
            <a:ext cx="1457325" cy="701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0"/>
            <a:ext cx="4287492" cy="701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1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4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33600"/>
            <a:ext cx="271634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1561" y="2133600"/>
            <a:ext cx="271634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3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3073" descr="D:\workshop\Presentation Templates\charteredblue_back648.t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6858000" cy="99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itle 3074"/>
          <p:cNvSpPr>
            <a:spLocks noGrp="1"/>
          </p:cNvSpPr>
          <p:nvPr>
            <p:ph type="title"/>
          </p:nvPr>
        </p:nvSpPr>
        <p:spPr>
          <a:xfrm>
            <a:off x="514350" y="0"/>
            <a:ext cx="5829300" cy="1219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GB" dirty="0"/>
              <a:t>Title Header</a:t>
            </a:r>
            <a:endParaRPr altLang="en-US" dirty="0"/>
          </a:p>
        </p:txBody>
      </p:sp>
      <p:sp>
        <p:nvSpPr>
          <p:cNvPr id="3076" name="Text Placeholder 3075"/>
          <p:cNvSpPr>
            <a:spLocks noGrp="1"/>
          </p:cNvSpPr>
          <p:nvPr>
            <p:ph type="body" idx="1"/>
          </p:nvPr>
        </p:nvSpPr>
        <p:spPr>
          <a:xfrm>
            <a:off x="514350" y="2133600"/>
            <a:ext cx="554355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en-GB" dirty="0"/>
              <a:t>1st level Arial 18 point. Line spacing can be changed in Format. Space for second line.</a:t>
            </a:r>
            <a:endParaRPr altLang="en-US" dirty="0"/>
          </a:p>
          <a:p>
            <a:pPr lvl="1"/>
            <a:r>
              <a:rPr lang="en-GB" altLang="en-GB" dirty="0"/>
              <a:t>2nd level Arial 16 point</a:t>
            </a:r>
            <a:endParaRPr altLang="en-US" dirty="0"/>
          </a:p>
          <a:p>
            <a:pPr lvl="2"/>
            <a:r>
              <a:rPr lang="en-GB" altLang="en-GB" dirty="0"/>
              <a:t>3nd level is Arial 14 point</a:t>
            </a:r>
            <a:endParaRPr lang="en-GB" altLang="en-GB" dirty="0"/>
          </a:p>
          <a:p>
            <a:pPr lvl="3"/>
            <a:r>
              <a:rPr lang="en-GB" altLang="en-GB" dirty="0"/>
              <a:t>4th level is Arial 12 point</a:t>
            </a:r>
            <a:endParaRPr lang="en-GB" altLang="en-GB" dirty="0"/>
          </a:p>
          <a:p>
            <a:pPr lvl="4"/>
            <a:r>
              <a:rPr lang="en-GB" altLang="en-GB" dirty="0"/>
              <a:t>5th level is Arial 10 point</a:t>
            </a:r>
            <a:endParaRPr altLang="en-US" dirty="0"/>
          </a:p>
        </p:txBody>
      </p:sp>
      <p:sp>
        <p:nvSpPr>
          <p:cNvPr id="3077" name="Rectangle 3076"/>
          <p:cNvSpPr/>
          <p:nvPr/>
        </p:nvSpPr>
        <p:spPr>
          <a:xfrm>
            <a:off x="0" y="990600"/>
            <a:ext cx="6858000" cy="2032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078" name="Date Placeholder 3077"/>
          <p:cNvSpPr>
            <a:spLocks noGrp="1"/>
          </p:cNvSpPr>
          <p:nvPr>
            <p:ph type="dt" sz="half" idx="2"/>
          </p:nvPr>
        </p:nvSpPr>
        <p:spPr>
          <a:xfrm>
            <a:off x="304800" y="8610600"/>
            <a:ext cx="914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 altLang="en-US"/>
          </a:p>
        </p:txBody>
      </p:sp>
      <p:sp>
        <p:nvSpPr>
          <p:cNvPr id="3079" name="Footer Placeholder 3078"/>
          <p:cNvSpPr>
            <a:spLocks noGrp="1"/>
          </p:cNvSpPr>
          <p:nvPr>
            <p:ph type="ftr" sz="quarter" idx="3"/>
          </p:nvPr>
        </p:nvSpPr>
        <p:spPr>
          <a:xfrm>
            <a:off x="1257300" y="8636000"/>
            <a:ext cx="8001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Slide Number Placeholder 3079"/>
          <p:cNvSpPr>
            <a:spLocks noGrp="1"/>
          </p:cNvSpPr>
          <p:nvPr>
            <p:ph type="sldNum" sz="quarter" idx="4"/>
          </p:nvPr>
        </p:nvSpPr>
        <p:spPr>
          <a:xfrm>
            <a:off x="3257550" y="8636000"/>
            <a:ext cx="40005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  <p:sp>
        <p:nvSpPr>
          <p:cNvPr id="3081" name="Straight Connector 3080"/>
          <p:cNvSpPr/>
          <p:nvPr/>
        </p:nvSpPr>
        <p:spPr>
          <a:xfrm>
            <a:off x="1257300" y="8636000"/>
            <a:ext cx="0" cy="304800"/>
          </a:xfrm>
          <a:prstGeom prst="line">
            <a:avLst/>
          </a:prstGeom>
          <a:ln w="63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082" name="Picture 3081" descr="D:\workshop\Presentation Templates\ChrtLogo2c3.t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7800" y="8572500"/>
            <a:ext cx="1485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FCC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chemeClr val="accent1"/>
        </a:buClr>
        <a:buSzPct val="105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00529C"/>
        </a:buClr>
        <a:buSzPct val="105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0066CC"/>
        </a:buClr>
        <a:buSzPct val="105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3399FF"/>
        </a:buClr>
        <a:buSzPct val="105000"/>
        <a:buFont typeface="Wingdings" panose="05000000000000000000" pitchFamily="2" charset="2"/>
        <a:buChar char="n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wmf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oter Placeholder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confidential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grpSp>
        <p:nvGrpSpPr>
          <p:cNvPr id="2081" name="Group 2080"/>
          <p:cNvGrpSpPr/>
          <p:nvPr/>
        </p:nvGrpSpPr>
        <p:grpSpPr>
          <a:xfrm>
            <a:off x="228600" y="5257800"/>
            <a:ext cx="1116013" cy="1143000"/>
            <a:chOff x="3408" y="3552"/>
            <a:chExt cx="884" cy="587"/>
          </a:xfrm>
        </p:grpSpPr>
        <p:graphicFrame>
          <p:nvGraphicFramePr>
            <p:cNvPr id="2076" name="Object 2075"/>
            <p:cNvGraphicFramePr/>
            <p:nvPr/>
          </p:nvGraphicFramePr>
          <p:xfrm>
            <a:off x="3408" y="3552"/>
            <a:ext cx="127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433070" imgH="1999615" progId="MS_ClipArt_Gallery.2">
                    <p:embed/>
                  </p:oleObj>
                </mc:Choice>
                <mc:Fallback>
                  <p:oleObj name="" r:id="rId1" imgW="433070" imgH="1999615" progId="MS_ClipArt_Gallery.2">
                    <p:embed/>
                    <p:pic>
                      <p:nvPicPr>
                        <p:cNvPr id="0" name="Picture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08" y="3552"/>
                          <a:ext cx="127" cy="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" name="Straight Connector 2077"/>
            <p:cNvSpPr/>
            <p:nvPr/>
          </p:nvSpPr>
          <p:spPr>
            <a:xfrm flipV="1">
              <a:off x="3456" y="3648"/>
              <a:ext cx="192" cy="9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9" name="Text Box 2078"/>
            <p:cNvSpPr txBox="1"/>
            <p:nvPr/>
          </p:nvSpPr>
          <p:spPr>
            <a:xfrm>
              <a:off x="3648" y="3552"/>
              <a:ext cx="644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1200" b="1">
                  <a:solidFill>
                    <a:srgbClr val="FF0000"/>
                  </a:solidFill>
                </a:rPr>
                <a:t>&lt; 37.5 </a:t>
              </a:r>
              <a:r>
                <a:rPr sz="1200" b="1" baseline="30000" err="1">
                  <a:solidFill>
                    <a:srgbClr val="FF0000"/>
                  </a:solidFill>
                </a:rPr>
                <a:t>o</a:t>
              </a:r>
              <a:r>
                <a:rPr sz="1200" b="1" err="1">
                  <a:solidFill>
                    <a:srgbClr val="FF0000"/>
                  </a:solidFill>
                </a:rPr>
                <a:t>C</a:t>
              </a:r>
              <a:r>
                <a:rPr sz="1200" b="1"/>
                <a:t> </a:t>
              </a:r>
              <a:endParaRPr sz="1200" b="1"/>
            </a:p>
          </p:txBody>
        </p:sp>
      </p:grpSp>
      <p:graphicFrame>
        <p:nvGraphicFramePr>
          <p:cNvPr id="2082" name="Object 2081"/>
          <p:cNvGraphicFramePr/>
          <p:nvPr/>
        </p:nvGraphicFramePr>
        <p:xfrm>
          <a:off x="228600" y="1676400"/>
          <a:ext cx="885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894455" imgH="3910965" progId="MS_ClipArt_Gallery.2">
                  <p:embed/>
                </p:oleObj>
              </mc:Choice>
              <mc:Fallback>
                <p:oleObj name="" r:id="rId3" imgW="3894455" imgH="3910965" progId="MS_ClipArt_Gallery.2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676400"/>
                        <a:ext cx="885825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3" name="Object 2082"/>
          <p:cNvGraphicFramePr/>
          <p:nvPr/>
        </p:nvGraphicFramePr>
        <p:xfrm>
          <a:off x="381000" y="7696200"/>
          <a:ext cx="762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384300" imgH="853440" progId="MS_ClipArt_Gallery.2">
                  <p:embed/>
                </p:oleObj>
              </mc:Choice>
              <mc:Fallback>
                <p:oleObj name="" r:id="rId5" imgW="1384300" imgH="853440" progId="MS_ClipArt_Gallery.2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7696200"/>
                        <a:ext cx="7620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4" name="Text Box 2083"/>
          <p:cNvSpPr txBox="1"/>
          <p:nvPr/>
        </p:nvSpPr>
        <p:spPr>
          <a:xfrm>
            <a:off x="1371600" y="1905000"/>
            <a:ext cx="3048000" cy="45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pPr algn="ctr"/>
            <a:r>
              <a:rPr sz="1200" b="1">
                <a:solidFill>
                  <a:srgbClr val="FF0000"/>
                </a:solidFill>
                <a:latin typeface="Arial" panose="020B0604020202020204" pitchFamily="34" charset="0"/>
              </a:rPr>
              <a:t>No Entry</a:t>
            </a:r>
            <a:r>
              <a:rPr sz="1200">
                <a:latin typeface="Arial" panose="020B0604020202020204" pitchFamily="34" charset="0"/>
              </a:rPr>
              <a:t> to building without daily Temperature Stamp</a:t>
            </a:r>
            <a:r>
              <a:rPr sz="1400">
                <a:latin typeface="Arial" panose="020B0604020202020204" pitchFamily="34" charset="0"/>
              </a:rPr>
              <a:t> </a:t>
            </a:r>
            <a:endParaRPr sz="1400">
              <a:latin typeface="Arial" panose="020B0604020202020204" pitchFamily="34" charset="0"/>
            </a:endParaRPr>
          </a:p>
        </p:txBody>
      </p:sp>
      <p:sp>
        <p:nvSpPr>
          <p:cNvPr id="2085" name="Text Box 2084"/>
          <p:cNvSpPr txBox="1"/>
          <p:nvPr/>
        </p:nvSpPr>
        <p:spPr>
          <a:xfrm>
            <a:off x="685800" y="2590800"/>
            <a:ext cx="3886200" cy="76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r>
              <a:rPr sz="1200" b="1">
                <a:solidFill>
                  <a:schemeClr val="accent1"/>
                </a:solidFill>
                <a:latin typeface="Arial" panose="020B0604020202020204" pitchFamily="34" charset="0"/>
              </a:rPr>
              <a:t>Before Bus Arrival - 7.15 a.m. / 7.15 p.m.</a:t>
            </a:r>
            <a:endParaRPr sz="12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1.  *DV to be present at Employee Entrance</a:t>
            </a:r>
            <a:endParaRPr sz="12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2.  </a:t>
            </a:r>
            <a:r>
              <a:rPr sz="1200" b="1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  <a:r>
              <a:rPr sz="1200">
                <a:latin typeface="Arial" panose="020B0604020202020204" pitchFamily="34" charset="0"/>
              </a:rPr>
              <a:t>Security on stand by before entrance to turnstile</a:t>
            </a:r>
            <a:endParaRPr sz="1200">
              <a:latin typeface="Arial" panose="020B0604020202020204" pitchFamily="34" charset="0"/>
            </a:endParaRPr>
          </a:p>
          <a:p>
            <a:endParaRPr sz="1200">
              <a:latin typeface="Arial" panose="020B0604020202020204" pitchFamily="34" charset="0"/>
            </a:endParaRPr>
          </a:p>
          <a:p>
            <a:endParaRPr sz="1400">
              <a:latin typeface="Arial" panose="020B0604020202020204" pitchFamily="34" charset="0"/>
            </a:endParaRPr>
          </a:p>
        </p:txBody>
      </p:sp>
      <p:sp>
        <p:nvSpPr>
          <p:cNvPr id="2086" name="Text Box 2085"/>
          <p:cNvSpPr txBox="1"/>
          <p:nvPr/>
        </p:nvSpPr>
        <p:spPr>
          <a:xfrm>
            <a:off x="1066800" y="3581400"/>
            <a:ext cx="3505200" cy="129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r>
              <a:rPr sz="1200" b="1">
                <a:solidFill>
                  <a:schemeClr val="accent1"/>
                </a:solidFill>
                <a:latin typeface="Arial" panose="020B0604020202020204" pitchFamily="34" charset="0"/>
              </a:rPr>
              <a:t>Temperature Taking</a:t>
            </a:r>
            <a:r>
              <a:rPr sz="1200">
                <a:latin typeface="Arial" panose="020B0604020202020204" pitchFamily="34" charset="0"/>
              </a:rPr>
              <a:t> </a:t>
            </a:r>
            <a:endParaRPr sz="12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1.  Employee picks up *TS from DV</a:t>
            </a:r>
            <a:endParaRPr sz="12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2.  Employee places strip under tongue, close</a:t>
            </a:r>
            <a:endParaRPr sz="1200">
              <a:latin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</a:rPr>
              <a:t>    </a:t>
            </a:r>
            <a:r>
              <a:rPr sz="1200">
                <a:latin typeface="Arial" panose="020B0604020202020204" pitchFamily="34" charset="0"/>
              </a:rPr>
              <a:t> mouth tightly, 1 min. later reads temperature </a:t>
            </a:r>
            <a:endParaRPr sz="12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3.  DV reads the temperature </a:t>
            </a:r>
            <a:endParaRPr sz="12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4.  Employee disposes strip into bin provided</a:t>
            </a:r>
            <a:endParaRPr sz="1400">
              <a:latin typeface="Arial" panose="020B0604020202020204" pitchFamily="34" charset="0"/>
            </a:endParaRPr>
          </a:p>
        </p:txBody>
      </p:sp>
      <p:sp>
        <p:nvSpPr>
          <p:cNvPr id="2088" name="Text Box 2087"/>
          <p:cNvSpPr txBox="1"/>
          <p:nvPr/>
        </p:nvSpPr>
        <p:spPr>
          <a:xfrm>
            <a:off x="533400" y="6324600"/>
            <a:ext cx="3200400" cy="106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r>
              <a:rPr sz="1200" b="1">
                <a:solidFill>
                  <a:schemeClr val="accent1"/>
                </a:solidFill>
                <a:latin typeface="Arial" panose="020B0604020202020204" pitchFamily="34" charset="0"/>
              </a:rPr>
              <a:t>Before Passing Through Turnstile</a:t>
            </a:r>
            <a:endParaRPr sz="12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1.  Security stamps employee’s hand </a:t>
            </a:r>
            <a:endParaRPr sz="12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2.  Go to work as per normal</a:t>
            </a:r>
            <a:endParaRPr sz="1200">
              <a:latin typeface="Arial" panose="020B0604020202020204" pitchFamily="34" charset="0"/>
            </a:endParaRPr>
          </a:p>
          <a:p>
            <a:r>
              <a:rPr sz="1200" err="1">
                <a:latin typeface="Arial" panose="020B0604020202020204" pitchFamily="34" charset="0"/>
              </a:rPr>
              <a:t>3.  Emp</a:t>
            </a:r>
            <a:r>
              <a:rPr sz="1200">
                <a:latin typeface="Arial" panose="020B0604020202020204" pitchFamily="34" charset="0"/>
              </a:rPr>
              <a:t> who notices a colleague w/o stamp, </a:t>
            </a:r>
            <a:endParaRPr sz="12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     to escort individual to Security for stamp</a:t>
            </a:r>
            <a:endParaRPr sz="1400"/>
          </a:p>
        </p:txBody>
      </p:sp>
      <p:sp>
        <p:nvSpPr>
          <p:cNvPr id="2090" name="Rectangle 2089"/>
          <p:cNvSpPr/>
          <p:nvPr/>
        </p:nvSpPr>
        <p:spPr>
          <a:xfrm>
            <a:off x="228600" y="381000"/>
            <a:ext cx="6324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2000" b="1">
                <a:solidFill>
                  <a:srgbClr val="FFCD00"/>
                </a:solidFill>
                <a:latin typeface="Arial Black" panose="020B0A04020102020204" pitchFamily="34" charset="0"/>
              </a:rPr>
              <a:t>Phase 1 - Administer Temperature Strips</a:t>
            </a:r>
            <a:endParaRPr sz="2000" b="1">
              <a:solidFill>
                <a:srgbClr val="FFCD00"/>
              </a:solidFill>
              <a:latin typeface="Arial Black" panose="020B0A04020102020204" pitchFamily="34" charset="0"/>
            </a:endParaRPr>
          </a:p>
        </p:txBody>
      </p:sp>
      <p:sp>
        <p:nvSpPr>
          <p:cNvPr id="2093" name="Rectangle 2092"/>
          <p:cNvSpPr/>
          <p:nvPr/>
        </p:nvSpPr>
        <p:spPr>
          <a:xfrm>
            <a:off x="1066800" y="1295400"/>
            <a:ext cx="5340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1800" b="1" u="sng">
                <a:latin typeface="Arial" panose="020B0604020202020204" pitchFamily="34" charset="0"/>
              </a:rPr>
              <a:t>For Employees / Visitors / Customers / Vendors</a:t>
            </a:r>
            <a:endParaRPr sz="1600" b="1"/>
          </a:p>
        </p:txBody>
      </p:sp>
      <p:sp>
        <p:nvSpPr>
          <p:cNvPr id="2094" name="Text Box 2093"/>
          <p:cNvSpPr txBox="1"/>
          <p:nvPr/>
        </p:nvSpPr>
        <p:spPr>
          <a:xfrm>
            <a:off x="4114800" y="5105400"/>
            <a:ext cx="2133600" cy="106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r>
              <a:rPr sz="1200">
                <a:latin typeface="Arial" panose="020B0604020202020204" pitchFamily="34" charset="0"/>
              </a:rPr>
              <a:t>1. No Entry</a:t>
            </a:r>
            <a:endParaRPr sz="12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2. Person Isolated</a:t>
            </a:r>
            <a:endParaRPr sz="1200">
              <a:latin typeface="Arial" panose="020B0604020202020204" pitchFamily="34" charset="0"/>
            </a:endParaRPr>
          </a:p>
          <a:p>
            <a:r>
              <a:rPr sz="1200" err="1">
                <a:latin typeface="Arial" panose="020B0604020202020204" pitchFamily="34" charset="0"/>
              </a:rPr>
              <a:t>3. Retake with digital therm</a:t>
            </a:r>
            <a:endParaRPr sz="14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4. Call Nurse </a:t>
            </a:r>
            <a:r>
              <a:rPr sz="1200" b="1">
                <a:solidFill>
                  <a:srgbClr val="FF0000"/>
                </a:solidFill>
                <a:latin typeface="Arial" panose="020B0604020202020204" pitchFamily="34" charset="0"/>
              </a:rPr>
              <a:t>(x4449)</a:t>
            </a:r>
            <a:r>
              <a:rPr sz="1200" b="1">
                <a:latin typeface="Arial" panose="020B0604020202020204" pitchFamily="34" charset="0"/>
              </a:rPr>
              <a:t> /</a:t>
            </a:r>
            <a:r>
              <a:rPr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sz="12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sz="1200" b="1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r>
              <a:rPr sz="1200">
                <a:latin typeface="Arial" panose="020B0604020202020204" pitchFamily="34" charset="0"/>
              </a:rPr>
              <a:t>Company Doctor </a:t>
            </a:r>
            <a:endParaRPr sz="1200">
              <a:latin typeface="Arial" panose="020B0604020202020204" pitchFamily="34" charset="0"/>
            </a:endParaRPr>
          </a:p>
        </p:txBody>
      </p:sp>
      <p:sp>
        <p:nvSpPr>
          <p:cNvPr id="2100" name="Text Box 2099"/>
          <p:cNvSpPr txBox="1"/>
          <p:nvPr/>
        </p:nvSpPr>
        <p:spPr>
          <a:xfrm>
            <a:off x="1447800" y="6019800"/>
            <a:ext cx="5334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200" b="1">
                <a:latin typeface="Arial" panose="020B0604020202020204" pitchFamily="34" charset="0"/>
              </a:rPr>
              <a:t>Yes</a:t>
            </a:r>
            <a:endParaRPr sz="1200" b="1">
              <a:latin typeface="Arial" panose="020B0604020202020204" pitchFamily="34" charset="0"/>
            </a:endParaRPr>
          </a:p>
        </p:txBody>
      </p:sp>
      <p:sp>
        <p:nvSpPr>
          <p:cNvPr id="2101" name="Text Box 2100"/>
          <p:cNvSpPr txBox="1"/>
          <p:nvPr/>
        </p:nvSpPr>
        <p:spPr>
          <a:xfrm>
            <a:off x="3733800" y="5334000"/>
            <a:ext cx="3873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1200" b="1">
                <a:latin typeface="Arial" panose="020B0604020202020204" pitchFamily="34" charset="0"/>
              </a:rPr>
              <a:t>No</a:t>
            </a:r>
            <a:endParaRPr sz="1400" b="1">
              <a:latin typeface="Arial" panose="020B0604020202020204" pitchFamily="34" charset="0"/>
            </a:endParaRPr>
          </a:p>
        </p:txBody>
      </p:sp>
      <p:sp>
        <p:nvSpPr>
          <p:cNvPr id="2103" name="Text Box 2102"/>
          <p:cNvSpPr txBox="1"/>
          <p:nvPr/>
        </p:nvSpPr>
        <p:spPr>
          <a:xfrm>
            <a:off x="1981200" y="8305800"/>
            <a:ext cx="2895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000" b="1"/>
              <a:t>Abbreviation</a:t>
            </a:r>
            <a:endParaRPr sz="1000"/>
          </a:p>
          <a:p>
            <a:r>
              <a:rPr sz="1000"/>
              <a:t>DV - Dept. Volunteer wears N95 mask and gloves</a:t>
            </a:r>
            <a:endParaRPr sz="1000"/>
          </a:p>
          <a:p>
            <a:r>
              <a:rPr sz="1000"/>
              <a:t>TS - Thermometer Strip</a:t>
            </a:r>
            <a:endParaRPr sz="1000"/>
          </a:p>
          <a:p>
            <a:r>
              <a:rPr sz="1000" err="1"/>
              <a:t>Emp </a:t>
            </a:r>
            <a:r>
              <a:rPr sz="1000"/>
              <a:t>- Employee</a:t>
            </a:r>
            <a:endParaRPr sz="1000"/>
          </a:p>
        </p:txBody>
      </p:sp>
      <p:sp>
        <p:nvSpPr>
          <p:cNvPr id="2106" name="Text Box 2105"/>
          <p:cNvSpPr txBox="1"/>
          <p:nvPr/>
        </p:nvSpPr>
        <p:spPr>
          <a:xfrm>
            <a:off x="4724400" y="3429000"/>
            <a:ext cx="1752600" cy="1352550"/>
          </a:xfrm>
          <a:prstGeom prst="rect">
            <a:avLst/>
          </a:prstGeom>
          <a:noFill/>
          <a:ln w="9525">
            <a:noFill/>
          </a:ln>
        </p:spPr>
        <p:txBody>
          <a:bodyPr wrap="square"/>
          <a:p>
            <a:r>
              <a:rPr sz="1000"/>
              <a:t>1. Visitors, Customers and </a:t>
            </a:r>
            <a:endParaRPr sz="1000"/>
          </a:p>
          <a:p>
            <a:r>
              <a:rPr sz="1000"/>
              <a:t>    Vendors to pick up TS</a:t>
            </a:r>
            <a:endParaRPr sz="1000"/>
          </a:p>
          <a:p>
            <a:r>
              <a:rPr sz="1000"/>
              <a:t>    from Security </a:t>
            </a:r>
            <a:endParaRPr sz="1000"/>
          </a:p>
          <a:p>
            <a:r>
              <a:rPr sz="1000"/>
              <a:t>2. Chartered Rep to check </a:t>
            </a:r>
            <a:endParaRPr sz="1000"/>
          </a:p>
          <a:p>
            <a:r>
              <a:rPr sz="1000"/>
              <a:t>    temp is &lt; 37.5 degree C</a:t>
            </a:r>
            <a:endParaRPr sz="1000"/>
          </a:p>
          <a:p>
            <a:r>
              <a:rPr sz="1000" dirty="0"/>
              <a:t>   </a:t>
            </a:r>
            <a:r>
              <a:rPr sz="1000"/>
              <a:t> before allowing entry</a:t>
            </a:r>
            <a:endParaRPr sz="1000"/>
          </a:p>
          <a:p>
            <a:r>
              <a:rPr sz="1000"/>
              <a:t>3. Follow the rest of the</a:t>
            </a:r>
            <a:endParaRPr sz="1000"/>
          </a:p>
          <a:p>
            <a:r>
              <a:rPr sz="1000" dirty="0"/>
              <a:t>   </a:t>
            </a:r>
            <a:r>
              <a:rPr sz="1000"/>
              <a:t> flowchart</a:t>
            </a:r>
            <a:endParaRPr sz="1000"/>
          </a:p>
        </p:txBody>
      </p:sp>
      <p:pic>
        <p:nvPicPr>
          <p:cNvPr id="2107" name="Picture 2106" descr="C:\WINDOWS\Application Data\Microsoft\Media Catalog\Downloaded Clips\cl0\HM00205_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3810000"/>
            <a:ext cx="838200" cy="1066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117" name="Straight Connector 2116"/>
          <p:cNvSpPr/>
          <p:nvPr/>
        </p:nvSpPr>
        <p:spPr>
          <a:xfrm>
            <a:off x="2971800" y="33528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2124" name="Elbow Connector 2123"/>
          <p:cNvCxnSpPr/>
          <p:nvPr/>
        </p:nvCxnSpPr>
        <p:spPr>
          <a:xfrm flipH="1" flipV="1">
            <a:off x="2362200" y="5029200"/>
            <a:ext cx="3886200" cy="876300"/>
          </a:xfrm>
          <a:prstGeom prst="bentConnector3">
            <a:avLst>
              <a:gd name="adj1" fmla="val -5884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127" name="Straight Connector 2126"/>
          <p:cNvSpPr/>
          <p:nvPr/>
        </p:nvSpPr>
        <p:spPr>
          <a:xfrm>
            <a:off x="2971800" y="23622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36" name="Flowchart: Decision 2135"/>
          <p:cNvSpPr/>
          <p:nvPr/>
        </p:nvSpPr>
        <p:spPr>
          <a:xfrm>
            <a:off x="4114800" y="6324600"/>
            <a:ext cx="2133600" cy="762000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sz="1200">
                <a:latin typeface="Arial" panose="020B0604020202020204" pitchFamily="34" charset="0"/>
              </a:rPr>
              <a:t>Temp </a:t>
            </a:r>
            <a:r>
              <a:rPr sz="1200" b="1">
                <a:latin typeface="Arial" panose="020B0604020202020204" pitchFamily="34" charset="0"/>
              </a:rPr>
              <a:t>= or &gt;</a:t>
            </a:r>
            <a:r>
              <a:rPr sz="1400" b="1">
                <a:latin typeface="Arial" panose="020B0604020202020204" pitchFamily="34" charset="0"/>
              </a:rPr>
              <a:t>  </a:t>
            </a:r>
            <a:r>
              <a:rPr sz="1200" b="1">
                <a:solidFill>
                  <a:schemeClr val="accent1"/>
                </a:solidFill>
                <a:latin typeface="Arial" panose="020B0604020202020204" pitchFamily="34" charset="0"/>
              </a:rPr>
              <a:t>37.5</a:t>
            </a:r>
            <a:r>
              <a:rPr sz="1200" err="1">
                <a:latin typeface="Arial" panose="020B0604020202020204" pitchFamily="34" charset="0"/>
              </a:rPr>
              <a:t> deg</a:t>
            </a:r>
            <a:r>
              <a:rPr sz="1200">
                <a:latin typeface="Arial" panose="020B0604020202020204" pitchFamily="34" charset="0"/>
              </a:rPr>
              <a:t> C?</a:t>
            </a:r>
            <a:endParaRPr sz="1400">
              <a:latin typeface="Arial" panose="020B0604020202020204" pitchFamily="34" charset="0"/>
            </a:endParaRPr>
          </a:p>
        </p:txBody>
      </p:sp>
      <p:sp>
        <p:nvSpPr>
          <p:cNvPr id="2137" name="Flowchart: Decision 2136"/>
          <p:cNvSpPr/>
          <p:nvPr/>
        </p:nvSpPr>
        <p:spPr>
          <a:xfrm>
            <a:off x="1143000" y="5181600"/>
            <a:ext cx="2438400" cy="914400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sz="1200">
                <a:latin typeface="Arial" panose="020B0604020202020204" pitchFamily="34" charset="0"/>
              </a:rPr>
              <a:t>Temp </a:t>
            </a:r>
            <a:r>
              <a:rPr sz="1200" b="1">
                <a:latin typeface="Arial" panose="020B0604020202020204" pitchFamily="34" charset="0"/>
              </a:rPr>
              <a:t>&lt; </a:t>
            </a:r>
            <a:r>
              <a:rPr sz="1200" b="1">
                <a:solidFill>
                  <a:schemeClr val="accent1"/>
                </a:solidFill>
                <a:latin typeface="Arial" panose="020B0604020202020204" pitchFamily="34" charset="0"/>
              </a:rPr>
              <a:t>37.5</a:t>
            </a:r>
            <a:r>
              <a:rPr sz="1200" err="1">
                <a:latin typeface="Arial" panose="020B0604020202020204" pitchFamily="34" charset="0"/>
              </a:rPr>
              <a:t> deg</a:t>
            </a:r>
            <a:r>
              <a:rPr sz="1200">
                <a:latin typeface="Arial" panose="020B0604020202020204" pitchFamily="34" charset="0"/>
              </a:rPr>
              <a:t> C?</a:t>
            </a:r>
            <a:endParaRPr sz="1400">
              <a:latin typeface="Arial" panose="020B0604020202020204" pitchFamily="34" charset="0"/>
            </a:endParaRPr>
          </a:p>
        </p:txBody>
      </p:sp>
      <p:sp>
        <p:nvSpPr>
          <p:cNvPr id="2138" name="Text Box 2137"/>
          <p:cNvSpPr txBox="1"/>
          <p:nvPr/>
        </p:nvSpPr>
        <p:spPr>
          <a:xfrm>
            <a:off x="4191000" y="7315200"/>
            <a:ext cx="2286000" cy="76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r>
              <a:rPr sz="1200">
                <a:latin typeface="Arial" panose="020B0604020202020204" pitchFamily="34" charset="0"/>
              </a:rPr>
              <a:t>1. Remain in Isolation Room</a:t>
            </a:r>
            <a:endParaRPr sz="1200">
              <a:latin typeface="Arial" panose="020B0604020202020204" pitchFamily="34" charset="0"/>
            </a:endParaRPr>
          </a:p>
          <a:p>
            <a:r>
              <a:rPr sz="1200">
                <a:latin typeface="Arial" panose="020B0604020202020204" pitchFamily="34" charset="0"/>
              </a:rPr>
              <a:t>2. Wear Surgical Mask</a:t>
            </a:r>
            <a:endParaRPr sz="1200">
              <a:latin typeface="Arial" panose="020B0604020202020204" pitchFamily="34" charset="0"/>
            </a:endParaRPr>
          </a:p>
          <a:p>
            <a:r>
              <a:rPr sz="1200" err="1">
                <a:latin typeface="Arial" panose="020B0604020202020204" pitchFamily="34" charset="0"/>
              </a:rPr>
              <a:t>3. Follow Nurse / Dr’s </a:t>
            </a:r>
            <a:r>
              <a:rPr sz="1200">
                <a:latin typeface="Arial" panose="020B0604020202020204" pitchFamily="34" charset="0"/>
              </a:rPr>
              <a:t>Orders</a:t>
            </a:r>
            <a:endParaRPr sz="1200">
              <a:latin typeface="Arial" panose="020B0604020202020204" pitchFamily="34" charset="0"/>
            </a:endParaRPr>
          </a:p>
        </p:txBody>
      </p:sp>
      <p:sp>
        <p:nvSpPr>
          <p:cNvPr id="2139" name="Straight Connector 2138"/>
          <p:cNvSpPr/>
          <p:nvPr/>
        </p:nvSpPr>
        <p:spPr>
          <a:xfrm>
            <a:off x="5181600" y="6172200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40" name="Straight Connector 2139"/>
          <p:cNvSpPr/>
          <p:nvPr/>
        </p:nvSpPr>
        <p:spPr>
          <a:xfrm>
            <a:off x="5181600" y="70866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48" name="Straight Connector 2147"/>
          <p:cNvSpPr/>
          <p:nvPr/>
        </p:nvSpPr>
        <p:spPr>
          <a:xfrm>
            <a:off x="2362200" y="60960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" name="Straight Connector 2150"/>
          <p:cNvSpPr/>
          <p:nvPr/>
        </p:nvSpPr>
        <p:spPr>
          <a:xfrm>
            <a:off x="2362200" y="4876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4" name="Straight Connector 2153"/>
          <p:cNvSpPr/>
          <p:nvPr/>
        </p:nvSpPr>
        <p:spPr>
          <a:xfrm>
            <a:off x="3505200" y="5638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5" name="Flowchart: Alternate Process 2154"/>
          <p:cNvSpPr/>
          <p:nvPr/>
        </p:nvSpPr>
        <p:spPr>
          <a:xfrm>
            <a:off x="2514600" y="7696200"/>
            <a:ext cx="685800" cy="381000"/>
          </a:xfrm>
          <a:prstGeom prst="flowChartAlternateProcess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t>END</a:t>
            </a:r>
          </a:p>
        </p:txBody>
      </p:sp>
      <p:sp>
        <p:nvSpPr>
          <p:cNvPr id="2156" name="Straight Connector 2155"/>
          <p:cNvSpPr/>
          <p:nvPr/>
        </p:nvSpPr>
        <p:spPr>
          <a:xfrm>
            <a:off x="2743200" y="7391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7" name="Straight Connector 2156"/>
          <p:cNvSpPr/>
          <p:nvPr/>
        </p:nvSpPr>
        <p:spPr>
          <a:xfrm flipH="1">
            <a:off x="3200400" y="79248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chartered_master_template_2003.po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C71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AFBC"/>
      </a:accent5>
      <a:accent6>
        <a:srgbClr val="2D5BB7"/>
      </a:accent6>
      <a:hlink>
        <a:srgbClr val="FF9900"/>
      </a:hlink>
      <a:folHlink>
        <a:srgbClr val="FF6600"/>
      </a:folHlink>
    </a:clrScheme>
    <a:fontScheme name="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Office\Templates\chartered_master_template_2003.pot</Template>
  <TotalTime>0</TotalTime>
  <Words>1214</Words>
  <Application>WPS Presentation</Application>
  <PresentationFormat>On-screen Show</PresentationFormat>
  <Paragraphs>63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Arial Black</vt:lpstr>
      <vt:lpstr>Times</vt:lpstr>
      <vt:lpstr>DejaVu Sans</vt:lpstr>
      <vt:lpstr>微软雅黑</vt:lpstr>
      <vt:lpstr>Arial Unicode MS</vt:lpstr>
      <vt:lpstr>Calibri</vt:lpstr>
      <vt:lpstr>chartered_master_template_2003.pot</vt:lpstr>
      <vt:lpstr>MS_ClipArt_Gallery.2</vt:lpstr>
      <vt:lpstr>MS_ClipArt_Gallery.2</vt:lpstr>
      <vt:lpstr>MS_ClipArt_Gallery.2</vt:lpstr>
      <vt:lpstr>PowerPoint 演示文稿</vt:lpstr>
    </vt:vector>
  </TitlesOfParts>
  <Company>Chartered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Chartered</dc:creator>
  <cp:lastModifiedBy>bret</cp:lastModifiedBy>
  <cp:revision>34</cp:revision>
  <cp:lastPrinted>2020-03-17T05:18:21Z</cp:lastPrinted>
  <dcterms:created xsi:type="dcterms:W3CDTF">2020-03-17T05:18:21Z</dcterms:created>
  <dcterms:modified xsi:type="dcterms:W3CDTF">2020-03-17T05:18:21Z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