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79" r:id="rId7"/>
    <p:sldId id="280" r:id="rId8"/>
    <p:sldId id="281" r:id="rId9"/>
    <p:sldId id="284" r:id="rId10"/>
    <p:sldId id="271" r:id="rId11"/>
    <p:sldId id="285" r:id="rId12"/>
    <p:sldId id="272" r:id="rId13"/>
    <p:sldId id="290" r:id="rId14"/>
    <p:sldId id="286" r:id="rId15"/>
    <p:sldId id="287" r:id="rId16"/>
    <p:sldId id="288" r:id="rId17"/>
    <p:sldId id="289"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9" autoAdjust="0"/>
  </p:normalViewPr>
  <p:slideViewPr>
    <p:cSldViewPr>
      <p:cViewPr varScale="1">
        <p:scale>
          <a:sx n="81" d="100"/>
          <a:sy n="81" d="100"/>
        </p:scale>
        <p:origin x="662" y="5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12/12/2022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12/12/2022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12/12/2022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12/12/2022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12/12/2022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12/12/2022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12/12/2022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12/12/2022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12/12/2022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12/12/2022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908" y="22109"/>
            <a:ext cx="9435241" cy="1625599"/>
          </a:xfrm>
        </p:spPr>
        <p:txBody>
          <a:bodyPr/>
          <a:lstStyle/>
          <a:p>
            <a:r>
              <a:rPr lang="en-US" dirty="0"/>
              <a:t>Book Recommendation System</a:t>
            </a:r>
          </a:p>
        </p:txBody>
      </p:sp>
      <p:sp>
        <p:nvSpPr>
          <p:cNvPr id="3" name="Subtitle 2"/>
          <p:cNvSpPr>
            <a:spLocks noGrp="1"/>
          </p:cNvSpPr>
          <p:nvPr>
            <p:ph type="subTitle" idx="1"/>
          </p:nvPr>
        </p:nvSpPr>
        <p:spPr>
          <a:xfrm>
            <a:off x="1197868" y="1916832"/>
            <a:ext cx="9429931" cy="1368152"/>
          </a:xfrm>
        </p:spPr>
        <p:txBody>
          <a:bodyPr>
            <a:normAutofit/>
          </a:bodyPr>
          <a:lstStyle/>
          <a:p>
            <a:r>
              <a:rPr lang="en-IN" b="0" i="0" dirty="0">
                <a:solidFill>
                  <a:schemeClr val="tx1">
                    <a:lumMod val="95000"/>
                  </a:schemeClr>
                </a:solidFill>
                <a:effectLst/>
                <a:latin typeface="Times New Roman" panose="02020603050405020304" pitchFamily="18" charset="0"/>
                <a:cs typeface="Times New Roman" panose="02020603050405020304" pitchFamily="18" charset="0"/>
              </a:rPr>
              <a:t>Barah (C0860531)</a:t>
            </a:r>
          </a:p>
          <a:p>
            <a:r>
              <a:rPr lang="en-IN" b="0" i="0" dirty="0">
                <a:solidFill>
                  <a:schemeClr val="tx1">
                    <a:lumMod val="95000"/>
                  </a:schemeClr>
                </a:solidFill>
                <a:effectLst/>
                <a:latin typeface="Times New Roman" panose="02020603050405020304" pitchFamily="18" charset="0"/>
                <a:cs typeface="Times New Roman" panose="02020603050405020304" pitchFamily="18" charset="0"/>
              </a:rPr>
              <a:t> Catharin Jose (C0860087)</a:t>
            </a:r>
          </a:p>
          <a:p>
            <a:r>
              <a:rPr lang="en-IN" b="0" i="0" dirty="0">
                <a:solidFill>
                  <a:schemeClr val="tx1">
                    <a:lumMod val="95000"/>
                  </a:schemeClr>
                </a:solidFill>
                <a:effectLst/>
                <a:latin typeface="Times New Roman" panose="02020603050405020304" pitchFamily="18" charset="0"/>
                <a:cs typeface="Times New Roman" panose="02020603050405020304" pitchFamily="18" charset="0"/>
              </a:rPr>
              <a:t>Danny Jose (C0864600)</a:t>
            </a:r>
          </a:p>
          <a:p>
            <a:r>
              <a:rPr lang="en-IN" b="0" i="0" dirty="0">
                <a:solidFill>
                  <a:schemeClr val="tx1">
                    <a:lumMod val="95000"/>
                  </a:schemeClr>
                </a:solidFill>
                <a:effectLst/>
                <a:latin typeface="Times New Roman" panose="02020603050405020304" pitchFamily="18" charset="0"/>
                <a:cs typeface="Times New Roman" panose="02020603050405020304" pitchFamily="18" charset="0"/>
              </a:rPr>
              <a:t>Sri Bindu Chintakayala (C0857498)</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819A41-6DEC-8CD5-13FE-22F8DF050E7C}"/>
              </a:ext>
            </a:extLst>
          </p:cNvPr>
          <p:cNvSpPr txBox="1"/>
          <p:nvPr/>
        </p:nvSpPr>
        <p:spPr>
          <a:xfrm>
            <a:off x="3410499" y="3429000"/>
            <a:ext cx="5209503" cy="1200329"/>
          </a:xfrm>
          <a:prstGeom prst="rect">
            <a:avLst/>
          </a:prstGeom>
          <a:noFill/>
        </p:spPr>
        <p:txBody>
          <a:bodyPr wrap="none" rtlCol="0">
            <a:spAutoFit/>
          </a:bodyPr>
          <a:lstStyle/>
          <a:p>
            <a:pPr algn="ctr"/>
            <a:r>
              <a:rPr lang="en-US" sz="1800" dirty="0"/>
              <a:t>AIMT DEPARTMENT, LAMBTON COLLEGE</a:t>
            </a:r>
          </a:p>
          <a:p>
            <a:pPr algn="ctr"/>
            <a:r>
              <a:rPr lang="en-US" b="0" i="0" dirty="0">
                <a:effectLst/>
                <a:latin typeface="-apple-system"/>
              </a:rPr>
              <a:t>2022F AML 2203 1  Advanced Python AI and ML Tools</a:t>
            </a:r>
          </a:p>
          <a:p>
            <a:pPr algn="ctr"/>
            <a:r>
              <a:rPr lang="en-US" sz="1800" dirty="0"/>
              <a:t>PROFESSOR VAHID HADAVI</a:t>
            </a:r>
          </a:p>
          <a:p>
            <a:pPr algn="ctr"/>
            <a:r>
              <a:rPr lang="en-US" sz="1800" dirty="0"/>
              <a:t>NOVEMBER 26, 2022</a:t>
            </a:r>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46CD-55F8-9FD4-017B-4EC21B79B64C}"/>
              </a:ext>
            </a:extLst>
          </p:cNvPr>
          <p:cNvSpPr>
            <a:spLocks noGrp="1"/>
          </p:cNvSpPr>
          <p:nvPr>
            <p:ph type="title"/>
          </p:nvPr>
        </p:nvSpPr>
        <p:spPr/>
        <p:txBody>
          <a:bodyPr/>
          <a:lstStyle/>
          <a:p>
            <a:r>
              <a:rPr lang="en-US" dirty="0"/>
              <a:t>Testing Results</a:t>
            </a:r>
            <a:endParaRPr lang="en-IN" dirty="0"/>
          </a:p>
        </p:txBody>
      </p:sp>
      <p:sp>
        <p:nvSpPr>
          <p:cNvPr id="3" name="TextBox 2">
            <a:extLst>
              <a:ext uri="{FF2B5EF4-FFF2-40B4-BE49-F238E27FC236}">
                <a16:creationId xmlns:a16="http://schemas.microsoft.com/office/drawing/2014/main" id="{EEBAF10E-8D45-AA99-377E-43A20EF93CE4}"/>
              </a:ext>
            </a:extLst>
          </p:cNvPr>
          <p:cNvSpPr txBox="1"/>
          <p:nvPr/>
        </p:nvSpPr>
        <p:spPr>
          <a:xfrm>
            <a:off x="1413892" y="1988840"/>
            <a:ext cx="8914620" cy="2125390"/>
          </a:xfrm>
          <a:prstGeom prst="rect">
            <a:avLst/>
          </a:prstGeom>
          <a:noFill/>
        </p:spPr>
        <p:txBody>
          <a:bodyPr wrap="none" rtlCol="0">
            <a:spAutoFit/>
          </a:bodyPr>
          <a:lstStyle/>
          <a:p>
            <a:pPr>
              <a:lnSpc>
                <a:spcPct val="150000"/>
              </a:lnSpc>
            </a:pPr>
            <a:r>
              <a:rPr lang="en-US" dirty="0">
                <a:latin typeface="Times New Roman" panose="02020603050405020304" pitchFamily="18" charset="0"/>
                <a:cs typeface="Times New Roman" panose="02020603050405020304" pitchFamily="18" charset="0"/>
              </a:rPr>
              <a:t>To test the result, a user id and ISBN have been taken.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Id</a:t>
            </a:r>
            <a:r>
              <a:rPr lang="en-IN" b="0" i="0" dirty="0">
                <a:effectLst/>
                <a:latin typeface="Times New Roman" panose="02020603050405020304" pitchFamily="18" charset="0"/>
                <a:cs typeface="Times New Roman" panose="02020603050405020304" pitchFamily="18" charset="0"/>
              </a:rPr>
              <a:t> - 276744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ISBN - </a:t>
            </a:r>
            <a:r>
              <a:rPr lang="en-IN" b="0" i="0" dirty="0">
                <a:effectLst/>
                <a:latin typeface="Times New Roman" panose="02020603050405020304" pitchFamily="18" charset="0"/>
                <a:cs typeface="Times New Roman" panose="02020603050405020304" pitchFamily="18" charset="0"/>
              </a:rPr>
              <a:t>'038550120X'</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estimated rating for the book with ISBN code 038550120X from user #276744 is 7.48</a:t>
            </a:r>
            <a:r>
              <a:rPr lang="en-US" b="0" i="0" dirty="0">
                <a:solidFill>
                  <a:srgbClr val="202124"/>
                </a:solidFill>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actual rating given for this was 7.00</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15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1D1C-5B73-A47D-CDAA-7C28745AECA4}"/>
              </a:ext>
            </a:extLst>
          </p:cNvPr>
          <p:cNvSpPr>
            <a:spLocks noGrp="1"/>
          </p:cNvSpPr>
          <p:nvPr>
            <p:ph type="title"/>
          </p:nvPr>
        </p:nvSpPr>
        <p:spPr>
          <a:xfrm>
            <a:off x="837828" y="260648"/>
            <a:ext cx="9751060" cy="1168400"/>
          </a:xfrm>
        </p:spPr>
        <p:txBody>
          <a:bodyPr/>
          <a:lstStyle/>
          <a:p>
            <a:r>
              <a:rPr lang="en-US" dirty="0">
                <a:latin typeface="Times New Roman" panose="02020603050405020304" pitchFamily="18" charset="0"/>
                <a:cs typeface="Times New Roman" panose="02020603050405020304" pitchFamily="18" charset="0"/>
              </a:rPr>
              <a:t>Getting top recommendations for books and ratings</a:t>
            </a:r>
            <a:endParaRPr lang="en-IN" dirty="0"/>
          </a:p>
        </p:txBody>
      </p:sp>
      <p:sp>
        <p:nvSpPr>
          <p:cNvPr id="3" name="Content Placeholder 2">
            <a:extLst>
              <a:ext uri="{FF2B5EF4-FFF2-40B4-BE49-F238E27FC236}">
                <a16:creationId xmlns:a16="http://schemas.microsoft.com/office/drawing/2014/main" id="{4D30D8B9-A563-06AF-3F51-3965BE5F2427}"/>
              </a:ext>
            </a:extLst>
          </p:cNvPr>
          <p:cNvSpPr>
            <a:spLocks noGrp="1"/>
          </p:cNvSpPr>
          <p:nvPr>
            <p:ph idx="1"/>
          </p:nvPr>
        </p:nvSpPr>
        <p:spPr>
          <a:xfrm>
            <a:off x="1053852" y="1844824"/>
            <a:ext cx="9751060" cy="1920406"/>
          </a:xfrm>
        </p:spPr>
        <p:txBody>
          <a:bodyPr>
            <a:normAutofit lnSpcReduction="10000"/>
          </a:bodyPr>
          <a:lstStyle/>
          <a:p>
            <a:r>
              <a:rPr lang="en-US" sz="2200" b="0" i="0" dirty="0">
                <a:effectLst/>
                <a:latin typeface="Times New Roman" panose="02020603050405020304" pitchFamily="18" charset="0"/>
                <a:cs typeface="Times New Roman" panose="02020603050405020304" pitchFamily="18" charset="0"/>
              </a:rPr>
              <a:t>First, map the predictions to each user</a:t>
            </a:r>
          </a:p>
          <a:p>
            <a:r>
              <a:rPr lang="en-US" sz="2200" b="0" i="0" dirty="0">
                <a:effectLst/>
                <a:latin typeface="Times New Roman" panose="02020603050405020304" pitchFamily="18" charset="0"/>
                <a:cs typeface="Times New Roman" panose="02020603050405020304" pitchFamily="18" charset="0"/>
              </a:rPr>
              <a:t>Then sort the predictions for each user and retrieve the k highest ones</a:t>
            </a:r>
          </a:p>
          <a:p>
            <a:pPr algn="l"/>
            <a:r>
              <a:rPr lang="en-US" sz="2200" b="0" i="0" dirty="0">
                <a:effectLst/>
                <a:latin typeface="Times New Roman" panose="02020603050405020304" pitchFamily="18" charset="0"/>
                <a:cs typeface="Times New Roman" panose="02020603050405020304" pitchFamily="18" charset="0"/>
              </a:rPr>
              <a:t>We took a random  </a:t>
            </a:r>
            <a:r>
              <a:rPr lang="en-US" sz="2200" dirty="0">
                <a:latin typeface="Times New Roman" panose="02020603050405020304" pitchFamily="18" charset="0"/>
                <a:cs typeface="Times New Roman" panose="02020603050405020304" pitchFamily="18" charset="0"/>
              </a:rPr>
              <a:t>U</a:t>
            </a:r>
            <a:r>
              <a:rPr lang="en-US" sz="2200" b="0" i="0" dirty="0">
                <a:effectLst/>
                <a:latin typeface="Times New Roman" panose="02020603050405020304" pitchFamily="18" charset="0"/>
                <a:cs typeface="Times New Roman" panose="02020603050405020304" pitchFamily="18" charset="0"/>
              </a:rPr>
              <a:t>ser id 32440</a:t>
            </a:r>
          </a:p>
          <a:p>
            <a:pPr algn="l"/>
            <a:r>
              <a:rPr lang="en-US" sz="2200" b="0" i="0" dirty="0">
                <a:effectLst/>
                <a:latin typeface="Times New Roman" panose="02020603050405020304" pitchFamily="18" charset="0"/>
                <a:cs typeface="Times New Roman" panose="02020603050405020304" pitchFamily="18" charset="0"/>
              </a:rPr>
              <a:t>We have the top recommendation of books and ratings respective to them.</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729517-1C02-82C1-5514-5309ACE84005}"/>
              </a:ext>
            </a:extLst>
          </p:cNvPr>
          <p:cNvPicPr>
            <a:picLocks noChangeAspect="1"/>
          </p:cNvPicPr>
          <p:nvPr/>
        </p:nvPicPr>
        <p:blipFill>
          <a:blip r:embed="rId2"/>
          <a:stretch>
            <a:fillRect/>
          </a:stretch>
        </p:blipFill>
        <p:spPr>
          <a:xfrm>
            <a:off x="2205980" y="4077072"/>
            <a:ext cx="7662285" cy="2232248"/>
          </a:xfrm>
          <a:prstGeom prst="rect">
            <a:avLst/>
          </a:prstGeom>
        </p:spPr>
      </p:pic>
    </p:spTree>
    <p:extLst>
      <p:ext uri="{BB962C8B-B14F-4D97-AF65-F5344CB8AC3E}">
        <p14:creationId xmlns:p14="http://schemas.microsoft.com/office/powerpoint/2010/main" val="228217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C88D-188D-143F-ED34-6DA97F09C9E3}"/>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ACFAC844-9C13-E797-3654-544286A4FA40}"/>
              </a:ext>
            </a:extLst>
          </p:cNvPr>
          <p:cNvSpPr txBox="1"/>
          <p:nvPr/>
        </p:nvSpPr>
        <p:spPr>
          <a:xfrm>
            <a:off x="837828" y="1772816"/>
            <a:ext cx="10873208"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Among the top 20 Authors, the highest number of books has been held by Agatha Christie. Agatha Christie is leading at the top with more than 600 counts, followed by William Shakespeare.</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Harlequin has the most number of books published, followed by Silhouette.</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Number of Books published yearly between 1950 - 2005.</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Most of the users between 30-40 prefer more books, and somewhat we can also view between 20-30.</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per ratings, "Selected Poems" has been rated the most, followed by "Little Women.” The counterplot shows users have rated 0 the most, which means they haven't rated books at all.</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top 10 books recommendation as per ratings with top "The Lovely Bones: A Novel" with 707 book ratings. But this is not based on some recommendation system. They are top 10 books as per ratings.</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we perform by cosine similarity in the recommendation system, it gives a 7.95 RMSE score, and SVD improved score to 1.63 RSME score by Singular Value Decomposition model (SVD).</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evaluation metrics for SVD are the best RMSE score for all datasets.</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model-based approach was best to signify, and at last, we got the top 10 recommended books and ratings, respectively.</a:t>
            </a:r>
          </a:p>
          <a:p>
            <a:endParaRPr lang="en-IN" dirty="0"/>
          </a:p>
        </p:txBody>
      </p:sp>
    </p:spTree>
    <p:extLst>
      <p:ext uri="{BB962C8B-B14F-4D97-AF65-F5344CB8AC3E}">
        <p14:creationId xmlns:p14="http://schemas.microsoft.com/office/powerpoint/2010/main" val="93478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9EA3E-BDA3-6114-51E2-42AF42A58DB6}"/>
              </a:ext>
            </a:extLst>
          </p:cNvPr>
          <p:cNvSpPr txBox="1"/>
          <p:nvPr/>
        </p:nvSpPr>
        <p:spPr>
          <a:xfrm>
            <a:off x="3646140" y="2505670"/>
            <a:ext cx="5128327" cy="923330"/>
          </a:xfrm>
          <a:prstGeom prst="rect">
            <a:avLst/>
          </a:prstGeom>
          <a:noFill/>
        </p:spPr>
        <p:txBody>
          <a:bodyPr wrap="none" rtlCol="0">
            <a:spAutoFit/>
          </a:bodyPr>
          <a:lstStyle/>
          <a:p>
            <a:r>
              <a:rPr lang="en-US" sz="5400" dirty="0">
                <a:latin typeface="Times New Roman" panose="02020603050405020304" pitchFamily="18" charset="0"/>
                <a:cs typeface="Times New Roman" panose="02020603050405020304" pitchFamily="18" charset="0"/>
              </a:rPr>
              <a:t>Any questions..??</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59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3A068-CED3-655C-4515-F7401EF5C03F}"/>
              </a:ext>
            </a:extLst>
          </p:cNvPr>
          <p:cNvSpPr txBox="1"/>
          <p:nvPr/>
        </p:nvSpPr>
        <p:spPr>
          <a:xfrm>
            <a:off x="3934172" y="2924944"/>
            <a:ext cx="4073551"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Thankyou…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13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a:t>
            </a:r>
            <a:r>
              <a:rPr lang="en-IN" b="1" i="0" dirty="0">
                <a:effectLst/>
                <a:latin typeface="Times New Roman" panose="02020603050405020304" pitchFamily="18" charset="0"/>
                <a:cs typeface="Times New Roman" panose="02020603050405020304" pitchFamily="18" charset="0"/>
              </a:rPr>
              <a:t>able of contents</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Data Preparation </a:t>
            </a:r>
          </a:p>
          <a:p>
            <a:pPr lvl="1"/>
            <a:r>
              <a:rPr lang="en-US" dirty="0">
                <a:latin typeface="Times New Roman" panose="02020603050405020304" pitchFamily="18" charset="0"/>
                <a:cs typeface="Times New Roman" panose="02020603050405020304" pitchFamily="18" charset="0"/>
              </a:rPr>
              <a:t>Data Cleaning </a:t>
            </a:r>
          </a:p>
          <a:p>
            <a:pPr lvl="1"/>
            <a:r>
              <a:rPr lang="en-US" dirty="0">
                <a:latin typeface="Times New Roman" panose="02020603050405020304" pitchFamily="18" charset="0"/>
                <a:cs typeface="Times New Roman" panose="02020603050405020304" pitchFamily="18" charset="0"/>
              </a:rPr>
              <a:t>Feature Engineering</a:t>
            </a:r>
          </a:p>
          <a:p>
            <a:r>
              <a:rPr lang="en-US" dirty="0">
                <a:latin typeface="Times New Roman" panose="02020603050405020304" pitchFamily="18" charset="0"/>
                <a:cs typeface="Times New Roman" panose="02020603050405020304" pitchFamily="18" charset="0"/>
              </a:rPr>
              <a:t>Exploratory Data Analysis </a:t>
            </a:r>
          </a:p>
          <a:p>
            <a:r>
              <a:rPr lang="en-US" dirty="0">
                <a:latin typeface="Times New Roman" panose="02020603050405020304" pitchFamily="18" charset="0"/>
                <a:cs typeface="Times New Roman" panose="02020603050405020304" pitchFamily="18" charset="0"/>
              </a:rPr>
              <a:t>Top Ten books as per ratings </a:t>
            </a:r>
          </a:p>
          <a:p>
            <a:r>
              <a:rPr lang="en-US" dirty="0">
                <a:latin typeface="Times New Roman" panose="02020603050405020304" pitchFamily="18" charset="0"/>
                <a:cs typeface="Times New Roman" panose="02020603050405020304" pitchFamily="18" charset="0"/>
              </a:rPr>
              <a:t>Collaborative Filtering </a:t>
            </a:r>
          </a:p>
          <a:p>
            <a:pPr lvl="1"/>
            <a:r>
              <a:rPr lang="en-US" dirty="0">
                <a:latin typeface="Times New Roman" panose="02020603050405020304" pitchFamily="18" charset="0"/>
                <a:cs typeface="Times New Roman" panose="02020603050405020304" pitchFamily="18" charset="0"/>
              </a:rPr>
              <a:t> Memory-Based approach - Cosine Similarity </a:t>
            </a:r>
          </a:p>
          <a:p>
            <a:pPr lvl="1"/>
            <a:r>
              <a:rPr lang="en-US" dirty="0">
                <a:latin typeface="Times New Roman" panose="02020603050405020304" pitchFamily="18" charset="0"/>
                <a:cs typeface="Times New Roman" panose="02020603050405020304" pitchFamily="18" charset="0"/>
              </a:rPr>
              <a:t> Model-Based approach – Singular Value Decomposition (SVD) </a:t>
            </a:r>
          </a:p>
          <a:p>
            <a:r>
              <a:rPr lang="en-US" dirty="0">
                <a:latin typeface="Times New Roman" panose="02020603050405020304" pitchFamily="18" charset="0"/>
                <a:cs typeface="Times New Roman" panose="02020603050405020304" pitchFamily="18" charset="0"/>
              </a:rPr>
              <a:t>Model Evaluation Metrics </a:t>
            </a:r>
          </a:p>
          <a:p>
            <a:pPr lvl="1"/>
            <a:r>
              <a:rPr lang="en-US" dirty="0">
                <a:latin typeface="Times New Roman" panose="02020603050405020304" pitchFamily="18" charset="0"/>
                <a:cs typeface="Times New Roman" panose="02020603050405020304" pitchFamily="18" charset="0"/>
              </a:rPr>
              <a:t> RMSE score with each collaborative filtering approach </a:t>
            </a:r>
          </a:p>
          <a:p>
            <a:r>
              <a:rPr lang="en-US" dirty="0">
                <a:latin typeface="Times New Roman" panose="02020603050405020304" pitchFamily="18" charset="0"/>
                <a:cs typeface="Times New Roman" panose="02020603050405020304" pitchFamily="18" charset="0"/>
              </a:rPr>
              <a:t>Getting top recommendations for books and ratings</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Preparation</a:t>
            </a:r>
          </a:p>
        </p:txBody>
      </p:sp>
      <p:sp>
        <p:nvSpPr>
          <p:cNvPr id="4" name="Content Placeholder 3">
            <a:extLst>
              <a:ext uri="{FF2B5EF4-FFF2-40B4-BE49-F238E27FC236}">
                <a16:creationId xmlns:a16="http://schemas.microsoft.com/office/drawing/2014/main" id="{2B6A49AE-2274-4970-55A7-77ECEBAED90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Dataset - </a:t>
            </a:r>
            <a:r>
              <a:rPr lang="en-US" sz="2000" b="0" i="0" dirty="0">
                <a:effectLst/>
                <a:latin typeface="Times New Roman" panose="02020603050405020304" pitchFamily="18" charset="0"/>
                <a:cs typeface="Times New Roman" panose="02020603050405020304" pitchFamily="18" charset="0"/>
              </a:rPr>
              <a:t>The Book-Crossing dataset comprises 3 files. Users, Books and Ratings</a:t>
            </a:r>
          </a:p>
          <a:p>
            <a:r>
              <a:rPr lang="en-IN" sz="2000" dirty="0">
                <a:latin typeface="Times New Roman" panose="02020603050405020304" pitchFamily="18" charset="0"/>
                <a:cs typeface="Times New Roman" panose="02020603050405020304" pitchFamily="18" charset="0"/>
              </a:rPr>
              <a:t>Libraries used- NumPy, Pandas, matplotlib, seaborn and </a:t>
            </a:r>
            <a:r>
              <a:rPr lang="en-IN" sz="2000" dirty="0" err="1">
                <a:latin typeface="Times New Roman" panose="02020603050405020304" pitchFamily="18" charset="0"/>
                <a:cs typeface="Times New Roman" panose="02020603050405020304" pitchFamily="18" charset="0"/>
              </a:rPr>
              <a:t>sklearn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model_selection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pairwise_distances</a:t>
            </a:r>
            <a:r>
              <a:rPr lang="en-IN" sz="200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mean_squared_error</a:t>
            </a:r>
            <a:r>
              <a:rPr lang="en-IN" sz="2000" dirty="0">
                <a:latin typeface="Times New Roman" panose="02020603050405020304" pitchFamily="18" charset="0"/>
                <a:cs typeface="Times New Roman" panose="02020603050405020304" pitchFamily="18" charset="0"/>
              </a:rPr>
              <a:t>, surprise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Data Cleaning</a:t>
            </a:r>
          </a:p>
          <a:p>
            <a:r>
              <a:rPr lang="en-IN" sz="2000" dirty="0">
                <a:latin typeface="Times New Roman" panose="02020603050405020304" pitchFamily="18" charset="0"/>
                <a:cs typeface="Times New Roman" panose="02020603050405020304" pitchFamily="18" charset="0"/>
              </a:rPr>
              <a:t>Missing values handling-</a:t>
            </a:r>
          </a:p>
          <a:p>
            <a:pPr lvl="1"/>
            <a:r>
              <a:rPr lang="en-IN" sz="1600" dirty="0">
                <a:latin typeface="Times New Roman" panose="02020603050405020304" pitchFamily="18" charset="0"/>
                <a:cs typeface="Times New Roman" panose="02020603050405020304" pitchFamily="18" charset="0"/>
              </a:rPr>
              <a:t>In the Books dataset, we have observed very few null values in book author and publisher columns</a:t>
            </a:r>
          </a:p>
          <a:p>
            <a:pPr lvl="1"/>
            <a:r>
              <a:rPr lang="en-IN" sz="1600" dirty="0">
                <a:latin typeface="Times New Roman" panose="02020603050405020304" pitchFamily="18" charset="0"/>
                <a:cs typeface="Times New Roman" panose="02020603050405020304" pitchFamily="18" charset="0"/>
              </a:rPr>
              <a:t>In the User dataset, the age column has missing values, and those values are handled by replacing them with the average age of the column.</a:t>
            </a:r>
          </a:p>
          <a:p>
            <a:pPr lvl="1"/>
            <a:r>
              <a:rPr lang="en-IN" sz="1600" dirty="0">
                <a:latin typeface="Times New Roman" panose="02020603050405020304" pitchFamily="18" charset="0"/>
                <a:cs typeface="Times New Roman" panose="02020603050405020304" pitchFamily="18" charset="0"/>
              </a:rPr>
              <a:t>In the Rating dataset, missing values were not found</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a:xfrm>
            <a:off x="1074866" y="1196752"/>
            <a:ext cx="5019546" cy="4267200"/>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Feature Engineering</a:t>
            </a:r>
          </a:p>
          <a:p>
            <a:r>
              <a:rPr lang="en-US" sz="2200" dirty="0">
                <a:latin typeface="Times New Roman" panose="02020603050405020304" pitchFamily="18" charset="0"/>
                <a:cs typeface="Times New Roman" panose="02020603050405020304" pitchFamily="18" charset="0"/>
              </a:rPr>
              <a:t>The two column names of '</a:t>
            </a:r>
            <a:r>
              <a:rPr lang="en-US" sz="2200" dirty="0" err="1">
                <a:latin typeface="Times New Roman" panose="02020603050405020304" pitchFamily="18" charset="0"/>
                <a:cs typeface="Times New Roman" panose="02020603050405020304" pitchFamily="18" charset="0"/>
              </a:rPr>
              <a:t>book_author</a:t>
            </a:r>
            <a:r>
              <a:rPr lang="en-US" sz="2200" dirty="0">
                <a:latin typeface="Times New Roman" panose="02020603050405020304" pitchFamily="18" charset="0"/>
                <a:cs typeface="Times New Roman" panose="02020603050405020304" pitchFamily="18" charset="0"/>
              </a:rPr>
              <a:t>’ and ' </a:t>
            </a:r>
            <a:r>
              <a:rPr lang="en-US" sz="2200" dirty="0" err="1">
                <a:latin typeface="Times New Roman" panose="02020603050405020304" pitchFamily="18" charset="0"/>
                <a:cs typeface="Times New Roman" panose="02020603050405020304" pitchFamily="18" charset="0"/>
              </a:rPr>
              <a:t>year_of_publication</a:t>
            </a:r>
            <a:r>
              <a:rPr lang="en-US" sz="2200" dirty="0">
                <a:latin typeface="Times New Roman" panose="02020603050405020304" pitchFamily="18" charset="0"/>
                <a:cs typeface="Times New Roman" panose="02020603050405020304" pitchFamily="18" charset="0"/>
              </a:rPr>
              <a:t>' we found mismatched, so we have corrected the error.</a:t>
            </a:r>
          </a:p>
          <a:p>
            <a:r>
              <a:rPr lang="en-US" sz="2200" dirty="0">
                <a:latin typeface="Times New Roman" panose="02020603050405020304" pitchFamily="18" charset="0"/>
                <a:cs typeface="Times New Roman" panose="02020603050405020304" pitchFamily="18" charset="0"/>
              </a:rPr>
              <a:t>In the Rating dataset, ratings were unevenly distributed, so we tried to split the data into two ways implicit and explicit. </a:t>
            </a:r>
            <a:r>
              <a:rPr lang="en-US" sz="2200" b="0" i="0" dirty="0">
                <a:effectLst/>
                <a:latin typeface="Times New Roman" panose="02020603050405020304" pitchFamily="18" charset="0"/>
                <a:cs typeface="Times New Roman" panose="02020603050405020304" pitchFamily="18" charset="0"/>
              </a:rPr>
              <a:t>We separated explicit ratings by 1–10 and implicit ratings by 0.</a:t>
            </a:r>
          </a:p>
          <a:p>
            <a:r>
              <a:rPr lang="en-US" sz="2200" dirty="0">
                <a:latin typeface="Times New Roman" panose="02020603050405020304" pitchFamily="18" charset="0"/>
                <a:cs typeface="Times New Roman" panose="02020603050405020304" pitchFamily="18" charset="0"/>
              </a:rPr>
              <a:t>W</a:t>
            </a:r>
            <a:r>
              <a:rPr lang="en-US" sz="2200" b="0" i="0" dirty="0">
                <a:effectLst/>
                <a:latin typeface="Times New Roman" panose="02020603050405020304" pitchFamily="18" charset="0"/>
                <a:cs typeface="Times New Roman" panose="02020603050405020304" pitchFamily="18" charset="0"/>
              </a:rPr>
              <a:t>e dropped features like image URLs.</a:t>
            </a:r>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Replaced feature with lowercase and ‘-‘ to build a space between words.</a:t>
            </a:r>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Only considering ages between 5-90.</a:t>
            </a:r>
            <a:endParaRPr lang="en-US"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8E5FEE0-BC0B-2B26-E594-11555F3CA35E}"/>
              </a:ext>
            </a:extLst>
          </p:cNvPr>
          <p:cNvPicPr>
            <a:picLocks noChangeAspect="1"/>
          </p:cNvPicPr>
          <p:nvPr/>
        </p:nvPicPr>
        <p:blipFill>
          <a:blip r:embed="rId2"/>
          <a:stretch>
            <a:fillRect/>
          </a:stretch>
        </p:blipFill>
        <p:spPr>
          <a:xfrm>
            <a:off x="6343588" y="836712"/>
            <a:ext cx="4770371" cy="2448272"/>
          </a:xfrm>
          <a:prstGeom prst="rect">
            <a:avLst/>
          </a:prstGeom>
        </p:spPr>
      </p:pic>
      <p:pic>
        <p:nvPicPr>
          <p:cNvPr id="12" name="Picture 11">
            <a:extLst>
              <a:ext uri="{FF2B5EF4-FFF2-40B4-BE49-F238E27FC236}">
                <a16:creationId xmlns:a16="http://schemas.microsoft.com/office/drawing/2014/main" id="{2FDA8A15-BAB9-79C5-999F-14D79889E8C6}"/>
              </a:ext>
            </a:extLst>
          </p:cNvPr>
          <p:cNvPicPr>
            <a:picLocks noChangeAspect="1"/>
          </p:cNvPicPr>
          <p:nvPr/>
        </p:nvPicPr>
        <p:blipFill>
          <a:blip r:embed="rId3"/>
          <a:stretch>
            <a:fillRect/>
          </a:stretch>
        </p:blipFill>
        <p:spPr>
          <a:xfrm>
            <a:off x="6886500" y="3284984"/>
            <a:ext cx="3995033" cy="3023836"/>
          </a:xfrm>
          <a:prstGeom prst="rect">
            <a:avLst/>
          </a:prstGeom>
        </p:spPr>
      </p:pic>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260648"/>
            <a:ext cx="9751060" cy="1168400"/>
          </a:xfrm>
        </p:spPr>
        <p:txBody>
          <a:bodyPr/>
          <a:lstStyle/>
          <a:p>
            <a:r>
              <a:rPr lang="en-US" dirty="0">
                <a:latin typeface="Times New Roman" panose="02020603050405020304" pitchFamily="18" charset="0"/>
                <a:cs typeface="Times New Roman" panose="02020603050405020304" pitchFamily="18" charset="0"/>
              </a:rPr>
              <a:t>Exploratory Data Analysis </a:t>
            </a:r>
          </a:p>
        </p:txBody>
      </p:sp>
      <p:pic>
        <p:nvPicPr>
          <p:cNvPr id="6" name="Content Placeholder 5">
            <a:extLst>
              <a:ext uri="{FF2B5EF4-FFF2-40B4-BE49-F238E27FC236}">
                <a16:creationId xmlns:a16="http://schemas.microsoft.com/office/drawing/2014/main" id="{9C0BFBE4-8476-C880-7532-AD9926A5F6AD}"/>
              </a:ext>
            </a:extLst>
          </p:cNvPr>
          <p:cNvPicPr>
            <a:picLocks noGrp="1" noChangeAspect="1"/>
          </p:cNvPicPr>
          <p:nvPr>
            <p:ph sz="half" idx="1"/>
          </p:nvPr>
        </p:nvPicPr>
        <p:blipFill>
          <a:blip r:embed="rId2"/>
          <a:stretch>
            <a:fillRect/>
          </a:stretch>
        </p:blipFill>
        <p:spPr>
          <a:xfrm>
            <a:off x="6066929" y="972401"/>
            <a:ext cx="5484868" cy="3421261"/>
          </a:xfrm>
        </p:spPr>
      </p:pic>
      <p:sp>
        <p:nvSpPr>
          <p:cNvPr id="7" name="TextBox 6">
            <a:extLst>
              <a:ext uri="{FF2B5EF4-FFF2-40B4-BE49-F238E27FC236}">
                <a16:creationId xmlns:a16="http://schemas.microsoft.com/office/drawing/2014/main" id="{D318CB72-166C-D2FD-F866-B70393EFB588}"/>
              </a:ext>
            </a:extLst>
          </p:cNvPr>
          <p:cNvSpPr txBox="1"/>
          <p:nvPr/>
        </p:nvSpPr>
        <p:spPr>
          <a:xfrm>
            <a:off x="1111722" y="1759702"/>
            <a:ext cx="4824536"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Agatha Christie is leading at the top with more than 600 counts, followed by William Shakespeare.</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A554ED-ACF1-79A9-5D14-2F95153968C5}"/>
              </a:ext>
            </a:extLst>
          </p:cNvPr>
          <p:cNvPicPr>
            <a:picLocks noChangeAspect="1"/>
          </p:cNvPicPr>
          <p:nvPr/>
        </p:nvPicPr>
        <p:blipFill>
          <a:blip r:embed="rId3"/>
          <a:stretch>
            <a:fillRect/>
          </a:stretch>
        </p:blipFill>
        <p:spPr>
          <a:xfrm>
            <a:off x="333772" y="2960067"/>
            <a:ext cx="5904656" cy="3421261"/>
          </a:xfrm>
          <a:prstGeom prst="rect">
            <a:avLst/>
          </a:prstGeom>
        </p:spPr>
      </p:pic>
      <p:sp>
        <p:nvSpPr>
          <p:cNvPr id="13" name="TextBox 12">
            <a:extLst>
              <a:ext uri="{FF2B5EF4-FFF2-40B4-BE49-F238E27FC236}">
                <a16:creationId xmlns:a16="http://schemas.microsoft.com/office/drawing/2014/main" id="{33D50888-C87F-C48D-8938-3A79F5E35860}"/>
              </a:ext>
            </a:extLst>
          </p:cNvPr>
          <p:cNvSpPr txBox="1"/>
          <p:nvPr/>
        </p:nvSpPr>
        <p:spPr>
          <a:xfrm>
            <a:off x="6572217" y="5216591"/>
            <a:ext cx="460851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Harlequin has the most number of books published, followed by Silhouette.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3AE18-B54E-096F-2348-146A872F2C40}"/>
              </a:ext>
            </a:extLst>
          </p:cNvPr>
          <p:cNvSpPr txBox="1"/>
          <p:nvPr/>
        </p:nvSpPr>
        <p:spPr>
          <a:xfrm>
            <a:off x="909836" y="908720"/>
            <a:ext cx="518457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Exploratory Data Analysis  </a:t>
            </a:r>
          </a:p>
        </p:txBody>
      </p:sp>
      <p:pic>
        <p:nvPicPr>
          <p:cNvPr id="6" name="Picture 5">
            <a:extLst>
              <a:ext uri="{FF2B5EF4-FFF2-40B4-BE49-F238E27FC236}">
                <a16:creationId xmlns:a16="http://schemas.microsoft.com/office/drawing/2014/main" id="{5C784BD0-965A-6430-6CC5-C6627B296D78}"/>
              </a:ext>
            </a:extLst>
          </p:cNvPr>
          <p:cNvPicPr>
            <a:picLocks noChangeAspect="1"/>
          </p:cNvPicPr>
          <p:nvPr/>
        </p:nvPicPr>
        <p:blipFill>
          <a:blip r:embed="rId2"/>
          <a:stretch>
            <a:fillRect/>
          </a:stretch>
        </p:blipFill>
        <p:spPr>
          <a:xfrm>
            <a:off x="6310436" y="712737"/>
            <a:ext cx="5300758" cy="3700851"/>
          </a:xfrm>
          <a:prstGeom prst="rect">
            <a:avLst/>
          </a:prstGeom>
        </p:spPr>
      </p:pic>
      <p:sp>
        <p:nvSpPr>
          <p:cNvPr id="7" name="TextBox 6">
            <a:extLst>
              <a:ext uri="{FF2B5EF4-FFF2-40B4-BE49-F238E27FC236}">
                <a16:creationId xmlns:a16="http://schemas.microsoft.com/office/drawing/2014/main" id="{D47B8EFA-0280-63C6-7FD3-C0EC4619F269}"/>
              </a:ext>
            </a:extLst>
          </p:cNvPr>
          <p:cNvSpPr txBox="1"/>
          <p:nvPr/>
        </p:nvSpPr>
        <p:spPr>
          <a:xfrm>
            <a:off x="765820" y="1916832"/>
            <a:ext cx="56886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highest number of users are between the age group of 30 to 40 </a:t>
            </a:r>
            <a:endParaRPr lang="en-IN" dirty="0"/>
          </a:p>
        </p:txBody>
      </p:sp>
      <p:pic>
        <p:nvPicPr>
          <p:cNvPr id="10" name="Picture 9">
            <a:extLst>
              <a:ext uri="{FF2B5EF4-FFF2-40B4-BE49-F238E27FC236}">
                <a16:creationId xmlns:a16="http://schemas.microsoft.com/office/drawing/2014/main" id="{92510091-64A8-FFBC-BC8E-7E1DCE8E06BB}"/>
              </a:ext>
            </a:extLst>
          </p:cNvPr>
          <p:cNvPicPr>
            <a:picLocks noChangeAspect="1"/>
          </p:cNvPicPr>
          <p:nvPr/>
        </p:nvPicPr>
        <p:blipFill>
          <a:blip r:embed="rId3"/>
          <a:stretch>
            <a:fillRect/>
          </a:stretch>
        </p:blipFill>
        <p:spPr>
          <a:xfrm>
            <a:off x="693812" y="3212976"/>
            <a:ext cx="5040560" cy="3224254"/>
          </a:xfrm>
          <a:prstGeom prst="rect">
            <a:avLst/>
          </a:prstGeom>
        </p:spPr>
      </p:pic>
      <p:sp>
        <p:nvSpPr>
          <p:cNvPr id="11" name="TextBox 10">
            <a:extLst>
              <a:ext uri="{FF2B5EF4-FFF2-40B4-BE49-F238E27FC236}">
                <a16:creationId xmlns:a16="http://schemas.microsoft.com/office/drawing/2014/main" id="{474BE390-F39F-EB6E-DD1D-7759A8F27737}"/>
              </a:ext>
            </a:extLst>
          </p:cNvPr>
          <p:cNvSpPr txBox="1"/>
          <p:nvPr/>
        </p:nvSpPr>
        <p:spPr>
          <a:xfrm>
            <a:off x="6310436" y="4725144"/>
            <a:ext cx="5040560" cy="707886"/>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As per ratings "Selected Poems" has been rated most followed by "Little Women"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9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 Ten Books as per explicit ratings</a:t>
            </a:r>
          </a:p>
        </p:txBody>
      </p:sp>
      <p:sp>
        <p:nvSpPr>
          <p:cNvPr id="7" name="TextBox 6">
            <a:extLst>
              <a:ext uri="{FF2B5EF4-FFF2-40B4-BE49-F238E27FC236}">
                <a16:creationId xmlns:a16="http://schemas.microsoft.com/office/drawing/2014/main" id="{184F9F6B-009D-86C4-49B8-DB0C8782582C}"/>
              </a:ext>
            </a:extLst>
          </p:cNvPr>
          <p:cNvSpPr txBox="1"/>
          <p:nvPr/>
        </p:nvSpPr>
        <p:spPr>
          <a:xfrm>
            <a:off x="1218883" y="1916832"/>
            <a:ext cx="6243681" cy="492442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are building a recommendation system based on ratings. This recommendation is given to every user irrespective of personal characterization. We must separate the explicit ratings (ratings from 1–10)</a:t>
            </a:r>
          </a:p>
          <a:p>
            <a:endParaRPr lang="en-US" sz="2000" b="0" i="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Merging </a:t>
            </a:r>
            <a:r>
              <a:rPr lang="en-US" sz="2000" dirty="0" err="1">
                <a:effectLst/>
                <a:latin typeface="Times New Roman" panose="02020603050405020304" pitchFamily="18" charset="0"/>
                <a:cs typeface="Times New Roman" panose="02020603050405020304" pitchFamily="18" charset="0"/>
              </a:rPr>
              <a:t>book_data</a:t>
            </a:r>
            <a:r>
              <a:rPr lang="en-US" sz="2000" dirty="0">
                <a:effectLst/>
                <a:latin typeface="Times New Roman" panose="02020603050405020304" pitchFamily="18" charset="0"/>
                <a:cs typeface="Times New Roman" panose="02020603050405020304" pitchFamily="18" charset="0"/>
              </a:rPr>
              <a:t> dataset and </a:t>
            </a:r>
            <a:r>
              <a:rPr lang="en-US" sz="2000" dirty="0" err="1">
                <a:effectLst/>
                <a:latin typeface="Times New Roman" panose="02020603050405020304" pitchFamily="18" charset="0"/>
                <a:cs typeface="Times New Roman" panose="02020603050405020304" pitchFamily="18" charset="0"/>
              </a:rPr>
              <a:t>ratings_explicit</a:t>
            </a:r>
            <a:r>
              <a:rPr lang="en-US" sz="2000" dirty="0">
                <a:effectLst/>
                <a:latin typeface="Times New Roman" panose="02020603050405020304" pitchFamily="18" charset="0"/>
                <a:cs typeface="Times New Roman" panose="02020603050405020304" pitchFamily="18" charset="0"/>
              </a:rPr>
              <a:t>. Considering ISBNs that were explicitly rated for this recommendation system.</a:t>
            </a:r>
          </a:p>
          <a:p>
            <a:pPr rtl="0"/>
            <a:endParaRPr lang="en-US" sz="200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recommendations in the figure are the top 10 books recommendations as per ratings. But this is not based on any recommendation system. They are top 10 books as per ratings.</a:t>
            </a:r>
            <a:endParaRPr lang="en-US" sz="2000" dirty="0">
              <a:effectLst/>
              <a:latin typeface="Times New Roman" panose="02020603050405020304" pitchFamily="18" charset="0"/>
              <a:cs typeface="Times New Roman" panose="02020603050405020304" pitchFamily="18" charset="0"/>
            </a:endParaRPr>
          </a:p>
          <a:p>
            <a:pPr rtl="0"/>
            <a:br>
              <a:rPr lang="en-US" dirty="0"/>
            </a:br>
            <a:endParaRPr lang="en-US" dirty="0"/>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84BCB81D-D465-1209-DDC5-BF6F9ACB03F2}"/>
              </a:ext>
            </a:extLst>
          </p:cNvPr>
          <p:cNvPicPr>
            <a:picLocks noChangeAspect="1"/>
          </p:cNvPicPr>
          <p:nvPr/>
        </p:nvPicPr>
        <p:blipFill>
          <a:blip r:embed="rId2"/>
          <a:stretch>
            <a:fillRect/>
          </a:stretch>
        </p:blipFill>
        <p:spPr>
          <a:xfrm>
            <a:off x="7462564" y="1988840"/>
            <a:ext cx="3977985" cy="2979678"/>
          </a:xfrm>
          <a:prstGeom prst="rect">
            <a:avLst/>
          </a:prstGeom>
        </p:spPr>
      </p:pic>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390B-64FD-7E5B-C189-C23D74F97B08}"/>
              </a:ext>
            </a:extLst>
          </p:cNvPr>
          <p:cNvSpPr>
            <a:spLocks noGrp="1"/>
          </p:cNvSpPr>
          <p:nvPr>
            <p:ph type="title"/>
          </p:nvPr>
        </p:nvSpPr>
        <p:spPr>
          <a:xfrm>
            <a:off x="1154420" y="7099"/>
            <a:ext cx="9751060" cy="1168400"/>
          </a:xfrm>
        </p:spPr>
        <p:txBody>
          <a:bodyPr/>
          <a:lstStyle/>
          <a:p>
            <a:r>
              <a:rPr lang="en-US" dirty="0">
                <a:latin typeface="Times New Roman" panose="02020603050405020304" pitchFamily="18" charset="0"/>
                <a:cs typeface="Times New Roman" panose="02020603050405020304" pitchFamily="18" charset="0"/>
              </a:rPr>
              <a:t>Collaborative Filtering </a:t>
            </a:r>
            <a:endParaRPr lang="en-IN" dirty="0"/>
          </a:p>
        </p:txBody>
      </p:sp>
      <p:sp>
        <p:nvSpPr>
          <p:cNvPr id="9" name="TextBox 8">
            <a:extLst>
              <a:ext uri="{FF2B5EF4-FFF2-40B4-BE49-F238E27FC236}">
                <a16:creationId xmlns:a16="http://schemas.microsoft.com/office/drawing/2014/main" id="{F06BC4F1-FC97-52E3-313D-4053F5567037}"/>
              </a:ext>
            </a:extLst>
          </p:cNvPr>
          <p:cNvSpPr txBox="1"/>
          <p:nvPr/>
        </p:nvSpPr>
        <p:spPr>
          <a:xfrm>
            <a:off x="1028560" y="1189738"/>
            <a:ext cx="9865095" cy="5262979"/>
          </a:xfrm>
          <a:prstGeom prst="rect">
            <a:avLst/>
          </a:prstGeom>
          <a:noFill/>
        </p:spPr>
        <p:txBody>
          <a:bodyPr wrap="square" rtlCol="0">
            <a:spAutoFit/>
          </a:bodyPr>
          <a:lstStyle/>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approach uses the memory of previous users’ interactions to compute users’ similarities based on items they’ve interacted with (user-based approach) or based on items’ similarities based on the users that have interacted with them (item-based approach).</a:t>
            </a:r>
          </a:p>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Training set lengths: 307073</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Testing set lengths: 76769</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test set is 20% of the full dataset.</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Columns are user id, ISBN and book ratings.</a:t>
            </a:r>
          </a:p>
          <a:p>
            <a:endParaRPr lang="en-IN"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Memory-Based approach - Cosine Similarity</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distance metric commonly used in recommender systems is cosine similarity, where the ratings are seen as vectors in n-dimensional space, and the similarity is calculated based on the angle between these vectors.</a:t>
            </a:r>
          </a:p>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Item-based CF RMSE: 7.952000184808946</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User-based CF RMSE: 7.951837676306677</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By cosine similarity in the recommendation system, it gives a 7.95 RMSE score.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We can make improvements in this score by using the Single Value Decomposition model (SVD)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2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404664"/>
            <a:ext cx="11233248" cy="1168400"/>
          </a:xfrm>
        </p:spPr>
        <p:txBody>
          <a:bodyPr>
            <a:normAutofit/>
          </a:bodyPr>
          <a:lstStyle/>
          <a:p>
            <a:r>
              <a:rPr lang="en-US" sz="2400" dirty="0">
                <a:latin typeface="Times New Roman" panose="02020603050405020304" pitchFamily="18" charset="0"/>
                <a:cs typeface="Times New Roman" panose="02020603050405020304" pitchFamily="18" charset="0"/>
              </a:rPr>
              <a:t> Model-Based approach – Singular Value Decomposition (SVD) </a:t>
            </a:r>
            <a:endParaRPr lang="en-US" sz="2400" dirty="0"/>
          </a:p>
        </p:txBody>
      </p:sp>
      <p:sp>
        <p:nvSpPr>
          <p:cNvPr id="3" name="TextBox 2">
            <a:extLst>
              <a:ext uri="{FF2B5EF4-FFF2-40B4-BE49-F238E27FC236}">
                <a16:creationId xmlns:a16="http://schemas.microsoft.com/office/drawing/2014/main" id="{20D4AB1B-906D-7EF5-54AC-FED2337CBA0E}"/>
              </a:ext>
            </a:extLst>
          </p:cNvPr>
          <p:cNvSpPr txBox="1"/>
          <p:nvPr/>
        </p:nvSpPr>
        <p:spPr>
          <a:xfrm>
            <a:off x="837829" y="2204864"/>
            <a:ext cx="10513168" cy="2862322"/>
          </a:xfrm>
          <a:prstGeom prst="rect">
            <a:avLst/>
          </a:prstGeom>
          <a:noFill/>
        </p:spPr>
        <p:txBody>
          <a:bodyPr wrap="square" rtlCol="0">
            <a:spAutoFit/>
          </a:bodyPr>
          <a:lstStyle/>
          <a:p>
            <a:pPr marL="285750" indent="-285750" rtl="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Model-based collaborative filtering algorithms provide item recommendations by developing a model of user ratings.</a:t>
            </a:r>
          </a:p>
          <a:p>
            <a:pPr marL="285750" indent="-285750" rtl="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SVD is a matrix factorization technique. It reduced the number of features of a dataset by reducing the space dimension from N-dimension to K-dimension (where K&lt;N).</a:t>
            </a:r>
          </a:p>
          <a:p>
            <a:pPr marL="285750" indent="-285750" rtl="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SVD uses a matrix structure where each row represents a user, and each column represents an item.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The elements of this matrix are the ratings that are given to items by users.</a:t>
            </a:r>
          </a:p>
          <a:p>
            <a:pPr marL="285750" indent="-285750" rt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RMSE score- 1.63 </a:t>
            </a:r>
            <a:endParaRPr lang="en-US" dirty="0">
              <a:effectLst/>
              <a:latin typeface="Times New Roman" panose="02020603050405020304" pitchFamily="18" charset="0"/>
              <a:cs typeface="Times New Roman" panose="02020603050405020304" pitchFamily="18" charset="0"/>
            </a:endParaRPr>
          </a:p>
          <a:p>
            <a:pPr rtl="0"/>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685</TotalTime>
  <Words>1063</Words>
  <Application>Microsoft Office PowerPoint</Application>
  <PresentationFormat>Custom</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Constantia</vt:lpstr>
      <vt:lpstr>Times New Roman</vt:lpstr>
      <vt:lpstr>Books Classic 16x9</vt:lpstr>
      <vt:lpstr>Book Recommendation System</vt:lpstr>
      <vt:lpstr>Table of contents</vt:lpstr>
      <vt:lpstr>Data Preparation</vt:lpstr>
      <vt:lpstr>PowerPoint Presentation</vt:lpstr>
      <vt:lpstr>Exploratory Data Analysis </vt:lpstr>
      <vt:lpstr>PowerPoint Presentation</vt:lpstr>
      <vt:lpstr>Top Ten Books as per explicit ratings</vt:lpstr>
      <vt:lpstr>Collaborative Filtering </vt:lpstr>
      <vt:lpstr> Model-Based approach – Singular Value Decomposition (SVD) </vt:lpstr>
      <vt:lpstr>Testing Results</vt:lpstr>
      <vt:lpstr>Getting top recommendations for books and ratings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Sri Bindu Chintakayala</dc:creator>
  <cp:lastModifiedBy>Danny Jose</cp:lastModifiedBy>
  <cp:revision>5</cp:revision>
  <dcterms:created xsi:type="dcterms:W3CDTF">2022-12-11T23:41:12Z</dcterms:created>
  <dcterms:modified xsi:type="dcterms:W3CDTF">2022-12-12T23:21:37Z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