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125" d="100"/>
          <a:sy n="125" d="100"/>
        </p:scale>
        <p:origin x="127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874F-5252-39BC-FB91-0D309D796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729BA-4F0B-DC9C-AEDA-49B10472B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88900-9791-CA65-3689-E8CD3618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8D4B-2843-F4AC-1813-088FBE14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456F-F850-3847-2344-7B611021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41BA-8460-2C68-8DEB-BA1D4564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2C2C4-943A-BFE1-E182-6628D7033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F1E2-B082-376E-E05E-FFBC8ECD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A4A0-858A-5030-5C5C-D2E9D13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9F30-FE02-7750-24A8-F8AD4476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4E989-8BBC-E6EA-4DF5-A9BAFF849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5596C-5AE0-D543-F665-E2DB7DD94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808E9-035F-1449-03B5-89DCD859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EDC48-6436-5400-8D6F-880DF4E8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0D6A0-533F-12B4-6E61-3CEBBFD3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DAE2-5E9C-E7F5-58D3-AA01DBF7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AFDD-013E-8033-9103-3237C9AD0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6E564-CF03-019C-42AF-FDB89EA2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D2379-714B-AF2C-D62B-BC2281B4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D6CC-E2B0-7733-01B6-F71C8B6F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3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B95B-3764-9739-0EF2-314469AB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AE9B2-AACC-FB85-6158-1E47E088B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CCA0-323D-AA9B-875F-4E08EB2E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94406-123C-DD52-D1E9-2180A46D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7FBC2-946C-FB80-9F4D-4F266A72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908F-EE77-8CE9-D6A8-6EB9C443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44CED-62CE-3A38-6E7D-8724EDAD3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C4DDC-C691-377D-8959-64FED481C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75271-F15A-B04C-EEA4-A4BD6AB7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1B09-CA9A-D852-6228-7BAE92E2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CEAAD-FCB9-5BD5-80AC-4F1F1016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7555-C457-2E13-C88C-F5093F60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FF646-BAF9-BBC4-1EAC-60F4BA532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4CD3E-3B09-5852-77F3-928442569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71C6C-0B9A-C5BE-0EBC-D2BA72A56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344C8-2AF8-8BAF-C54F-D3974424B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ADCFB-3B2B-96B5-20AD-58FE521E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0E18E-9E54-0A68-C6B6-977016A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CA815-09DD-642D-B9A9-99B7B6CF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4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E5F9-36B6-9CBA-CC94-994449DE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BA468-83B9-90E5-0BFF-DC0C802C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A6B64-D37D-3E59-F5DA-2355CE3D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1155A-6239-A08B-E856-DDAD34F3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C2981-B435-36CA-3B52-9ED4A3D1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43F85-71AB-6A73-0669-AFB743F7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328E7-73E9-0EB2-5CF7-DE3AA4B0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6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F9C4-0FEE-9737-8B9D-1F958912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3507-4D15-A065-68B8-A1C37FBFB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5E8FE-044C-C434-204B-01543D4A7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A7F0A-AD76-7C41-125C-181DA3BE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39121-641E-45BE-EC20-0C94D0C3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70777-C21D-C157-9A1B-41B268EF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1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0DBE-2203-3304-A0CD-3C2B29D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41EAB-685A-5B17-479D-2F94AA0D6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07236-38F9-D346-7D02-2CB30A360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E5620-56A2-EEED-A463-7177DD15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599A7-F8C5-546B-76BA-8A398DF7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DEE05-56BA-5EAD-FAB2-8F179902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1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F9C8B-9B5A-EA97-D478-30E34143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87C1-7851-6F20-A8BF-8405D8CDD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3969-9DF2-5F6D-1E57-0CD61C452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AA23-146F-C26B-C5F1-41F7EBC0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59DF1-F642-8864-9EB7-79EC0B845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154DEB-AA55-1138-F95B-A8FC8F5746E0}"/>
              </a:ext>
            </a:extLst>
          </p:cNvPr>
          <p:cNvSpPr txBox="1"/>
          <p:nvPr/>
        </p:nvSpPr>
        <p:spPr>
          <a:xfrm>
            <a:off x="130176" y="55636"/>
            <a:ext cx="8204123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Temperature Testing Stand for 2-inch Silicon Wafers used in Experimental Research in VUV Photodetectors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517EE-9AD5-9981-F095-91AF24A1B1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3" t="4072" r="4058" b="6123"/>
          <a:stretch/>
        </p:blipFill>
        <p:spPr>
          <a:xfrm>
            <a:off x="9214642" y="850466"/>
            <a:ext cx="2332210" cy="23016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3E7EA8-04BE-32AB-4B82-260177580A40}"/>
              </a:ext>
            </a:extLst>
          </p:cNvPr>
          <p:cNvSpPr txBox="1"/>
          <p:nvPr/>
        </p:nvSpPr>
        <p:spPr>
          <a:xfrm>
            <a:off x="8769351" y="94493"/>
            <a:ext cx="32003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Shadow Mask and Templates for 2-inch Silicon Wafers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C7CDA4-36A6-26EC-C403-356A16F79962}"/>
              </a:ext>
            </a:extLst>
          </p:cNvPr>
          <p:cNvCxnSpPr>
            <a:cxnSpLocks/>
          </p:cNvCxnSpPr>
          <p:nvPr/>
        </p:nvCxnSpPr>
        <p:spPr>
          <a:xfrm flipV="1">
            <a:off x="8515350" y="94493"/>
            <a:ext cx="0" cy="6642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D1C7CDA-7FCA-290B-ABBE-8A5A047FB6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61" t="35279" r="9384" b="3260"/>
          <a:stretch/>
        </p:blipFill>
        <p:spPr>
          <a:xfrm>
            <a:off x="418563" y="2001315"/>
            <a:ext cx="3665218" cy="44958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D0A3FA-E233-E8D8-0E19-55E6037DA2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840" t="7435" r="9004" b="8081"/>
          <a:stretch/>
        </p:blipFill>
        <p:spPr>
          <a:xfrm>
            <a:off x="8707182" y="3215713"/>
            <a:ext cx="3347129" cy="2314065"/>
          </a:xfrm>
          <a:prstGeom prst="rect">
            <a:avLst/>
          </a:prstGeom>
        </p:spPr>
      </p:pic>
      <p:pic>
        <p:nvPicPr>
          <p:cNvPr id="14" name="Picture 13" descr="A qr code with black squares and circles&#10;&#10;Description automatically generated">
            <a:extLst>
              <a:ext uri="{FF2B5EF4-FFF2-40B4-BE49-F238E27FC236}">
                <a16:creationId xmlns:a16="http://schemas.microsoft.com/office/drawing/2014/main" id="{58F1060B-F03C-89C8-8AF3-A2D80F89A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" r="3802"/>
          <a:stretch/>
        </p:blipFill>
        <p:spPr>
          <a:xfrm>
            <a:off x="8696402" y="5462163"/>
            <a:ext cx="1219992" cy="12104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909D14-00BB-C9FC-DF95-5D47312C3A39}"/>
              </a:ext>
            </a:extLst>
          </p:cNvPr>
          <p:cNvSpPr txBox="1"/>
          <p:nvPr/>
        </p:nvSpPr>
        <p:spPr>
          <a:xfrm>
            <a:off x="8572500" y="6604985"/>
            <a:ext cx="352675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https://github.com/barajasalfredo13/Amorphous-Selenium-Vertical-Design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CE18A66-D534-0742-3220-67292DBD8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2" r="21268" b="18616"/>
          <a:stretch/>
        </p:blipFill>
        <p:spPr bwMode="auto">
          <a:xfrm>
            <a:off x="4200622" y="1815040"/>
            <a:ext cx="3985737" cy="468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11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BA47BE-9331-02B2-4F1C-120B8EBEF8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0" t="14858" r="8923" b="10504"/>
          <a:stretch/>
        </p:blipFill>
        <p:spPr>
          <a:xfrm>
            <a:off x="6668485" y="706783"/>
            <a:ext cx="4553120" cy="4800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2B5E7E-5F40-66CC-B5B3-DD7F1B73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819" t="15829" r="10872" b="19577"/>
          <a:stretch/>
        </p:blipFill>
        <p:spPr>
          <a:xfrm>
            <a:off x="970395" y="706783"/>
            <a:ext cx="4741949" cy="38873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0A81C2-04F3-D523-FF8A-067CBCDA89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32" t="2763" b="5011"/>
          <a:stretch/>
        </p:blipFill>
        <p:spPr>
          <a:xfrm>
            <a:off x="970395" y="4670721"/>
            <a:ext cx="5989321" cy="18668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EE9831-87DA-48E8-9771-1C6F9EA33E5F}"/>
              </a:ext>
            </a:extLst>
          </p:cNvPr>
          <p:cNvSpPr txBox="1"/>
          <p:nvPr/>
        </p:nvSpPr>
        <p:spPr>
          <a:xfrm>
            <a:off x="1748789" y="168577"/>
            <a:ext cx="86944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Mounting the Copper Temperature Block</a:t>
            </a:r>
            <a:endParaRPr lang="en-US" sz="24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FA9C9F-BA91-3F2E-5E53-BC79BC96FB9A}"/>
              </a:ext>
            </a:extLst>
          </p:cNvPr>
          <p:cNvSpPr txBox="1"/>
          <p:nvPr/>
        </p:nvSpPr>
        <p:spPr>
          <a:xfrm>
            <a:off x="970395" y="6537620"/>
            <a:ext cx="340980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Hole Dimensions and Locations of Stainless-Steel Block</a:t>
            </a:r>
          </a:p>
        </p:txBody>
      </p:sp>
    </p:spTree>
    <p:extLst>
      <p:ext uri="{BB962C8B-B14F-4D97-AF65-F5344CB8AC3E}">
        <p14:creationId xmlns:p14="http://schemas.microsoft.com/office/powerpoint/2010/main" val="162142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8A1590-0B67-C02D-E3A3-0F19CB021FCF}"/>
              </a:ext>
            </a:extLst>
          </p:cNvPr>
          <p:cNvSpPr txBox="1"/>
          <p:nvPr/>
        </p:nvSpPr>
        <p:spPr>
          <a:xfrm>
            <a:off x="1748789" y="168577"/>
            <a:ext cx="86944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Mounting Samples onto the PCB Card</a:t>
            </a:r>
            <a:endParaRPr lang="en-US" sz="24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5DD52D-969B-316D-2846-AFE7E9D6A8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14" t="4332" r="2175" b="10884"/>
          <a:stretch/>
        </p:blipFill>
        <p:spPr>
          <a:xfrm>
            <a:off x="238318" y="1118802"/>
            <a:ext cx="6454502" cy="462039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FD25DF-9ECD-4A08-CCCF-AF01F17E2D80}"/>
              </a:ext>
            </a:extLst>
          </p:cNvPr>
          <p:cNvCxnSpPr>
            <a:cxnSpLocks/>
          </p:cNvCxnSpPr>
          <p:nvPr/>
        </p:nvCxnSpPr>
        <p:spPr>
          <a:xfrm flipV="1">
            <a:off x="6718140" y="792480"/>
            <a:ext cx="0" cy="5957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19DEA2-C2E0-9DCC-B81C-2FFA811CDB9D}"/>
              </a:ext>
            </a:extLst>
          </p:cNvPr>
          <p:cNvGrpSpPr/>
          <p:nvPr/>
        </p:nvGrpSpPr>
        <p:grpSpPr>
          <a:xfrm>
            <a:off x="7048501" y="1062815"/>
            <a:ext cx="4617720" cy="3585419"/>
            <a:chOff x="6964681" y="1657175"/>
            <a:chExt cx="4617720" cy="35854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64A5CA-8CDF-1CE1-F8D4-D0DABD3F4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361" t="3341" r="3605" b="6521"/>
            <a:stretch/>
          </p:blipFill>
          <p:spPr>
            <a:xfrm>
              <a:off x="6964681" y="2204783"/>
              <a:ext cx="4617720" cy="2448433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B8CFC00-5DC5-C38C-2023-6E18A55B0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0280" y="4599875"/>
              <a:ext cx="0" cy="337885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AAFE3B-28B8-E1EA-5976-65A9B2D7BD72}"/>
                </a:ext>
              </a:extLst>
            </p:cNvPr>
            <p:cNvSpPr/>
            <p:nvPr/>
          </p:nvSpPr>
          <p:spPr>
            <a:xfrm>
              <a:off x="10954712" y="4937794"/>
              <a:ext cx="211136" cy="3048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AEC1527-8E6E-8ED1-8FDF-14B61B9C8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872" y="4065174"/>
              <a:ext cx="0" cy="331566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E9EFAA0-CEC2-ADFC-4988-30A27F4145C1}"/>
                </a:ext>
              </a:extLst>
            </p:cNvPr>
            <p:cNvSpPr/>
            <p:nvPr/>
          </p:nvSpPr>
          <p:spPr>
            <a:xfrm>
              <a:off x="10017304" y="4396774"/>
              <a:ext cx="211136" cy="3048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BEFA0C0-0088-CF30-69DC-90C7E57A4B40}"/>
                </a:ext>
              </a:extLst>
            </p:cNvPr>
            <p:cNvCxnSpPr>
              <a:cxnSpLocks/>
            </p:cNvCxnSpPr>
            <p:nvPr/>
          </p:nvCxnSpPr>
          <p:spPr>
            <a:xfrm>
              <a:off x="9270544" y="3505200"/>
              <a:ext cx="0" cy="207596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A566090-F4F2-E2D5-B7E7-229EC75EF5A7}"/>
                </a:ext>
              </a:extLst>
            </p:cNvPr>
            <p:cNvSpPr/>
            <p:nvPr/>
          </p:nvSpPr>
          <p:spPr>
            <a:xfrm>
              <a:off x="9164976" y="3200400"/>
              <a:ext cx="211136" cy="3048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6D1CEE-AA02-47CA-8FAE-3AF30B9B69B9}"/>
                </a:ext>
              </a:extLst>
            </p:cNvPr>
            <p:cNvCxnSpPr>
              <a:cxnSpLocks/>
            </p:cNvCxnSpPr>
            <p:nvPr/>
          </p:nvCxnSpPr>
          <p:spPr>
            <a:xfrm>
              <a:off x="7707501" y="1950720"/>
              <a:ext cx="0" cy="35786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EA38C32-DC2F-EC30-9427-57FCD22F640B}"/>
                </a:ext>
              </a:extLst>
            </p:cNvPr>
            <p:cNvSpPr/>
            <p:nvPr/>
          </p:nvSpPr>
          <p:spPr>
            <a:xfrm>
              <a:off x="7601933" y="1657175"/>
              <a:ext cx="211136" cy="3048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7F387FC-21D7-3743-F992-14F919AECCE4}"/>
              </a:ext>
            </a:extLst>
          </p:cNvPr>
          <p:cNvSpPr txBox="1"/>
          <p:nvPr/>
        </p:nvSpPr>
        <p:spPr>
          <a:xfrm>
            <a:off x="7204711" y="4947711"/>
            <a:ext cx="4305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</a:t>
            </a:r>
            <a:r>
              <a:rPr lang="en-US" sz="2000" dirty="0"/>
              <a:t>– Vented Socket Head Screw</a:t>
            </a:r>
            <a:br>
              <a:rPr lang="en-US" sz="2000" dirty="0"/>
            </a:br>
            <a:r>
              <a:rPr lang="en-US" sz="2000" b="1" dirty="0"/>
              <a:t>B</a:t>
            </a:r>
            <a:r>
              <a:rPr lang="en-US" sz="2000" dirty="0"/>
              <a:t> – Top Probe Card</a:t>
            </a:r>
            <a:br>
              <a:rPr lang="en-US" sz="2000" dirty="0"/>
            </a:br>
            <a:r>
              <a:rPr lang="en-US" sz="2000" b="1" dirty="0"/>
              <a:t>C</a:t>
            </a:r>
            <a:r>
              <a:rPr lang="en-US" sz="2000" dirty="0"/>
              <a:t> – 2 Inch Substrate</a:t>
            </a:r>
          </a:p>
          <a:p>
            <a:r>
              <a:rPr lang="en-US" sz="2000" b="1" dirty="0"/>
              <a:t>D</a:t>
            </a:r>
            <a:r>
              <a:rPr lang="en-US" sz="2000" dirty="0"/>
              <a:t> – Bottom Probe Card</a:t>
            </a:r>
          </a:p>
          <a:p>
            <a:r>
              <a:rPr lang="en-US" sz="2000" b="1" dirty="0"/>
              <a:t>E </a:t>
            </a:r>
            <a:r>
              <a:rPr lang="en-US" sz="2000" dirty="0"/>
              <a:t>– Mil. Spec. 18-8 SS Hex Nut</a:t>
            </a:r>
            <a:endParaRPr lang="en-US" sz="20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8FA941-7889-22B9-C0D5-5E3928119FA0}"/>
              </a:ext>
            </a:extLst>
          </p:cNvPr>
          <p:cNvCxnSpPr>
            <a:cxnSpLocks/>
          </p:cNvCxnSpPr>
          <p:nvPr/>
        </p:nvCxnSpPr>
        <p:spPr>
          <a:xfrm>
            <a:off x="8528372" y="2151502"/>
            <a:ext cx="0" cy="2075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C609F48-3C6A-67BA-677F-DF920E5E7700}"/>
              </a:ext>
            </a:extLst>
          </p:cNvPr>
          <p:cNvSpPr/>
          <p:nvPr/>
        </p:nvSpPr>
        <p:spPr>
          <a:xfrm>
            <a:off x="8422804" y="1846702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4617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744D20-F739-1B7B-7EEE-73162C59E3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43" t="48866" r="12338" b="4593"/>
          <a:stretch/>
        </p:blipFill>
        <p:spPr>
          <a:xfrm>
            <a:off x="8161017" y="3535680"/>
            <a:ext cx="3609117" cy="3245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F15B41-CDDF-622C-E6FD-C20BDD9E87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290" b="7099"/>
          <a:stretch/>
        </p:blipFill>
        <p:spPr>
          <a:xfrm>
            <a:off x="286997" y="586740"/>
            <a:ext cx="3644923" cy="6194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EBF4DA-1A92-58DF-FF5E-9B7B408D13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965" b="7827"/>
          <a:stretch/>
        </p:blipFill>
        <p:spPr>
          <a:xfrm>
            <a:off x="4631084" y="746760"/>
            <a:ext cx="2929831" cy="2575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C04EE-84E5-6410-BA99-BA5A0ED8718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462" t="5226" r="10804" b="8927"/>
          <a:stretch/>
        </p:blipFill>
        <p:spPr>
          <a:xfrm>
            <a:off x="4360923" y="3535680"/>
            <a:ext cx="3470151" cy="3322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DB7CAB-472F-4C99-D1F6-A8E1E65E7D56}"/>
              </a:ext>
            </a:extLst>
          </p:cNvPr>
          <p:cNvSpPr txBox="1"/>
          <p:nvPr/>
        </p:nvSpPr>
        <p:spPr>
          <a:xfrm>
            <a:off x="1748789" y="168577"/>
            <a:ext cx="86944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Mounting the Copper Temperature Block</a:t>
            </a:r>
            <a:endParaRPr lang="en-US" sz="2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348E26-EBDD-6178-D598-AFF73A9A18EA}"/>
              </a:ext>
            </a:extLst>
          </p:cNvPr>
          <p:cNvCxnSpPr>
            <a:cxnSpLocks/>
          </p:cNvCxnSpPr>
          <p:nvPr/>
        </p:nvCxnSpPr>
        <p:spPr>
          <a:xfrm flipH="1">
            <a:off x="7308503" y="1150620"/>
            <a:ext cx="3162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E372DD-76D6-0466-7825-A2865759A5D5}"/>
              </a:ext>
            </a:extLst>
          </p:cNvPr>
          <p:cNvSpPr/>
          <p:nvPr/>
        </p:nvSpPr>
        <p:spPr>
          <a:xfrm>
            <a:off x="7629987" y="998220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C266E1-5355-0CD0-951B-0C0432E5C77C}"/>
              </a:ext>
            </a:extLst>
          </p:cNvPr>
          <p:cNvCxnSpPr>
            <a:cxnSpLocks/>
          </p:cNvCxnSpPr>
          <p:nvPr/>
        </p:nvCxnSpPr>
        <p:spPr>
          <a:xfrm flipH="1">
            <a:off x="6660789" y="1931670"/>
            <a:ext cx="344849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B7EC5E-9798-92A2-3CA6-25DC3BAE410B}"/>
              </a:ext>
            </a:extLst>
          </p:cNvPr>
          <p:cNvSpPr/>
          <p:nvPr/>
        </p:nvSpPr>
        <p:spPr>
          <a:xfrm>
            <a:off x="7005638" y="1779270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60BA8C-A56C-B45C-251E-142BA368BB90}"/>
              </a:ext>
            </a:extLst>
          </p:cNvPr>
          <p:cNvCxnSpPr>
            <a:cxnSpLocks/>
          </p:cNvCxnSpPr>
          <p:nvPr/>
        </p:nvCxnSpPr>
        <p:spPr>
          <a:xfrm>
            <a:off x="4419600" y="1686721"/>
            <a:ext cx="391461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3C4E0C1-CAD7-9855-0608-5C19CDBEC7C8}"/>
              </a:ext>
            </a:extLst>
          </p:cNvPr>
          <p:cNvSpPr/>
          <p:nvPr/>
        </p:nvSpPr>
        <p:spPr>
          <a:xfrm>
            <a:off x="4208290" y="1534321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E85132-23C2-CFD4-7DA2-E350766984A2}"/>
              </a:ext>
            </a:extLst>
          </p:cNvPr>
          <p:cNvSpPr txBox="1"/>
          <p:nvPr/>
        </p:nvSpPr>
        <p:spPr>
          <a:xfrm>
            <a:off x="8161017" y="1331289"/>
            <a:ext cx="4305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</a:t>
            </a:r>
            <a:r>
              <a:rPr lang="en-US" sz="2000" dirty="0"/>
              <a:t>– Temperature Node</a:t>
            </a:r>
            <a:br>
              <a:rPr lang="en-US" sz="2000" dirty="0"/>
            </a:br>
            <a:r>
              <a:rPr lang="en-US" sz="2000" b="1" dirty="0"/>
              <a:t>B</a:t>
            </a:r>
            <a:r>
              <a:rPr lang="en-US" sz="2000" dirty="0"/>
              <a:t> – Vented Socket Head Screw</a:t>
            </a:r>
            <a:br>
              <a:rPr lang="en-US" sz="2000" dirty="0"/>
            </a:br>
            <a:r>
              <a:rPr lang="en-US" sz="2000" b="1" dirty="0"/>
              <a:t>C</a:t>
            </a:r>
            <a:r>
              <a:rPr lang="en-US" sz="2000" dirty="0"/>
              <a:t> – PCB Card</a:t>
            </a:r>
          </a:p>
        </p:txBody>
      </p:sp>
    </p:spTree>
    <p:extLst>
      <p:ext uri="{BB962C8B-B14F-4D97-AF65-F5344CB8AC3E}">
        <p14:creationId xmlns:p14="http://schemas.microsoft.com/office/powerpoint/2010/main" val="390724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D3CE5-05C5-8277-AC54-66D2242C5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91" y="274320"/>
            <a:ext cx="2037790" cy="617982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32AAB9E-82E5-5D11-1C89-7185CEDE05C7}"/>
              </a:ext>
            </a:extLst>
          </p:cNvPr>
          <p:cNvSpPr/>
          <p:nvPr/>
        </p:nvSpPr>
        <p:spPr>
          <a:xfrm flipH="1">
            <a:off x="2225040" y="4838700"/>
            <a:ext cx="8237220" cy="472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4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Barajas Enriquez, Alfredo</dc:creator>
  <cp:lastModifiedBy>Barajas Enriquez, Alfredo</cp:lastModifiedBy>
  <cp:revision>3</cp:revision>
  <dcterms:created xsi:type="dcterms:W3CDTF">2024-10-09T21:49:10Z</dcterms:created>
  <dcterms:modified xsi:type="dcterms:W3CDTF">2024-10-09T23:43:00Z</dcterms:modified>
</cp:coreProperties>
</file>