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58" r:id="rId5"/>
    <p:sldId id="261" r:id="rId6"/>
    <p:sldId id="265" r:id="rId7"/>
    <p:sldId id="264" r:id="rId8"/>
    <p:sldId id="262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>
        <p:scale>
          <a:sx n="125" d="100"/>
          <a:sy n="125" d="100"/>
        </p:scale>
        <p:origin x="127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BBE98-1D2A-46F9-8336-4B130FCC9D7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5A644-5106-41DF-AC9F-42FD575B5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5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5A644-5106-41DF-AC9F-42FD575B5B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5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874F-5252-39BC-FB91-0D309D796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729BA-4F0B-DC9C-AEDA-49B10472B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88900-9791-CA65-3689-E8CD3618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38D4B-2843-F4AC-1813-088FBE14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456F-F850-3847-2344-7B611021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8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41BA-8460-2C68-8DEB-BA1D4564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2C2C4-943A-BFE1-E182-6628D7033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AF1E2-B082-376E-E05E-FFBC8ECD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DA4A0-858A-5030-5C5C-D2E9D13B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F9F30-FE02-7750-24A8-F8AD4476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4E989-8BBC-E6EA-4DF5-A9BAFF849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5596C-5AE0-D543-F665-E2DB7DD94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808E9-035F-1449-03B5-89DCD859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EDC48-6436-5400-8D6F-880DF4E8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0D6A0-533F-12B4-6E61-3CEBBFD3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9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DAE2-5E9C-E7F5-58D3-AA01DBF7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AFDD-013E-8033-9103-3237C9AD0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6E564-CF03-019C-42AF-FDB89EA2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D2379-714B-AF2C-D62B-BC2281B4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AD6CC-E2B0-7733-01B6-F71C8B6F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3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B95B-3764-9739-0EF2-314469AB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AE9B2-AACC-FB85-6158-1E47E088B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0CCA0-323D-AA9B-875F-4E08EB2E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94406-123C-DD52-D1E9-2180A46D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7FBC2-946C-FB80-9F4D-4F266A72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908F-EE77-8CE9-D6A8-6EB9C443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44CED-62CE-3A38-6E7D-8724EDAD3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C4DDC-C691-377D-8959-64FED481C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75271-F15A-B04C-EEA4-A4BD6AB7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1B09-CA9A-D852-6228-7BAE92E2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CEAAD-FCB9-5BD5-80AC-4F1F1016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7555-C457-2E13-C88C-F5093F60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FF646-BAF9-BBC4-1EAC-60F4BA532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4CD3E-3B09-5852-77F3-928442569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71C6C-0B9A-C5BE-0EBC-D2BA72A56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344C8-2AF8-8BAF-C54F-D3974424B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ADCFB-3B2B-96B5-20AD-58FE521E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0E18E-9E54-0A68-C6B6-977016A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CA815-09DD-642D-B9A9-99B7B6CF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4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E5F9-36B6-9CBA-CC94-994449DE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BA468-83B9-90E5-0BFF-DC0C802C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A6B64-D37D-3E59-F5DA-2355CE3D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1155A-6239-A08B-E856-DDAD34F3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2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C2981-B435-36CA-3B52-9ED4A3D1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43F85-71AB-6A73-0669-AFB743F7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328E7-73E9-0EB2-5CF7-DE3AA4B0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6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F9C4-0FEE-9737-8B9D-1F958912C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63507-4D15-A065-68B8-A1C37FBFB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5E8FE-044C-C434-204B-01543D4A7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A7F0A-AD76-7C41-125C-181DA3BE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39121-641E-45BE-EC20-0C94D0C3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70777-C21D-C157-9A1B-41B268EF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1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0DBE-2203-3304-A0CD-3C2B29DD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41EAB-685A-5B17-479D-2F94AA0D6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07236-38F9-D346-7D02-2CB30A360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E5620-56A2-EEED-A463-7177DD15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599A7-F8C5-546B-76BA-8A398DF7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DEE05-56BA-5EAD-FAB2-8F179902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1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F9C8B-9B5A-EA97-D478-30E34143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87C1-7851-6F20-A8BF-8405D8CDD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73969-9DF2-5F6D-1E57-0CD61C452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35262A-C2B8-47BA-B768-4152A7AF1C9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1AA23-146F-C26B-C5F1-41F7EBC0B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59DF1-F642-8864-9EB7-79EC0B845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772A37-0941-4D42-A45D-F9B9D56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4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154DEB-AA55-1138-F95B-A8FC8F5746E0}"/>
              </a:ext>
            </a:extLst>
          </p:cNvPr>
          <p:cNvSpPr txBox="1"/>
          <p:nvPr/>
        </p:nvSpPr>
        <p:spPr>
          <a:xfrm>
            <a:off x="130176" y="55636"/>
            <a:ext cx="8204123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Temperature Testing Stand for 2-inch Silicon Wafers used in Experimental Research in VUV Photodetectors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517EE-9AD5-9981-F095-91AF24A1B1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3" t="4072" r="4058" b="6123"/>
          <a:stretch/>
        </p:blipFill>
        <p:spPr>
          <a:xfrm>
            <a:off x="9214642" y="850466"/>
            <a:ext cx="2332210" cy="23016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3E7EA8-04BE-32AB-4B82-260177580A40}"/>
              </a:ext>
            </a:extLst>
          </p:cNvPr>
          <p:cNvSpPr txBox="1"/>
          <p:nvPr/>
        </p:nvSpPr>
        <p:spPr>
          <a:xfrm>
            <a:off x="8769351" y="94493"/>
            <a:ext cx="32003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Shadow Mask and Templates for 2-inch Silicon Wafers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C7CDA4-36A6-26EC-C403-356A16F79962}"/>
              </a:ext>
            </a:extLst>
          </p:cNvPr>
          <p:cNvCxnSpPr>
            <a:cxnSpLocks/>
          </p:cNvCxnSpPr>
          <p:nvPr/>
        </p:nvCxnSpPr>
        <p:spPr>
          <a:xfrm flipV="1">
            <a:off x="8515350" y="94493"/>
            <a:ext cx="0" cy="6642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D1C7CDA-7FCA-290B-ABBE-8A5A047FB6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61" t="35279" r="9384" b="3260"/>
          <a:stretch/>
        </p:blipFill>
        <p:spPr>
          <a:xfrm>
            <a:off x="418563" y="2001315"/>
            <a:ext cx="3665218" cy="44958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D0A3FA-E233-E8D8-0E19-55E6037DA29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840" t="7435" r="9004" b="8081"/>
          <a:stretch/>
        </p:blipFill>
        <p:spPr>
          <a:xfrm>
            <a:off x="8707182" y="3215713"/>
            <a:ext cx="3347129" cy="2314065"/>
          </a:xfrm>
          <a:prstGeom prst="rect">
            <a:avLst/>
          </a:prstGeom>
        </p:spPr>
      </p:pic>
      <p:pic>
        <p:nvPicPr>
          <p:cNvPr id="14" name="Picture 13" descr="A qr code with black squares and circles&#10;&#10;Description automatically generated">
            <a:extLst>
              <a:ext uri="{FF2B5EF4-FFF2-40B4-BE49-F238E27FC236}">
                <a16:creationId xmlns:a16="http://schemas.microsoft.com/office/drawing/2014/main" id="{58F1060B-F03C-89C8-8AF3-A2D80F89A1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5" r="3802"/>
          <a:stretch/>
        </p:blipFill>
        <p:spPr>
          <a:xfrm>
            <a:off x="8696402" y="5462163"/>
            <a:ext cx="1219992" cy="12104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909D14-00BB-C9FC-DF95-5D47312C3A39}"/>
              </a:ext>
            </a:extLst>
          </p:cNvPr>
          <p:cNvSpPr txBox="1"/>
          <p:nvPr/>
        </p:nvSpPr>
        <p:spPr>
          <a:xfrm>
            <a:off x="8572500" y="6604985"/>
            <a:ext cx="352675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https://github.com/barajasalfredo13/Amorphous-Selenium-Vertical-Design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CE18A66-D534-0742-3220-67292DBD8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2" r="21268" b="18616"/>
          <a:stretch/>
        </p:blipFill>
        <p:spPr bwMode="auto">
          <a:xfrm>
            <a:off x="4200622" y="1815040"/>
            <a:ext cx="3985737" cy="468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11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C586929-9635-599F-76FE-9E357D85E62D}"/>
              </a:ext>
            </a:extLst>
          </p:cNvPr>
          <p:cNvGrpSpPr/>
          <p:nvPr/>
        </p:nvGrpSpPr>
        <p:grpSpPr>
          <a:xfrm>
            <a:off x="6096000" y="-45719"/>
            <a:ext cx="6096000" cy="6903720"/>
            <a:chOff x="6887773" y="300267"/>
            <a:chExt cx="4066326" cy="494774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143D13A-0958-CEBE-1536-6382B7B4E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1540"/>
            <a:stretch/>
          </p:blipFill>
          <p:spPr>
            <a:xfrm>
              <a:off x="6887773" y="307411"/>
              <a:ext cx="4066326" cy="494060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F39045-50EA-5CF8-9084-311421D9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768" b="92143" l="3643" r="92077">
                          <a14:foregroundMark x1="10291" y1="38750" x2="25137" y2="19911"/>
                          <a14:foregroundMark x1="25137" y1="19911" x2="53097" y2="8571"/>
                          <a14:foregroundMark x1="53097" y1="8571" x2="69308" y2="14911"/>
                          <a14:foregroundMark x1="46721" y1="7857" x2="20765" y2="16161"/>
                          <a14:foregroundMark x1="20765" y1="16161" x2="19763" y2="16875"/>
                          <a14:foregroundMark x1="29508" y1="14107" x2="13278" y2="23721"/>
                          <a14:foregroundMark x1="6439" y1="36950" x2="4372" y2="53839"/>
                          <a14:foregroundMark x1="14117" y1="25179" x2="25956" y2="17411"/>
                          <a14:foregroundMark x1="7741" y1="49107" x2="16029" y2="66518"/>
                          <a14:foregroundMark x1="16029" y1="66518" x2="15665" y2="67143"/>
                          <a14:foregroundMark x1="8015" y1="52321" x2="16485" y2="73750"/>
                          <a14:foregroundMark x1="16485" y1="73750" x2="15938" y2="73214"/>
                          <a14:foregroundMark x1="7195" y1="60357" x2="27687" y2="86964"/>
                          <a14:foregroundMark x1="27687" y1="86964" x2="48998" y2="92321"/>
                          <a14:foregroundMark x1="34882" y1="88571" x2="62113" y2="90089"/>
                          <a14:foregroundMark x1="77960" y1="79286" x2="87978" y2="53929"/>
                          <a14:foregroundMark x1="87978" y1="53929" x2="86430" y2="41786"/>
                          <a14:foregroundMark x1="88798" y1="52857" x2="83515" y2="29464"/>
                          <a14:foregroundMark x1="83515" y1="29464" x2="83151" y2="29464"/>
                          <a14:foregroundMark x1="92077" y1="53571" x2="90528" y2="47321"/>
                          <a14:foregroundMark x1="14663" y1="25179" x2="8015" y2="43571"/>
                          <a14:foregroundMark x1="12113" y1="29196" x2="6193" y2="43839"/>
                          <a14:foregroundMark x1="5647" y1="43304" x2="12386" y2="25982"/>
                          <a14:foregroundMark x1="11566" y1="25714" x2="3643" y2="46607"/>
                          <a14:backgroundMark x1="6740" y1="30446" x2="8288" y2="21964"/>
                          <a14:backgroundMark x1="10018" y1="24732" x2="7468" y2="28214"/>
                          <a14:backgroundMark x1="9745" y1="24464" x2="5920" y2="31696"/>
                          <a14:backgroundMark x1="8865" y1="28480" x2="7013" y2="31250"/>
                          <a14:backgroundMark x1="12386" y1="23214" x2="10875" y2="25473"/>
                          <a14:backgroundMark x1="9884" y1="25794" x2="7013" y2="30268"/>
                          <a14:backgroundMark x1="10565" y1="24732" x2="10233" y2="25249"/>
                          <a14:backgroundMark x1="7468" y1="28482" x2="5647" y2="36786"/>
                          <a14:backgroundMark x1="3370" y1="48839" x2="3916" y2="44018"/>
                        </a14:backgroundRemoval>
                      </a14:imgEffect>
                    </a14:imgLayer>
                  </a14:imgProps>
                </a:ext>
              </a:extLst>
            </a:blip>
            <a:srcRect l="3123" t="4072" r="4058" b="6123"/>
            <a:stretch/>
          </p:blipFill>
          <p:spPr>
            <a:xfrm>
              <a:off x="7518103" y="1453448"/>
              <a:ext cx="2905099" cy="286709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F45E5E1-4C7B-D890-DF5D-FCEF0B46A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646" b="96472" l="2449" r="97415">
                          <a14:foregroundMark x1="12109" y1="43881" x2="6939" y2="18633"/>
                          <a14:foregroundMark x1="6939" y1="18633" x2="23401" y2="14002"/>
                          <a14:foregroundMark x1="23401" y1="14002" x2="48299" y2="12900"/>
                          <a14:foregroundMark x1="48299" y1="12900" x2="74150" y2="16759"/>
                          <a14:foregroundMark x1="74150" y1="16759" x2="90612" y2="30761"/>
                          <a14:foregroundMark x1="90612" y1="30761" x2="96327" y2="48732"/>
                          <a14:foregroundMark x1="96327" y1="48732" x2="93061" y2="80816"/>
                          <a14:foregroundMark x1="93061" y1="80816" x2="85850" y2="89967"/>
                          <a14:foregroundMark x1="77024" y1="90397" x2="36054" y2="92393"/>
                          <a14:foregroundMark x1="85850" y1="89967" x2="77069" y2="90395"/>
                          <a14:foregroundMark x1="23624" y1="88377" x2="15238" y2="85667"/>
                          <a14:foregroundMark x1="36054" y1="92393" x2="25321" y2="88925"/>
                          <a14:foregroundMark x1="15238" y1="85667" x2="5916" y2="67347"/>
                          <a14:foregroundMark x1="5566" y1="34589" x2="6122" y2="27453"/>
                          <a14:foregroundMark x1="23673" y1="12679" x2="47211" y2="8600"/>
                          <a14:foregroundMark x1="47211" y1="8600" x2="57143" y2="9372"/>
                          <a14:foregroundMark x1="45850" y1="7277" x2="63247" y2="7277"/>
                          <a14:foregroundMark x1="65975" y1="8117" x2="69796" y2="9813"/>
                          <a14:foregroundMark x1="66139" y1="8439" x2="81905" y2="21389"/>
                          <a14:foregroundMark x1="62041" y1="5072" x2="62155" y2="5166"/>
                          <a14:foregroundMark x1="80000" y1="11136" x2="89932" y2="27453"/>
                          <a14:foregroundMark x1="89932" y1="27453" x2="89932" y2="27453"/>
                          <a14:foregroundMark x1="84762" y1="12128" x2="97551" y2="35943"/>
                          <a14:foregroundMark x1="97551" y1="35943" x2="95646" y2="37596"/>
                          <a14:foregroundMark x1="94286" y1="22492" x2="91293" y2="58655"/>
                          <a14:foregroundMark x1="91293" y1="58655" x2="91156" y2="58875"/>
                          <a14:foregroundMark x1="85850" y1="39802" x2="83129" y2="65160"/>
                          <a14:foregroundMark x1="83129" y1="65160" x2="83129" y2="64719"/>
                          <a14:foregroundMark x1="88027" y1="32194" x2="87211" y2="70893"/>
                          <a14:foregroundMark x1="86803" y1="71114" x2="83810" y2="83462"/>
                          <a14:foregroundMark x1="94558" y1="74642" x2="91837" y2="85006"/>
                          <a14:foregroundMark x1="93197" y1="81036" x2="88707" y2="91951"/>
                          <a14:foregroundMark x1="88707" y1="91951" x2="88571" y2="92062"/>
                          <a14:foregroundMark x1="95374" y1="85226" x2="83401" y2="96582"/>
                          <a14:foregroundMark x1="83401" y1="96582" x2="82857" y2="96251"/>
                          <a14:foregroundMark x1="84082" y1="91731" x2="43673" y2="91621"/>
                          <a14:foregroundMark x1="43673" y1="91621" x2="42449" y2="91180"/>
                          <a14:foregroundMark x1="50404" y1="88052" x2="32381" y2="81036"/>
                          <a14:foregroundMark x1="60136" y1="91841" x2="50861" y2="88230"/>
                          <a14:foregroundMark x1="78231" y1="91180" x2="79592" y2="81808"/>
                          <a14:foregroundMark x1="51565" y1="17641" x2="44490" y2="11246"/>
                          <a14:foregroundMark x1="34286" y1="18412" x2="20272" y2="15766"/>
                          <a14:foregroundMark x1="88163" y1="85777" x2="92517" y2="72216"/>
                          <a14:foregroundMark x1="90748" y1="83903" x2="85306" y2="75083"/>
                          <a14:foregroundMark x1="85306" y1="85226" x2="86395" y2="72878"/>
                          <a14:foregroundMark x1="44898" y1="92723" x2="19864" y2="91731"/>
                          <a14:foregroundMark x1="27483" y1="94267" x2="16871" y2="88754"/>
                          <a14:foregroundMark x1="16871" y1="88754" x2="7755" y2="79934"/>
                          <a14:foregroundMark x1="7755" y1="79934" x2="6939" y2="77729"/>
                          <a14:foregroundMark x1="31020" y1="91069" x2="21361" y2="86439"/>
                          <a14:foregroundMark x1="51701" y1="91290" x2="48027" y2="85888"/>
                          <a14:foregroundMark x1="55782" y1="91069" x2="47891" y2="88093"/>
                          <a14:foregroundMark x1="52789" y1="90518" x2="47619" y2="87652"/>
                          <a14:foregroundMark x1="79184" y1="91180" x2="77143" y2="85667"/>
                          <a14:foregroundMark x1="77687" y1="90298" x2="73878" y2="86329"/>
                          <a14:foregroundMark x1="77007" y1="90849" x2="76327" y2="85336"/>
                          <a14:foregroundMark x1="75918" y1="91841" x2="75918" y2="84454"/>
                          <a14:foregroundMark x1="8844" y1="68798" x2="8299" y2="54245"/>
                          <a14:foregroundMark x1="8299" y1="54245" x2="8299" y2="54245"/>
                          <a14:foregroundMark x1="6259" y1="72988" x2="6803" y2="61080"/>
                          <a14:foregroundMark x1="6939" y1="71885" x2="4218" y2="60970"/>
                          <a14:foregroundMark x1="4354" y1="73208" x2="5306" y2="61852"/>
                          <a14:foregroundMark x1="5306" y1="68026" x2="6531" y2="33738"/>
                          <a14:foregroundMark x1="4082" y1="75524" x2="4082" y2="34399"/>
                          <a14:foregroundMark x1="4082" y1="34399" x2="4082" y2="34399"/>
                          <a14:foregroundMark x1="5170" y1="67806" x2="4626" y2="77508"/>
                          <a14:foregroundMark x1="4626" y1="77508" x2="3537" y2="21720"/>
                          <a14:foregroundMark x1="3500" y1="63468" x2="4082" y2="23484"/>
                          <a14:foregroundMark x1="3401" y1="70232" x2="3403" y2="70079"/>
                          <a14:foregroundMark x1="3401" y1="68798" x2="3946" y2="28556"/>
                          <a14:foregroundMark x1="62721" y1="8159" x2="67483" y2="7277"/>
                          <a14:foregroundMark x1="61905" y1="6174" x2="62041" y2="2646"/>
                          <a14:foregroundMark x1="61497" y1="6284" x2="61633" y2="4410"/>
                          <a14:foregroundMark x1="62177" y1="5513" x2="62041" y2="3528"/>
                          <a14:foregroundMark x1="4898" y1="68908" x2="4626" y2="45755"/>
                          <a14:foregroundMark x1="3537" y1="66924" x2="3810" y2="57552"/>
                          <a14:foregroundMark x1="3810" y1="57552" x2="3810" y2="57552"/>
                          <a14:foregroundMark x1="3673" y1="67365" x2="3673" y2="62734"/>
                          <a14:foregroundMark x1="3810" y1="66703" x2="3537" y2="60529"/>
                          <a14:foregroundMark x1="3537" y1="67475" x2="3810" y2="64498"/>
                          <a14:foregroundMark x1="3537" y1="68247" x2="3810" y2="64719"/>
                          <a14:foregroundMark x1="3401" y1="68026" x2="3537" y2="60529"/>
                          <a14:foregroundMark x1="3673" y1="61742" x2="3537" y2="53363"/>
                          <a14:foregroundMark x1="2993" y1="58655" x2="4898" y2="43330"/>
                          <a14:foregroundMark x1="4082" y1="54796" x2="4490" y2="41566"/>
                          <a14:foregroundMark x1="4354" y1="51819" x2="4082" y2="41235"/>
                          <a14:backgroundMark x1="3586" y1="66142" x2="3607" y2="67749"/>
                          <a14:backgroundMark x1="3499" y1="59299" x2="3514" y2="60470"/>
                          <a14:backgroundMark x1="3491" y1="58687" x2="3498" y2="59255"/>
                          <a14:backgroundMark x1="3476" y1="57552" x2="3475" y2="57468"/>
                          <a14:backgroundMark x1="3461" y1="56365" x2="3476" y2="57552"/>
                          <a14:backgroundMark x1="3179" y1="34399" x2="3438" y2="54554"/>
                          <a14:backgroundMark x1="2993" y1="19846" x2="3179" y2="34399"/>
                          <a14:backgroundMark x1="3408" y1="23140" x2="3401" y2="21830"/>
                          <a14:backgroundMark x1="3468" y1="34399" x2="3419" y2="25164"/>
                          <a14:backgroundMark x1="3497" y1="39754" x2="3468" y2="34399"/>
                          <a14:backgroundMark x1="3552" y1="50121" x2="3526" y2="45294"/>
                          <a14:backgroundMark x1="3592" y1="57552" x2="3590" y2="57184"/>
                          <a14:backgroundMark x1="3602" y1="59502" x2="3592" y2="57552"/>
                          <a14:backgroundMark x1="3618" y1="62594" x2="3603" y2="59716"/>
                          <a14:backgroundMark x1="3646" y1="67750" x2="3644" y2="67289"/>
                          <a14:backgroundMark x1="2961" y1="59489" x2="2993" y2="56781"/>
                          <a14:backgroundMark x1="3254" y1="34399" x2="3047" y2="52120"/>
                          <a14:backgroundMark x1="3401" y1="21830" x2="3254" y2="34399"/>
                          <a14:backgroundMark x1="2993" y1="56781" x2="408" y2="32966"/>
                          <a14:backgroundMark x1="408" y1="32966" x2="1905" y2="40573"/>
                          <a14:backgroundMark x1="48435" y1="65160" x2="43946" y2="53142"/>
                          <a14:backgroundMark x1="43946" y1="53142" x2="44626" y2="44432"/>
                          <a14:backgroundMark x1="2710" y1="57552" x2="2721" y2="56340"/>
                          <a14:backgroundMark x1="2585" y1="70893" x2="2710" y2="57552"/>
                          <a14:backgroundMark x1="3220" y1="65220" x2="3265" y2="64057"/>
                          <a14:backgroundMark x1="3178" y1="66294" x2="3170" y2="66514"/>
                          <a14:backgroundMark x1="2993" y1="71114" x2="3057" y2="69445"/>
                          <a14:backgroundMark x1="63573" y1="6572" x2="63401" y2="5733"/>
                          <a14:backgroundMark x1="64389" y1="6421" x2="62585" y2="4520"/>
                          <a14:backgroundMark x1="64513" y1="6398" x2="62993" y2="4079"/>
                          <a14:backgroundMark x1="62233" y1="4447" x2="62313" y2="4520"/>
                          <a14:backgroundMark x1="64404" y1="6418" x2="62216" y2="4432"/>
                          <a14:backgroundMark x1="64466" y1="6406" x2="63673" y2="3197"/>
                          <a14:backgroundMark x1="62857" y1="6284" x2="62857" y2="441"/>
                          <a14:backgroundMark x1="62771" y1="5555" x2="62177" y2="4741"/>
                          <a14:backgroundMark x1="63946" y1="7166" x2="62948" y2="5799"/>
                        </a14:backgroundRemoval>
                      </a14:imgEffect>
                    </a14:imgLayer>
                  </a14:imgProps>
                </a:ext>
              </a:extLst>
            </a:blip>
            <a:srcRect l="39" r="11887" b="10314"/>
            <a:stretch/>
          </p:blipFill>
          <p:spPr>
            <a:xfrm>
              <a:off x="6887773" y="300267"/>
              <a:ext cx="3589727" cy="451086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5CF5F97-0F6E-40AD-F08B-28DDDF501CF8}"/>
              </a:ext>
            </a:extLst>
          </p:cNvPr>
          <p:cNvGrpSpPr/>
          <p:nvPr/>
        </p:nvGrpSpPr>
        <p:grpSpPr>
          <a:xfrm>
            <a:off x="0" y="-37156"/>
            <a:ext cx="6096000" cy="6904898"/>
            <a:chOff x="6096000" y="176057"/>
            <a:chExt cx="2512070" cy="302618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59EDFBD-F6B0-E924-D9AF-B8E15C6F4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t="466" b="1"/>
            <a:stretch/>
          </p:blipFill>
          <p:spPr>
            <a:xfrm>
              <a:off x="6096000" y="176057"/>
              <a:ext cx="2512070" cy="302618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76B95E5-B9D4-05BF-C025-8B7BC2A48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768" b="92143" l="3643" r="92077">
                          <a14:foregroundMark x1="10291" y1="38750" x2="25137" y2="19911"/>
                          <a14:foregroundMark x1="25137" y1="19911" x2="53097" y2="8571"/>
                          <a14:foregroundMark x1="53097" y1="8571" x2="69308" y2="14911"/>
                          <a14:foregroundMark x1="46721" y1="7857" x2="20765" y2="16161"/>
                          <a14:foregroundMark x1="20765" y1="16161" x2="19763" y2="16875"/>
                          <a14:foregroundMark x1="29508" y1="14107" x2="13278" y2="23721"/>
                          <a14:foregroundMark x1="6439" y1="36950" x2="4372" y2="53839"/>
                          <a14:foregroundMark x1="14117" y1="25179" x2="25956" y2="17411"/>
                          <a14:foregroundMark x1="7741" y1="49107" x2="16029" y2="66518"/>
                          <a14:foregroundMark x1="16029" y1="66518" x2="15665" y2="67143"/>
                          <a14:foregroundMark x1="8015" y1="52321" x2="16485" y2="73750"/>
                          <a14:foregroundMark x1="16485" y1="73750" x2="15938" y2="73214"/>
                          <a14:foregroundMark x1="7195" y1="60357" x2="27687" y2="86964"/>
                          <a14:foregroundMark x1="27687" y1="86964" x2="48998" y2="92321"/>
                          <a14:foregroundMark x1="34882" y1="88571" x2="62113" y2="90089"/>
                          <a14:foregroundMark x1="77960" y1="79286" x2="87978" y2="53929"/>
                          <a14:foregroundMark x1="87978" y1="53929" x2="86430" y2="41786"/>
                          <a14:foregroundMark x1="88798" y1="52857" x2="83515" y2="29464"/>
                          <a14:foregroundMark x1="83515" y1="29464" x2="83151" y2="29464"/>
                          <a14:foregroundMark x1="92077" y1="53571" x2="90528" y2="47321"/>
                          <a14:foregroundMark x1="14663" y1="25179" x2="8015" y2="43571"/>
                          <a14:foregroundMark x1="12113" y1="29196" x2="6193" y2="43839"/>
                          <a14:foregroundMark x1="5647" y1="43304" x2="12386" y2="25982"/>
                          <a14:foregroundMark x1="11566" y1="25714" x2="3643" y2="46607"/>
                          <a14:backgroundMark x1="6740" y1="30446" x2="8288" y2="21964"/>
                          <a14:backgroundMark x1="10018" y1="24732" x2="7468" y2="28214"/>
                          <a14:backgroundMark x1="9745" y1="24464" x2="5920" y2="31696"/>
                          <a14:backgroundMark x1="8865" y1="28480" x2="7013" y2="31250"/>
                          <a14:backgroundMark x1="12386" y1="23214" x2="10875" y2="25473"/>
                          <a14:backgroundMark x1="9884" y1="25794" x2="7013" y2="30268"/>
                          <a14:backgroundMark x1="10565" y1="24732" x2="10233" y2="25249"/>
                          <a14:backgroundMark x1="7468" y1="28482" x2="5647" y2="36786"/>
                          <a14:backgroundMark x1="3370" y1="48839" x2="3916" y2="44018"/>
                        </a14:backgroundRemoval>
                      </a14:imgEffect>
                    </a14:imgLayer>
                  </a14:imgProps>
                </a:ext>
              </a:extLst>
            </a:blip>
            <a:srcRect l="3123" t="4072" r="4058" b="6123"/>
            <a:stretch/>
          </p:blipFill>
          <p:spPr>
            <a:xfrm>
              <a:off x="6496762" y="886374"/>
              <a:ext cx="1730235" cy="1723832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0D7D32-9FEC-1FF6-56A8-1F188AAC8DF0}"/>
              </a:ext>
            </a:extLst>
          </p:cNvPr>
          <p:cNvSpPr txBox="1"/>
          <p:nvPr/>
        </p:nvSpPr>
        <p:spPr>
          <a:xfrm>
            <a:off x="4427220" y="147934"/>
            <a:ext cx="333756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Sample Mount Render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19336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BA47BE-9331-02B2-4F1C-120B8EBEF8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20" t="14858" r="8923" b="10504"/>
          <a:stretch/>
        </p:blipFill>
        <p:spPr>
          <a:xfrm>
            <a:off x="6668485" y="706783"/>
            <a:ext cx="4553120" cy="4800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2B5E7E-5F40-66CC-B5B3-DD7F1B7310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819" t="15829" r="10872" b="19577"/>
          <a:stretch/>
        </p:blipFill>
        <p:spPr>
          <a:xfrm>
            <a:off x="970395" y="706783"/>
            <a:ext cx="4741949" cy="38873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0A81C2-04F3-D523-FF8A-067CBCDA89A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32" t="2763" b="5011"/>
          <a:stretch/>
        </p:blipFill>
        <p:spPr>
          <a:xfrm>
            <a:off x="970395" y="4670721"/>
            <a:ext cx="5989321" cy="18668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EE9831-87DA-48E8-9771-1C6F9EA33E5F}"/>
              </a:ext>
            </a:extLst>
          </p:cNvPr>
          <p:cNvSpPr txBox="1"/>
          <p:nvPr/>
        </p:nvSpPr>
        <p:spPr>
          <a:xfrm>
            <a:off x="1748789" y="168577"/>
            <a:ext cx="86944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Mounting the Copper Temperature Block</a:t>
            </a:r>
            <a:endParaRPr lang="en-US" sz="2400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FA9C9F-BA91-3F2E-5E53-BC79BC96FB9A}"/>
              </a:ext>
            </a:extLst>
          </p:cNvPr>
          <p:cNvSpPr txBox="1"/>
          <p:nvPr/>
        </p:nvSpPr>
        <p:spPr>
          <a:xfrm>
            <a:off x="970395" y="6537620"/>
            <a:ext cx="340980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Hole Dimensions and Locations of Stainless-Steel Block</a:t>
            </a:r>
          </a:p>
        </p:txBody>
      </p:sp>
    </p:spTree>
    <p:extLst>
      <p:ext uri="{BB962C8B-B14F-4D97-AF65-F5344CB8AC3E}">
        <p14:creationId xmlns:p14="http://schemas.microsoft.com/office/powerpoint/2010/main" val="162142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8A1590-0B67-C02D-E3A3-0F19CB021FCF}"/>
              </a:ext>
            </a:extLst>
          </p:cNvPr>
          <p:cNvSpPr txBox="1"/>
          <p:nvPr/>
        </p:nvSpPr>
        <p:spPr>
          <a:xfrm>
            <a:off x="1748789" y="168577"/>
            <a:ext cx="86944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Mounting Samples onto the PCB Card</a:t>
            </a:r>
            <a:endParaRPr lang="en-US" sz="24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5DD52D-969B-316D-2846-AFE7E9D6A8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14" t="4332" r="2175" b="10884"/>
          <a:stretch/>
        </p:blipFill>
        <p:spPr>
          <a:xfrm>
            <a:off x="238318" y="1118802"/>
            <a:ext cx="6454502" cy="462039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FD25DF-9ECD-4A08-CCCF-AF01F17E2D80}"/>
              </a:ext>
            </a:extLst>
          </p:cNvPr>
          <p:cNvCxnSpPr>
            <a:cxnSpLocks/>
          </p:cNvCxnSpPr>
          <p:nvPr/>
        </p:nvCxnSpPr>
        <p:spPr>
          <a:xfrm flipV="1">
            <a:off x="6718140" y="792480"/>
            <a:ext cx="0" cy="5957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19DEA2-C2E0-9DCC-B81C-2FFA811CDB9D}"/>
              </a:ext>
            </a:extLst>
          </p:cNvPr>
          <p:cNvGrpSpPr/>
          <p:nvPr/>
        </p:nvGrpSpPr>
        <p:grpSpPr>
          <a:xfrm>
            <a:off x="7048501" y="1062815"/>
            <a:ext cx="4617720" cy="3585419"/>
            <a:chOff x="6964681" y="1657175"/>
            <a:chExt cx="4617720" cy="358541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664A5CA-8CDF-1CE1-F8D4-D0DABD3F4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361" t="3341" r="3605" b="6521"/>
            <a:stretch/>
          </p:blipFill>
          <p:spPr>
            <a:xfrm>
              <a:off x="6964681" y="2204783"/>
              <a:ext cx="4617720" cy="2448433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B8CFC00-5DC5-C38C-2023-6E18A55B06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0280" y="4599875"/>
              <a:ext cx="0" cy="337885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6AAFE3B-28B8-E1EA-5976-65A9B2D7BD72}"/>
                </a:ext>
              </a:extLst>
            </p:cNvPr>
            <p:cNvSpPr/>
            <p:nvPr/>
          </p:nvSpPr>
          <p:spPr>
            <a:xfrm>
              <a:off x="10954712" y="4937794"/>
              <a:ext cx="211136" cy="304800"/>
            </a:xfrm>
            <a:prstGeom prst="round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AEC1527-8E6E-8ED1-8FDF-14B61B9C8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2872" y="4065174"/>
              <a:ext cx="0" cy="331566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E9EFAA0-CEC2-ADFC-4988-30A27F4145C1}"/>
                </a:ext>
              </a:extLst>
            </p:cNvPr>
            <p:cNvSpPr/>
            <p:nvPr/>
          </p:nvSpPr>
          <p:spPr>
            <a:xfrm>
              <a:off x="10017304" y="4396774"/>
              <a:ext cx="211136" cy="304800"/>
            </a:xfrm>
            <a:prstGeom prst="round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BEFA0C0-0088-CF30-69DC-90C7E57A4B40}"/>
                </a:ext>
              </a:extLst>
            </p:cNvPr>
            <p:cNvCxnSpPr>
              <a:cxnSpLocks/>
            </p:cNvCxnSpPr>
            <p:nvPr/>
          </p:nvCxnSpPr>
          <p:spPr>
            <a:xfrm>
              <a:off x="9270544" y="3505200"/>
              <a:ext cx="0" cy="207596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A566090-F4F2-E2D5-B7E7-229EC75EF5A7}"/>
                </a:ext>
              </a:extLst>
            </p:cNvPr>
            <p:cNvSpPr/>
            <p:nvPr/>
          </p:nvSpPr>
          <p:spPr>
            <a:xfrm>
              <a:off x="9164976" y="3200400"/>
              <a:ext cx="211136" cy="304800"/>
            </a:xfrm>
            <a:prstGeom prst="round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66D1CEE-AA02-47CA-8FAE-3AF30B9B69B9}"/>
                </a:ext>
              </a:extLst>
            </p:cNvPr>
            <p:cNvCxnSpPr>
              <a:cxnSpLocks/>
            </p:cNvCxnSpPr>
            <p:nvPr/>
          </p:nvCxnSpPr>
          <p:spPr>
            <a:xfrm>
              <a:off x="7707501" y="1950720"/>
              <a:ext cx="0" cy="357861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EA38C32-DC2F-EC30-9427-57FCD22F640B}"/>
                </a:ext>
              </a:extLst>
            </p:cNvPr>
            <p:cNvSpPr/>
            <p:nvPr/>
          </p:nvSpPr>
          <p:spPr>
            <a:xfrm>
              <a:off x="7601933" y="1657175"/>
              <a:ext cx="211136" cy="304800"/>
            </a:xfrm>
            <a:prstGeom prst="round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7F387FC-21D7-3743-F992-14F919AECCE4}"/>
              </a:ext>
            </a:extLst>
          </p:cNvPr>
          <p:cNvSpPr txBox="1"/>
          <p:nvPr/>
        </p:nvSpPr>
        <p:spPr>
          <a:xfrm>
            <a:off x="7204711" y="4947711"/>
            <a:ext cx="43053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 </a:t>
            </a:r>
            <a:r>
              <a:rPr lang="en-US" sz="2000" dirty="0"/>
              <a:t>– Vented Socket Head Screw</a:t>
            </a:r>
            <a:br>
              <a:rPr lang="en-US" sz="2000" dirty="0"/>
            </a:br>
            <a:r>
              <a:rPr lang="en-US" sz="2000" b="1" dirty="0"/>
              <a:t>B</a:t>
            </a:r>
            <a:r>
              <a:rPr lang="en-US" sz="2000" dirty="0"/>
              <a:t> – Top Probe Card</a:t>
            </a:r>
            <a:br>
              <a:rPr lang="en-US" sz="2000" dirty="0"/>
            </a:br>
            <a:r>
              <a:rPr lang="en-US" sz="2000" b="1" dirty="0"/>
              <a:t>C</a:t>
            </a:r>
            <a:r>
              <a:rPr lang="en-US" sz="2000" dirty="0"/>
              <a:t> – 2 Inch Substrate</a:t>
            </a:r>
          </a:p>
          <a:p>
            <a:r>
              <a:rPr lang="en-US" sz="2000" b="1" dirty="0"/>
              <a:t>D</a:t>
            </a:r>
            <a:r>
              <a:rPr lang="en-US" sz="2000" dirty="0"/>
              <a:t> – Bottom Probe Card</a:t>
            </a:r>
          </a:p>
          <a:p>
            <a:r>
              <a:rPr lang="en-US" sz="2000" b="1" dirty="0"/>
              <a:t>E </a:t>
            </a:r>
            <a:r>
              <a:rPr lang="en-US" sz="2000" dirty="0"/>
              <a:t>– Mil. Spec. 18-8 SS Hex Nut</a:t>
            </a:r>
            <a:endParaRPr lang="en-US" sz="20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8FA941-7889-22B9-C0D5-5E3928119FA0}"/>
              </a:ext>
            </a:extLst>
          </p:cNvPr>
          <p:cNvCxnSpPr>
            <a:cxnSpLocks/>
          </p:cNvCxnSpPr>
          <p:nvPr/>
        </p:nvCxnSpPr>
        <p:spPr>
          <a:xfrm>
            <a:off x="8528372" y="2151502"/>
            <a:ext cx="0" cy="2075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C609F48-3C6A-67BA-677F-DF920E5E7700}"/>
              </a:ext>
            </a:extLst>
          </p:cNvPr>
          <p:cNvSpPr/>
          <p:nvPr/>
        </p:nvSpPr>
        <p:spPr>
          <a:xfrm>
            <a:off x="8422804" y="1846702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4617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744D20-F739-1B7B-7EEE-73162C59E3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43" t="48866" r="12338" b="4593"/>
          <a:stretch/>
        </p:blipFill>
        <p:spPr>
          <a:xfrm>
            <a:off x="8161017" y="3535680"/>
            <a:ext cx="3609117" cy="3245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F15B41-CDDF-622C-E6FD-C20BDD9E87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290" b="7099"/>
          <a:stretch/>
        </p:blipFill>
        <p:spPr>
          <a:xfrm>
            <a:off x="286997" y="586740"/>
            <a:ext cx="3644923" cy="6194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EBF4DA-1A92-58DF-FF5E-9B7B408D13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965" b="7827"/>
          <a:stretch/>
        </p:blipFill>
        <p:spPr>
          <a:xfrm>
            <a:off x="4631084" y="746760"/>
            <a:ext cx="2929831" cy="2575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4C04EE-84E5-6410-BA99-BA5A0ED8718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462" t="5226" r="10804" b="8927"/>
          <a:stretch/>
        </p:blipFill>
        <p:spPr>
          <a:xfrm>
            <a:off x="4360923" y="3535680"/>
            <a:ext cx="3470151" cy="33223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DB7CAB-472F-4C99-D1F6-A8E1E65E7D56}"/>
              </a:ext>
            </a:extLst>
          </p:cNvPr>
          <p:cNvSpPr txBox="1"/>
          <p:nvPr/>
        </p:nvSpPr>
        <p:spPr>
          <a:xfrm>
            <a:off x="1748789" y="168577"/>
            <a:ext cx="86944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Mounting the Copper Temperature Block</a:t>
            </a:r>
            <a:endParaRPr lang="en-US" sz="2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348E26-EBDD-6178-D598-AFF73A9A18EA}"/>
              </a:ext>
            </a:extLst>
          </p:cNvPr>
          <p:cNvCxnSpPr>
            <a:cxnSpLocks/>
          </p:cNvCxnSpPr>
          <p:nvPr/>
        </p:nvCxnSpPr>
        <p:spPr>
          <a:xfrm flipH="1">
            <a:off x="7308503" y="1150620"/>
            <a:ext cx="31626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E372DD-76D6-0466-7825-A2865759A5D5}"/>
              </a:ext>
            </a:extLst>
          </p:cNvPr>
          <p:cNvSpPr/>
          <p:nvPr/>
        </p:nvSpPr>
        <p:spPr>
          <a:xfrm>
            <a:off x="7629987" y="998220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C266E1-5355-0CD0-951B-0C0432E5C77C}"/>
              </a:ext>
            </a:extLst>
          </p:cNvPr>
          <p:cNvCxnSpPr>
            <a:cxnSpLocks/>
          </p:cNvCxnSpPr>
          <p:nvPr/>
        </p:nvCxnSpPr>
        <p:spPr>
          <a:xfrm flipH="1">
            <a:off x="6660789" y="1931670"/>
            <a:ext cx="344849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B7EC5E-9798-92A2-3CA6-25DC3BAE410B}"/>
              </a:ext>
            </a:extLst>
          </p:cNvPr>
          <p:cNvSpPr/>
          <p:nvPr/>
        </p:nvSpPr>
        <p:spPr>
          <a:xfrm>
            <a:off x="7005638" y="1779270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60BA8C-A56C-B45C-251E-142BA368BB90}"/>
              </a:ext>
            </a:extLst>
          </p:cNvPr>
          <p:cNvCxnSpPr>
            <a:cxnSpLocks/>
          </p:cNvCxnSpPr>
          <p:nvPr/>
        </p:nvCxnSpPr>
        <p:spPr>
          <a:xfrm>
            <a:off x="4419600" y="1686721"/>
            <a:ext cx="391461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3C4E0C1-CAD7-9855-0608-5C19CDBEC7C8}"/>
              </a:ext>
            </a:extLst>
          </p:cNvPr>
          <p:cNvSpPr/>
          <p:nvPr/>
        </p:nvSpPr>
        <p:spPr>
          <a:xfrm>
            <a:off x="4208290" y="1534321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E85132-23C2-CFD4-7DA2-E350766984A2}"/>
              </a:ext>
            </a:extLst>
          </p:cNvPr>
          <p:cNvSpPr txBox="1"/>
          <p:nvPr/>
        </p:nvSpPr>
        <p:spPr>
          <a:xfrm>
            <a:off x="8161017" y="1331289"/>
            <a:ext cx="4305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 </a:t>
            </a:r>
            <a:r>
              <a:rPr lang="en-US" sz="2000" dirty="0"/>
              <a:t>– Temperature Node</a:t>
            </a:r>
            <a:br>
              <a:rPr lang="en-US" sz="2000" dirty="0"/>
            </a:br>
            <a:r>
              <a:rPr lang="en-US" sz="2000" b="1" dirty="0"/>
              <a:t>B</a:t>
            </a:r>
            <a:r>
              <a:rPr lang="en-US" sz="2000" dirty="0"/>
              <a:t> – Vented Socket Head Screw</a:t>
            </a:r>
            <a:br>
              <a:rPr lang="en-US" sz="2000" dirty="0"/>
            </a:br>
            <a:r>
              <a:rPr lang="en-US" sz="2000" b="1" dirty="0"/>
              <a:t>C</a:t>
            </a:r>
            <a:r>
              <a:rPr lang="en-US" sz="2000" dirty="0"/>
              <a:t> – PCB Card</a:t>
            </a:r>
          </a:p>
        </p:txBody>
      </p:sp>
    </p:spTree>
    <p:extLst>
      <p:ext uri="{BB962C8B-B14F-4D97-AF65-F5344CB8AC3E}">
        <p14:creationId xmlns:p14="http://schemas.microsoft.com/office/powerpoint/2010/main" val="390724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EA01516-2A23-2EBD-AA6B-5D7B6E0394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1" t="4791" r="17357" b="2196"/>
          <a:stretch/>
        </p:blipFill>
        <p:spPr bwMode="auto">
          <a:xfrm>
            <a:off x="558412" y="1020847"/>
            <a:ext cx="3540375" cy="481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246ADC-6FC6-EE07-8B8D-724C436364F1}"/>
              </a:ext>
            </a:extLst>
          </p:cNvPr>
          <p:cNvSpPr txBox="1"/>
          <p:nvPr/>
        </p:nvSpPr>
        <p:spPr>
          <a:xfrm>
            <a:off x="1748789" y="168577"/>
            <a:ext cx="86944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Copper Temperature Node</a:t>
            </a:r>
            <a:endParaRPr lang="en-US" sz="2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68CF2-402F-C73A-4B52-FB0BF700BE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3" r="1138"/>
          <a:stretch/>
        </p:blipFill>
        <p:spPr>
          <a:xfrm>
            <a:off x="4222720" y="916065"/>
            <a:ext cx="7740990" cy="5025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55D1F0-2193-2A5C-CA60-E7F2E5B9CFAC}"/>
              </a:ext>
            </a:extLst>
          </p:cNvPr>
          <p:cNvSpPr txBox="1"/>
          <p:nvPr/>
        </p:nvSpPr>
        <p:spPr>
          <a:xfrm>
            <a:off x="2978778" y="6027700"/>
            <a:ext cx="6234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Drawings are included for reproducibility of the system</a:t>
            </a:r>
          </a:p>
        </p:txBody>
      </p:sp>
    </p:spTree>
    <p:extLst>
      <p:ext uri="{BB962C8B-B14F-4D97-AF65-F5344CB8AC3E}">
        <p14:creationId xmlns:p14="http://schemas.microsoft.com/office/powerpoint/2010/main" val="268040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DCF0BAA-90BF-49C0-FA7E-2CC124A6D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" t="3208" r="6056"/>
          <a:stretch/>
        </p:blipFill>
        <p:spPr bwMode="auto">
          <a:xfrm>
            <a:off x="1935156" y="723900"/>
            <a:ext cx="8321688" cy="508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36A2F2-0C17-1E64-580E-C456DCFECDFB}"/>
              </a:ext>
            </a:extLst>
          </p:cNvPr>
          <p:cNvSpPr txBox="1"/>
          <p:nvPr/>
        </p:nvSpPr>
        <p:spPr>
          <a:xfrm>
            <a:off x="1748789" y="168577"/>
            <a:ext cx="86944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Boundary Analysis of Temperature for Copper Node</a:t>
            </a:r>
            <a:endParaRPr lang="en-US" sz="24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020D5-8F5A-8CAC-F239-3CDF7D538846}"/>
              </a:ext>
            </a:extLst>
          </p:cNvPr>
          <p:cNvSpPr txBox="1"/>
          <p:nvPr/>
        </p:nvSpPr>
        <p:spPr>
          <a:xfrm>
            <a:off x="2663144" y="5900098"/>
            <a:ext cx="6865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is expected that after ~ 100 seconds under, liquid Nitrogen flow, that the </a:t>
            </a:r>
            <a:r>
              <a:rPr lang="en-US" sz="2000" b="1" dirty="0"/>
              <a:t>Copper Node</a:t>
            </a:r>
            <a:r>
              <a:rPr lang="en-US" sz="2000" dirty="0"/>
              <a:t> will converge onto </a:t>
            </a:r>
            <a:r>
              <a:rPr lang="en-US" sz="2000" b="1" dirty="0"/>
              <a:t>77 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662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246ADC-6FC6-EE07-8B8D-724C436364F1}"/>
              </a:ext>
            </a:extLst>
          </p:cNvPr>
          <p:cNvSpPr txBox="1"/>
          <p:nvPr/>
        </p:nvSpPr>
        <p:spPr>
          <a:xfrm>
            <a:off x="1748789" y="168577"/>
            <a:ext cx="86944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PCB Card</a:t>
            </a:r>
            <a:endParaRPr lang="en-US" sz="2400" i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810E4F0-F874-D2DA-9E62-68BE11C69F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4" t="4064" r="4770" b="3181"/>
          <a:stretch/>
        </p:blipFill>
        <p:spPr bwMode="auto">
          <a:xfrm>
            <a:off x="784104" y="935395"/>
            <a:ext cx="4594405" cy="499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CC8EFA-451D-F181-B419-949171070A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" r="49431" b="2771"/>
          <a:stretch/>
        </p:blipFill>
        <p:spPr>
          <a:xfrm>
            <a:off x="5758674" y="935395"/>
            <a:ext cx="2818260" cy="4993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7E0A8C-B4B1-B77A-5FD2-41FD30F2DC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1363" b="2288"/>
          <a:stretch/>
        </p:blipFill>
        <p:spPr>
          <a:xfrm>
            <a:off x="8764139" y="935394"/>
            <a:ext cx="2818261" cy="49939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4ED8E9-15DA-E8CD-01D7-3BEAAB7EFD98}"/>
              </a:ext>
            </a:extLst>
          </p:cNvPr>
          <p:cNvSpPr txBox="1"/>
          <p:nvPr/>
        </p:nvSpPr>
        <p:spPr>
          <a:xfrm>
            <a:off x="1597291" y="5981537"/>
            <a:ext cx="8997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Gerber Files generated are for the test of a vertical device, BUT the </a:t>
            </a:r>
            <a:r>
              <a:rPr lang="en-US" sz="2000" b="1" u="sng" dirty="0" err="1"/>
              <a:t>KiCAD</a:t>
            </a:r>
            <a:r>
              <a:rPr lang="en-US" sz="2000" dirty="0"/>
              <a:t> Files contained have been made to accommodate modifications for new devices</a:t>
            </a:r>
          </a:p>
        </p:txBody>
      </p:sp>
    </p:spTree>
    <p:extLst>
      <p:ext uri="{BB962C8B-B14F-4D97-AF65-F5344CB8AC3E}">
        <p14:creationId xmlns:p14="http://schemas.microsoft.com/office/powerpoint/2010/main" val="408917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4AD0DF-2566-5343-CE68-2AAE8EE519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33" t="1914" r="1091" b="307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FBFE0E-44BB-3429-D3B2-217B098563F7}"/>
              </a:ext>
            </a:extLst>
          </p:cNvPr>
          <p:cNvSpPr txBox="1"/>
          <p:nvPr/>
        </p:nvSpPr>
        <p:spPr>
          <a:xfrm>
            <a:off x="4732020" y="126066"/>
            <a:ext cx="272796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KiCAD</a:t>
            </a:r>
            <a:r>
              <a:rPr lang="en-US" sz="2400" b="1" dirty="0"/>
              <a:t> Layer View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6666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D228C630-9B0E-4363-34DE-7BF98B71CA88}"/>
              </a:ext>
            </a:extLst>
          </p:cNvPr>
          <p:cNvGrpSpPr/>
          <p:nvPr/>
        </p:nvGrpSpPr>
        <p:grpSpPr>
          <a:xfrm>
            <a:off x="0" y="723898"/>
            <a:ext cx="12192000" cy="3680462"/>
            <a:chOff x="-1" y="-2"/>
            <a:chExt cx="12192000" cy="36804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5B0D86D-D699-1976-3AB1-B39E3A6715B2}"/>
                </a:ext>
              </a:extLst>
            </p:cNvPr>
            <p:cNvGrpSpPr/>
            <p:nvPr/>
          </p:nvGrpSpPr>
          <p:grpSpPr>
            <a:xfrm>
              <a:off x="-1" y="0"/>
              <a:ext cx="6106880" cy="3680460"/>
              <a:chOff x="50969" y="0"/>
              <a:chExt cx="5835481" cy="33641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FBBADA2-F9DF-F2C6-A3EB-8C9A7E13B6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54938" r="-1"/>
              <a:stretch/>
            </p:blipFill>
            <p:spPr>
              <a:xfrm>
                <a:off x="50969" y="1"/>
                <a:ext cx="2820210" cy="3364099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2090712-CB11-E07C-39E0-B39434878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-431" r="51419"/>
              <a:stretch/>
            </p:blipFill>
            <p:spPr>
              <a:xfrm>
                <a:off x="2819104" y="0"/>
                <a:ext cx="3067346" cy="3364099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5EDC5E0-5F50-4955-0170-20844E2683AB}"/>
                </a:ext>
              </a:extLst>
            </p:cNvPr>
            <p:cNvGrpSpPr/>
            <p:nvPr/>
          </p:nvGrpSpPr>
          <p:grpSpPr>
            <a:xfrm>
              <a:off x="6096000" y="-2"/>
              <a:ext cx="6095999" cy="3680462"/>
              <a:chOff x="0" y="3364100"/>
              <a:chExt cx="5886450" cy="349390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4F95FDD-D6D5-7ABA-F81D-688F01ACCD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7076" r="580"/>
              <a:stretch/>
            </p:blipFill>
            <p:spPr>
              <a:xfrm>
                <a:off x="3067346" y="3364100"/>
                <a:ext cx="2819104" cy="34939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7503CBC-2DF5-5C97-3C4D-5BD210789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4373" r="53283"/>
              <a:stretch/>
            </p:blipFill>
            <p:spPr>
              <a:xfrm>
                <a:off x="0" y="3364100"/>
                <a:ext cx="2819104" cy="34939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BDE56BC-005A-3CC2-29A5-4DB17D9A5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-111" r="95738"/>
              <a:stretch/>
            </p:blipFill>
            <p:spPr>
              <a:xfrm>
                <a:off x="2787150" y="3364100"/>
                <a:ext cx="291141" cy="3493900"/>
              </a:xfrm>
              <a:prstGeom prst="rect">
                <a:avLst/>
              </a:prstGeom>
            </p:spPr>
          </p:pic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411DDDE-A1F2-5F84-1019-407CD089D42D}"/>
              </a:ext>
            </a:extLst>
          </p:cNvPr>
          <p:cNvSpPr txBox="1"/>
          <p:nvPr/>
        </p:nvSpPr>
        <p:spPr>
          <a:xfrm>
            <a:off x="1748789" y="168577"/>
            <a:ext cx="86944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PCB Card Render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41262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191</Words>
  <Application>Microsoft Office PowerPoint</Application>
  <PresentationFormat>Widescreen</PresentationFormat>
  <Paragraphs>29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Barajas Enriquez, Alfredo</dc:creator>
  <cp:lastModifiedBy>Barajas Enriquez, Alfredo</cp:lastModifiedBy>
  <cp:revision>10</cp:revision>
  <dcterms:created xsi:type="dcterms:W3CDTF">2024-10-09T21:49:10Z</dcterms:created>
  <dcterms:modified xsi:type="dcterms:W3CDTF">2024-10-10T06:36:32Z</dcterms:modified>
</cp:coreProperties>
</file>