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2CF4-A7C7-40D5-AF5D-0DB3FDDFD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80DF-4339-461A-A043-8CE93265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B1C-3E0A-9B3A-7984-15A8A21E6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3188C-87B4-3271-AFEB-C9318A61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A8C3-6B39-CDD6-70DB-0649466A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05C9-4E6D-69E3-E632-4F75A196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754D-1B22-358C-5813-115613D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FA3A-32CA-5F67-D3DB-066343F9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AA98-C0ED-5338-2839-063FB3EE6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0AB3-8204-8D8C-FF80-121B9F0D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6379-E7B2-7DF8-1D24-D81176BE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A83E-B87A-6915-974C-0A281374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2223C-3890-0DC1-D786-942A1064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7F8B-E0A4-5B37-DAB1-41912937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C750-4AED-5311-6E67-A973CA6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0A9C-9B45-8E18-DF3F-B63AF7F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1821-772F-2978-68C1-D98BCAD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82AA-6666-92AE-D3A7-7C0ED48D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BA5-5C4A-F21B-0DF8-F1856CE5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26B5-E3EF-BB77-D221-12A57887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6BE6-B11A-0C0B-DAE3-618F95BE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A3E-F307-AA76-2784-F3FFD5B0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B9DA-7726-2E0F-1F0A-684EC5E6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BB46-5E1A-183A-2BE3-612F294A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F25A-5933-5347-1E2B-514B7E7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F19F-5AC5-8681-8BC6-2446898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73D-2A35-BDF5-C027-3342CEB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67C4-C56B-ACDA-6534-9A86E2E7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63D7-CA21-BF17-EDD9-6836C64F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4B57-F50A-378E-5E72-DEA4509C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7338-5255-1398-D08D-2DEAE2C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C138-288B-8979-5167-69870743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FE1A-E32F-971D-53CC-0D9DFF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9CEF-5F0F-F955-E545-F24B3B38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8188-A925-9B23-BAAF-00717D8C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71CF-9F63-0B63-12C0-EAB65157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C0932-DFD0-424D-BE2D-37824477E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A84F-8A4B-95A1-CC4F-1153894A9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EB0E-F4B4-17FD-50AC-34FEC786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6322-DF03-1D94-901B-CC1AA908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1B905-199F-AB89-AB64-4D083DC0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90BF-5BF6-CDD8-0067-F012B5BA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F81FA-FCB1-862F-700D-B44701A6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A542C-CAE6-679C-BC6A-5D704AB8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8BEDB-1A1D-6D3D-E902-D628794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7E8C6-4FE8-0D42-3175-45BCCCC1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E5E8A-0C76-26DF-D483-4CCC676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D6FE-CE98-F5D3-ED5B-7EB50BF3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ED3-23E0-386B-C089-9F72E396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DBDA-2583-6A27-AAC9-F3814BF3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B34A-AB4C-5A7B-DC96-DB6E7FA5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D320-E009-CD3C-3C25-AF997333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A995-E95C-9721-7D76-A47CE526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DE1C8-3913-7380-6875-602F8E1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2BB3-C8DD-2DCC-0E8E-FA9440F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6B7D8-F3A7-FE72-2331-8D7081A91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4E52-F869-2715-DBC7-3658C413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5E455-2056-3852-FDCB-1BF57D1D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E7FAE-4441-72A5-95AD-E483276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5D3FF-89DB-5D5B-6CA0-7BF655EE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042E4-9C90-2515-B7CF-D0C91649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290F-B95E-4A65-D74A-38641DF7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F83B-40C1-E74E-3E1E-42F4E7B7C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9A2FE-3A6A-4805-8D33-C34102DAAED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42F8-3978-22F3-3EB5-5106D33D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3594-413E-85C4-BBAE-F1DEE3F1B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B8FFC0-0433-7302-40B4-93332305C79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9447062" y="2756535"/>
            <a:ext cx="1281" cy="17716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9691D-080D-B80B-CC67-E5DCD47FFB34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14906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F47731-6FDD-D4B8-C264-17D28710E1ED}"/>
              </a:ext>
            </a:extLst>
          </p:cNvPr>
          <p:cNvCxnSpPr>
            <a:cxnSpLocks/>
          </p:cNvCxnSpPr>
          <p:nvPr/>
        </p:nvCxnSpPr>
        <p:spPr>
          <a:xfrm flipV="1">
            <a:off x="10690075" y="2699385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BB1426-5176-D00A-9EB9-73F68F74A903}"/>
              </a:ext>
            </a:extLst>
          </p:cNvPr>
          <p:cNvCxnSpPr>
            <a:cxnSpLocks/>
          </p:cNvCxnSpPr>
          <p:nvPr/>
        </p:nvCxnSpPr>
        <p:spPr>
          <a:xfrm flipV="1">
            <a:off x="8518375" y="2689860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69" b="6925"/>
          <a:stretch/>
        </p:blipFill>
        <p:spPr>
          <a:xfrm>
            <a:off x="5934713" y="249937"/>
            <a:ext cx="6019980" cy="293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DA2B-23DB-FC08-5EB2-3881488D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84" t="8080" b="7939"/>
          <a:stretch/>
        </p:blipFill>
        <p:spPr>
          <a:xfrm>
            <a:off x="0" y="249936"/>
            <a:ext cx="5898142" cy="3168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5AB77-B07D-E4CB-0116-2031A50CDD29}"/>
              </a:ext>
            </a:extLst>
          </p:cNvPr>
          <p:cNvSpPr txBox="1"/>
          <p:nvPr/>
        </p:nvSpPr>
        <p:spPr>
          <a:xfrm>
            <a:off x="7783322" y="65270"/>
            <a:ext cx="2761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 Section Cut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1406907" y="65270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B281D-0BC4-74F4-D3E7-F140A7CA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770"/>
          <a:stretch/>
        </p:blipFill>
        <p:spPr>
          <a:xfrm>
            <a:off x="58062" y="3562112"/>
            <a:ext cx="5387296" cy="3059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9B650-4F00-7DE2-EDE2-6DE564F6A261}"/>
              </a:ext>
            </a:extLst>
          </p:cNvPr>
          <p:cNvSpPr txBox="1"/>
          <p:nvPr/>
        </p:nvSpPr>
        <p:spPr>
          <a:xfrm>
            <a:off x="1406907" y="3377446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Tilt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CCA053-DEA8-18A3-EF46-A5E1A1C30138}"/>
              </a:ext>
            </a:extLst>
          </p:cNvPr>
          <p:cNvCxnSpPr>
            <a:cxnSpLocks/>
          </p:cNvCxnSpPr>
          <p:nvPr/>
        </p:nvCxnSpPr>
        <p:spPr>
          <a:xfrm flipV="1">
            <a:off x="6495900" y="3143885"/>
            <a:ext cx="0" cy="13843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36662C-E613-7C7D-AA65-F94A69EC1683}"/>
              </a:ext>
            </a:extLst>
          </p:cNvPr>
          <p:cNvCxnSpPr>
            <a:cxnSpLocks/>
          </p:cNvCxnSpPr>
          <p:nvPr/>
        </p:nvCxnSpPr>
        <p:spPr>
          <a:xfrm flipV="1">
            <a:off x="11472713" y="3037523"/>
            <a:ext cx="0" cy="56673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32CA2E-7B94-2313-F309-5393202393EB}"/>
              </a:ext>
            </a:extLst>
          </p:cNvPr>
          <p:cNvGrpSpPr/>
          <p:nvPr/>
        </p:nvGrpSpPr>
        <p:grpSpPr>
          <a:xfrm>
            <a:off x="6816576" y="3027998"/>
            <a:ext cx="4361013" cy="1500187"/>
            <a:chOff x="6816576" y="3271838"/>
            <a:chExt cx="4361013" cy="150018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69F465-4214-9AC4-B1ED-43A971F5C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100" y="3271838"/>
              <a:ext cx="0" cy="150018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BE891-55F0-CD2B-FBA4-B921E01AA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3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24C66D-7E53-12D1-707F-E07B11412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252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73EF1B-B5A8-6492-62BD-7ED6D1AFD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36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BB3277-E92C-8206-878C-3A2CC1526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0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8B0882-6976-5644-C23A-BBF32E41A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12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5E6DC2-C6A6-D654-4F71-DE489689E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23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B03502-0E86-5B38-BDDF-64E5623DE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87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980532-1E60-DD1B-C696-46717134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9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EEF4AA2-7CD2-7B0A-7B63-6FC4DB707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10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66B519-8B17-5D46-1704-9293D656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22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8401BB-CE1B-2A5A-84D6-8B8288C05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5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9B1A45-FA64-395E-6A87-8C2122FFC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04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472F2B-E8F6-B740-C0AB-62310CF31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15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AA9EF8A-1975-11D7-4E4A-A18F3BA8D9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576" y="3613666"/>
              <a:ext cx="4361013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7AF188-74BE-96F1-D567-9D7B7E6464A6}"/>
              </a:ext>
            </a:extLst>
          </p:cNvPr>
          <p:cNvCxnSpPr>
            <a:cxnSpLocks/>
          </p:cNvCxnSpPr>
          <p:nvPr/>
        </p:nvCxnSpPr>
        <p:spPr>
          <a:xfrm flipV="1">
            <a:off x="8518375" y="2418398"/>
            <a:ext cx="0" cy="8953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8430CC-1D18-9854-26B8-7438EB410C18}"/>
              </a:ext>
            </a:extLst>
          </p:cNvPr>
          <p:cNvCxnSpPr>
            <a:cxnSpLocks/>
          </p:cNvCxnSpPr>
          <p:nvPr/>
        </p:nvCxnSpPr>
        <p:spPr>
          <a:xfrm flipV="1">
            <a:off x="10690075" y="2427923"/>
            <a:ext cx="0" cy="84296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85D520D-0259-1D27-B68D-05BBF580E9FA}"/>
              </a:ext>
            </a:extLst>
          </p:cNvPr>
          <p:cNvSpPr/>
          <p:nvPr/>
        </p:nvSpPr>
        <p:spPr>
          <a:xfrm>
            <a:off x="6390332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6B19B87-F4A7-9A73-B037-5263A2CA60DF}"/>
              </a:ext>
            </a:extLst>
          </p:cNvPr>
          <p:cNvSpPr/>
          <p:nvPr/>
        </p:nvSpPr>
        <p:spPr>
          <a:xfrm>
            <a:off x="6711008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7D3D33-2915-6107-1557-15FC36D2AA6A}"/>
              </a:ext>
            </a:extLst>
          </p:cNvPr>
          <p:cNvSpPr/>
          <p:nvPr/>
        </p:nvSpPr>
        <p:spPr>
          <a:xfrm>
            <a:off x="84128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10F1C6-AAC7-DCDD-2BEB-788D6A3AA341}"/>
              </a:ext>
            </a:extLst>
          </p:cNvPr>
          <p:cNvSpPr/>
          <p:nvPr/>
        </p:nvSpPr>
        <p:spPr>
          <a:xfrm>
            <a:off x="10124131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F9569E1-B285-0BF5-B228-AB9247FFA4F9}"/>
              </a:ext>
            </a:extLst>
          </p:cNvPr>
          <p:cNvSpPr/>
          <p:nvPr/>
        </p:nvSpPr>
        <p:spPr>
          <a:xfrm>
            <a:off x="105845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27B8808-A86C-A1CE-73FF-E7A05549BC8A}"/>
              </a:ext>
            </a:extLst>
          </p:cNvPr>
          <p:cNvSpPr/>
          <p:nvPr/>
        </p:nvSpPr>
        <p:spPr>
          <a:xfrm>
            <a:off x="9341494" y="4528184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7A0F5A-DE05-0CB0-2EF6-D3BF2AB922B0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2333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3EEB891-AD17-271F-651D-1F7EF90AC04B}"/>
              </a:ext>
            </a:extLst>
          </p:cNvPr>
          <p:cNvSpPr txBox="1"/>
          <p:nvPr/>
        </p:nvSpPr>
        <p:spPr>
          <a:xfrm>
            <a:off x="7137250" y="4879691"/>
            <a:ext cx="430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Collection Plane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Electron Field Rings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Electron Drift Region</a:t>
            </a:r>
            <a:br>
              <a:rPr lang="en-US" sz="2000" dirty="0"/>
            </a:br>
            <a:r>
              <a:rPr lang="en-US" sz="2000" b="1" dirty="0"/>
              <a:t>D</a:t>
            </a:r>
            <a:r>
              <a:rPr lang="en-US" sz="2000" dirty="0"/>
              <a:t> – High Density Polyethylene</a:t>
            </a:r>
          </a:p>
          <a:p>
            <a:r>
              <a:rPr lang="en-US" sz="2000" b="1" dirty="0"/>
              <a:t>E</a:t>
            </a:r>
            <a:r>
              <a:rPr lang="en-US" sz="2000" dirty="0"/>
              <a:t> – Hexagon Mesh Grid Field Rings</a:t>
            </a:r>
            <a:br>
              <a:rPr lang="en-US" sz="2000" dirty="0"/>
            </a:br>
            <a:r>
              <a:rPr lang="en-US" sz="2000" b="1" dirty="0"/>
              <a:t>F</a:t>
            </a:r>
            <a:r>
              <a:rPr lang="en-US" sz="2000" dirty="0"/>
              <a:t> – Buffer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CEEDE2-C08B-624C-693E-6652FAB716D0}"/>
              </a:ext>
            </a:extLst>
          </p:cNvPr>
          <p:cNvCxnSpPr/>
          <p:nvPr/>
        </p:nvCxnSpPr>
        <p:spPr>
          <a:xfrm>
            <a:off x="10223350" y="3586163"/>
            <a:ext cx="124936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EB77F5-1CD2-2113-0B32-35AE90561C15}"/>
              </a:ext>
            </a:extLst>
          </p:cNvPr>
          <p:cNvCxnSpPr>
            <a:cxnSpLocks/>
          </p:cNvCxnSpPr>
          <p:nvPr/>
        </p:nvCxnSpPr>
        <p:spPr>
          <a:xfrm flipV="1">
            <a:off x="9447062" y="2952750"/>
            <a:ext cx="1281" cy="36099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61B862F-98C2-904A-419B-FEE4F49E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8"/>
          <a:stretch/>
        </p:blipFill>
        <p:spPr>
          <a:xfrm>
            <a:off x="0" y="0"/>
            <a:ext cx="6667500" cy="68579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A18D75-C2FD-96FF-4370-0DD4F31576AC}"/>
              </a:ext>
            </a:extLst>
          </p:cNvPr>
          <p:cNvCxnSpPr>
            <a:cxnSpLocks/>
          </p:cNvCxnSpPr>
          <p:nvPr/>
        </p:nvCxnSpPr>
        <p:spPr>
          <a:xfrm flipH="1">
            <a:off x="4716696" y="3031744"/>
            <a:ext cx="55628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BEEDC-8CCC-C408-9244-80B1D1A0B5C0}"/>
              </a:ext>
            </a:extLst>
          </p:cNvPr>
          <p:cNvCxnSpPr>
            <a:cxnSpLocks/>
          </p:cNvCxnSpPr>
          <p:nvPr/>
        </p:nvCxnSpPr>
        <p:spPr>
          <a:xfrm flipH="1">
            <a:off x="4256448" y="2448179"/>
            <a:ext cx="6023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9EB440-FDF6-7C78-E064-7F2C1CB2D8A6}"/>
              </a:ext>
            </a:extLst>
          </p:cNvPr>
          <p:cNvCxnSpPr>
            <a:cxnSpLocks/>
          </p:cNvCxnSpPr>
          <p:nvPr/>
        </p:nvCxnSpPr>
        <p:spPr>
          <a:xfrm flipH="1">
            <a:off x="5764126" y="3592319"/>
            <a:ext cx="4515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AB7EB2-B0F4-D50A-60CB-4C2DB3937243}"/>
              </a:ext>
            </a:extLst>
          </p:cNvPr>
          <p:cNvCxnSpPr>
            <a:cxnSpLocks/>
          </p:cNvCxnSpPr>
          <p:nvPr/>
        </p:nvCxnSpPr>
        <p:spPr>
          <a:xfrm flipH="1">
            <a:off x="6096000" y="4152078"/>
            <a:ext cx="4183573" cy="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0590A-3DEA-832D-B3EA-B77A7BAB4E44}"/>
              </a:ext>
            </a:extLst>
          </p:cNvPr>
          <p:cNvSpPr txBox="1"/>
          <p:nvPr/>
        </p:nvSpPr>
        <p:spPr>
          <a:xfrm>
            <a:off x="7589967" y="2055858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C4C03-19FF-1656-8BAB-B89604BBBD69}"/>
              </a:ext>
            </a:extLst>
          </p:cNvPr>
          <p:cNvSpPr txBox="1"/>
          <p:nvPr/>
        </p:nvSpPr>
        <p:spPr>
          <a:xfrm>
            <a:off x="7589967" y="2639423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Mesh Grid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CB91C-BAC5-F1CC-67B6-D97E24B50AF1}"/>
              </a:ext>
            </a:extLst>
          </p:cNvPr>
          <p:cNvSpPr txBox="1"/>
          <p:nvPr/>
        </p:nvSpPr>
        <p:spPr>
          <a:xfrm>
            <a:off x="7589967" y="3222987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HDPE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7AA8B6-F7FE-3718-63A2-8C625B156250}"/>
              </a:ext>
            </a:extLst>
          </p:cNvPr>
          <p:cNvSpPr txBox="1"/>
          <p:nvPr/>
        </p:nvSpPr>
        <p:spPr>
          <a:xfrm>
            <a:off x="7589967" y="3783561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Cage Ring</a:t>
            </a:r>
          </a:p>
        </p:txBody>
      </p:sp>
    </p:spTree>
    <p:extLst>
      <p:ext uri="{BB962C8B-B14F-4D97-AF65-F5344CB8AC3E}">
        <p14:creationId xmlns:p14="http://schemas.microsoft.com/office/powerpoint/2010/main" val="25748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232030" y="434603"/>
            <a:ext cx="11188700" cy="598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Regions of Interest for Simulation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10D5D0-CDC2-BB5F-C93E-7BBC9B5E2EC4}"/>
              </a:ext>
            </a:extLst>
          </p:cNvPr>
          <p:cNvSpPr/>
          <p:nvPr/>
        </p:nvSpPr>
        <p:spPr>
          <a:xfrm>
            <a:off x="472258" y="1397000"/>
            <a:ext cx="7731600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Charge Drift Region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B3A6C5-AAA6-EFA8-1726-ABAB715FBB44}"/>
              </a:ext>
            </a:extLst>
          </p:cNvPr>
          <p:cNvSpPr/>
          <p:nvPr/>
        </p:nvSpPr>
        <p:spPr>
          <a:xfrm>
            <a:off x="8692525" y="1397000"/>
            <a:ext cx="2146926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Region</a:t>
            </a:r>
          </a:p>
        </p:txBody>
      </p:sp>
    </p:spTree>
    <p:extLst>
      <p:ext uri="{BB962C8B-B14F-4D97-AF65-F5344CB8AC3E}">
        <p14:creationId xmlns:p14="http://schemas.microsoft.com/office/powerpoint/2010/main" val="13103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450089" y="1208034"/>
            <a:ext cx="5297760" cy="2835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Field Configurations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0809E-943A-16A1-1F34-E266A2071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6550587" y="1208034"/>
            <a:ext cx="5297760" cy="28356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4170C37-BA1D-CC48-B466-2664B5593E91}"/>
              </a:ext>
            </a:extLst>
          </p:cNvPr>
          <p:cNvSpPr/>
          <p:nvPr/>
        </p:nvSpPr>
        <p:spPr>
          <a:xfrm>
            <a:off x="1084964" y="2567722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11AD1B3-8383-F0F4-F0D3-A7BEFB70865C}"/>
              </a:ext>
            </a:extLst>
          </p:cNvPr>
          <p:cNvSpPr/>
          <p:nvPr/>
        </p:nvSpPr>
        <p:spPr>
          <a:xfrm rot="10800000">
            <a:off x="1084964" y="2349850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9C3EAC3-8931-248F-509A-BA5254F03666}"/>
              </a:ext>
            </a:extLst>
          </p:cNvPr>
          <p:cNvSpPr/>
          <p:nvPr/>
        </p:nvSpPr>
        <p:spPr>
          <a:xfrm rot="10800000">
            <a:off x="4677349" y="2567720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458609B-0188-11C9-8890-42DECA1860C0}"/>
              </a:ext>
            </a:extLst>
          </p:cNvPr>
          <p:cNvSpPr/>
          <p:nvPr/>
        </p:nvSpPr>
        <p:spPr>
          <a:xfrm rot="10800000" flipH="1">
            <a:off x="4695763" y="2367392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7E4B9B-57E0-3CEE-469F-F001D2CEEEC7}"/>
              </a:ext>
            </a:extLst>
          </p:cNvPr>
          <p:cNvCxnSpPr>
            <a:cxnSpLocks/>
          </p:cNvCxnSpPr>
          <p:nvPr/>
        </p:nvCxnSpPr>
        <p:spPr>
          <a:xfrm flipV="1">
            <a:off x="432635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6A023B-C6E0-67F6-4714-C41E14E67F0F}"/>
              </a:ext>
            </a:extLst>
          </p:cNvPr>
          <p:cNvSpPr/>
          <p:nvPr/>
        </p:nvSpPr>
        <p:spPr>
          <a:xfrm>
            <a:off x="396678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980D17-9B1E-08AB-D44D-C95EEC79B096}"/>
              </a:ext>
            </a:extLst>
          </p:cNvPr>
          <p:cNvCxnSpPr>
            <a:cxnSpLocks/>
          </p:cNvCxnSpPr>
          <p:nvPr/>
        </p:nvCxnSpPr>
        <p:spPr>
          <a:xfrm flipV="1">
            <a:off x="1026996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16A53E-6E02-B61F-4445-14289E870C9E}"/>
              </a:ext>
            </a:extLst>
          </p:cNvPr>
          <p:cNvSpPr/>
          <p:nvPr/>
        </p:nvSpPr>
        <p:spPr>
          <a:xfrm>
            <a:off x="991039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47D54-94A1-4261-F915-06C80645B345}"/>
              </a:ext>
            </a:extLst>
          </p:cNvPr>
          <p:cNvSpPr txBox="1"/>
          <p:nvPr/>
        </p:nvSpPr>
        <p:spPr>
          <a:xfrm>
            <a:off x="810950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Voltage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56A8D-6EEB-DCAC-8B31-602561CCBC04}"/>
              </a:ext>
            </a:extLst>
          </p:cNvPr>
          <p:cNvSpPr txBox="1"/>
          <p:nvPr/>
        </p:nvSpPr>
        <p:spPr>
          <a:xfrm>
            <a:off x="7011892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Voltage Bias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14014F-9FAA-AB81-2548-7FD40BAF852A}"/>
              </a:ext>
            </a:extLst>
          </p:cNvPr>
          <p:cNvSpPr/>
          <p:nvPr/>
        </p:nvSpPr>
        <p:spPr>
          <a:xfrm rot="10800000">
            <a:off x="7061900" y="2567723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AECA4E1-B209-D88A-2474-325897531CB7}"/>
              </a:ext>
            </a:extLst>
          </p:cNvPr>
          <p:cNvSpPr/>
          <p:nvPr/>
        </p:nvSpPr>
        <p:spPr>
          <a:xfrm>
            <a:off x="7061900" y="2349851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300E5C-C2E6-4BD8-792D-E65317FD2298}"/>
              </a:ext>
            </a:extLst>
          </p:cNvPr>
          <p:cNvSpPr/>
          <p:nvPr/>
        </p:nvSpPr>
        <p:spPr>
          <a:xfrm>
            <a:off x="10672699" y="2567721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5A70B8-1976-DE30-D75A-4DE18B5305D5}"/>
              </a:ext>
            </a:extLst>
          </p:cNvPr>
          <p:cNvSpPr/>
          <p:nvPr/>
        </p:nvSpPr>
        <p:spPr>
          <a:xfrm flipH="1">
            <a:off x="10672699" y="2367393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2FC3D18-0F0A-8CB4-2674-67E9C5A1B24D}"/>
              </a:ext>
            </a:extLst>
          </p:cNvPr>
          <p:cNvSpPr/>
          <p:nvPr/>
        </p:nvSpPr>
        <p:spPr>
          <a:xfrm rot="10800000" flipH="1">
            <a:off x="4751644" y="5656391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9E9F89-4B36-89DC-9D60-788099F64925}"/>
              </a:ext>
            </a:extLst>
          </p:cNvPr>
          <p:cNvSpPr/>
          <p:nvPr/>
        </p:nvSpPr>
        <p:spPr>
          <a:xfrm rot="10800000">
            <a:off x="4751644" y="5962494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4284AA-7FD8-CCDA-0D84-FAF1ADECD138}"/>
              </a:ext>
            </a:extLst>
          </p:cNvPr>
          <p:cNvSpPr txBox="1"/>
          <p:nvPr/>
        </p:nvSpPr>
        <p:spPr>
          <a:xfrm>
            <a:off x="4695763" y="5597221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Positive Charges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20B2-DC86-41FA-D946-0DE52F5BEF1E}"/>
              </a:ext>
            </a:extLst>
          </p:cNvPr>
          <p:cNvSpPr txBox="1"/>
          <p:nvPr/>
        </p:nvSpPr>
        <p:spPr>
          <a:xfrm>
            <a:off x="4695763" y="5906143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Negative Charges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84B69-06B7-A69C-4874-0D3E4FAFA575}"/>
              </a:ext>
            </a:extLst>
          </p:cNvPr>
          <p:cNvSpPr txBox="1"/>
          <p:nvPr/>
        </p:nvSpPr>
        <p:spPr>
          <a:xfrm>
            <a:off x="4695763" y="5295084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Legend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F1BAB5-C012-4D36-CE76-72A4E8DF284C}"/>
              </a:ext>
            </a:extLst>
          </p:cNvPr>
          <p:cNvCxnSpPr>
            <a:cxnSpLocks/>
          </p:cNvCxnSpPr>
          <p:nvPr/>
        </p:nvCxnSpPr>
        <p:spPr>
          <a:xfrm flipV="1">
            <a:off x="561413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36E64-EF99-3632-E7BD-456B0402D62B}"/>
              </a:ext>
            </a:extLst>
          </p:cNvPr>
          <p:cNvSpPr/>
          <p:nvPr/>
        </p:nvSpPr>
        <p:spPr>
          <a:xfrm>
            <a:off x="525456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924CA5-6B91-7939-083B-C837F3D04F33}"/>
              </a:ext>
            </a:extLst>
          </p:cNvPr>
          <p:cNvCxnSpPr>
            <a:cxnSpLocks/>
          </p:cNvCxnSpPr>
          <p:nvPr/>
        </p:nvCxnSpPr>
        <p:spPr>
          <a:xfrm flipV="1">
            <a:off x="1171088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59C76C-BB5E-D020-3881-91E75AE1B7ED}"/>
              </a:ext>
            </a:extLst>
          </p:cNvPr>
          <p:cNvSpPr/>
          <p:nvPr/>
        </p:nvSpPr>
        <p:spPr>
          <a:xfrm>
            <a:off x="1135131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D2C334-11FB-94A6-8A2A-645F0F8E706D}"/>
              </a:ext>
            </a:extLst>
          </p:cNvPr>
          <p:cNvCxnSpPr>
            <a:cxnSpLocks/>
          </p:cNvCxnSpPr>
          <p:nvPr/>
        </p:nvCxnSpPr>
        <p:spPr>
          <a:xfrm flipV="1">
            <a:off x="6612259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BC9CD2E-DA15-8E9E-E981-2BBBAB60F1E4}"/>
              </a:ext>
            </a:extLst>
          </p:cNvPr>
          <p:cNvSpPr/>
          <p:nvPr/>
        </p:nvSpPr>
        <p:spPr>
          <a:xfrm>
            <a:off x="6256394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26E4C2-153E-CF5A-2FA0-FAEFDBFF4C71}"/>
              </a:ext>
            </a:extLst>
          </p:cNvPr>
          <p:cNvCxnSpPr>
            <a:cxnSpLocks/>
          </p:cNvCxnSpPr>
          <p:nvPr/>
        </p:nvCxnSpPr>
        <p:spPr>
          <a:xfrm flipV="1">
            <a:off x="513112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B0F6FB-E26C-41E4-E0FB-FCC50A898999}"/>
              </a:ext>
            </a:extLst>
          </p:cNvPr>
          <p:cNvSpPr/>
          <p:nvPr/>
        </p:nvSpPr>
        <p:spPr>
          <a:xfrm>
            <a:off x="157247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88C164-94DA-DD0D-34ED-6561821707EF}"/>
              </a:ext>
            </a:extLst>
          </p:cNvPr>
          <p:cNvCxnSpPr>
            <a:cxnSpLocks/>
          </p:cNvCxnSpPr>
          <p:nvPr/>
        </p:nvCxnSpPr>
        <p:spPr>
          <a:xfrm>
            <a:off x="6096000" y="732838"/>
            <a:ext cx="0" cy="4456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FC196A-45CE-458A-8DEF-14502AB19257}"/>
              </a:ext>
            </a:extLst>
          </p:cNvPr>
          <p:cNvSpPr txBox="1"/>
          <p:nvPr/>
        </p:nvSpPr>
        <p:spPr>
          <a:xfrm>
            <a:off x="4695763" y="6172915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Enlarged Arrows to express area of effect</a:t>
            </a:r>
          </a:p>
        </p:txBody>
      </p:sp>
    </p:spTree>
    <p:extLst>
      <p:ext uri="{BB962C8B-B14F-4D97-AF65-F5344CB8AC3E}">
        <p14:creationId xmlns:p14="http://schemas.microsoft.com/office/powerpoint/2010/main" val="5532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5C08B41-18E4-8B40-7563-05C66FBD2CD5}"/>
              </a:ext>
            </a:extLst>
          </p:cNvPr>
          <p:cNvSpPr txBox="1"/>
          <p:nvPr/>
        </p:nvSpPr>
        <p:spPr>
          <a:xfrm>
            <a:off x="3908425" y="144673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Cage Potential Circuit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F01EA2-28B4-139E-3F60-61037C15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" y="2812587"/>
            <a:ext cx="11662411" cy="1799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D9D2D-BE09-BE1B-60F2-1D19B825E3B7}"/>
              </a:ext>
            </a:extLst>
          </p:cNvPr>
          <p:cNvSpPr txBox="1"/>
          <p:nvPr/>
        </p:nvSpPr>
        <p:spPr>
          <a:xfrm>
            <a:off x="3908425" y="2511227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Render of PCB 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A00A1-EB55-F536-CC99-9D252E11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92" b="5500"/>
          <a:stretch/>
        </p:blipFill>
        <p:spPr>
          <a:xfrm>
            <a:off x="358774" y="579158"/>
            <a:ext cx="11474450" cy="1799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64EAB9-78F1-3D25-C6FA-465424A8C122}"/>
              </a:ext>
            </a:extLst>
          </p:cNvPr>
          <p:cNvSpPr txBox="1"/>
          <p:nvPr/>
        </p:nvSpPr>
        <p:spPr>
          <a:xfrm>
            <a:off x="3810733" y="4632554"/>
            <a:ext cx="4570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Field Cage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/>
              <p:nvPr/>
            </p:nvSpPr>
            <p:spPr>
              <a:xfrm>
                <a:off x="854344" y="5528985"/>
                <a:ext cx="2757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,2,3,…16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44" y="5528985"/>
                <a:ext cx="2757101" cy="276999"/>
              </a:xfrm>
              <a:prstGeom prst="rect">
                <a:avLst/>
              </a:prstGeom>
              <a:blipFill>
                <a:blip r:embed="rId4"/>
                <a:stretch>
                  <a:fillRect l="-2876" r="-6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/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blipFill>
                <a:blip r:embed="rId5"/>
                <a:stretch>
                  <a:fillRect l="-5696" r="-50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/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blipFill>
                <a:blip r:embed="rId6"/>
                <a:stretch>
                  <a:fillRect l="-6623" r="-529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/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blipFill>
                <a:blip r:embed="rId7"/>
                <a:stretch>
                  <a:fillRect l="-6000" r="-6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/>
              <p:nvPr/>
            </p:nvSpPr>
            <p:spPr>
              <a:xfrm>
                <a:off x="3889234" y="5517091"/>
                <a:ext cx="1732910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34" y="5517091"/>
                <a:ext cx="1732910" cy="5677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/>
              <p:nvPr/>
            </p:nvSpPr>
            <p:spPr>
              <a:xfrm>
                <a:off x="3889234" y="6159356"/>
                <a:ext cx="1698414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34" y="6159356"/>
                <a:ext cx="1698414" cy="567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562E2D1-7E93-2EBE-6525-53A7CAB2EDA8}"/>
              </a:ext>
            </a:extLst>
          </p:cNvPr>
          <p:cNvSpPr txBox="1"/>
          <p:nvPr/>
        </p:nvSpPr>
        <p:spPr>
          <a:xfrm>
            <a:off x="809894" y="5116761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Boundaries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A3E66-9699-65E4-33BF-7E50255A28AB}"/>
              </a:ext>
            </a:extLst>
          </p:cNvPr>
          <p:cNvSpPr txBox="1"/>
          <p:nvPr/>
        </p:nvSpPr>
        <p:spPr>
          <a:xfrm>
            <a:off x="3810733" y="5116760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Currents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7FD51-1D40-6565-5F06-64D7F4B082FE}"/>
              </a:ext>
            </a:extLst>
          </p:cNvPr>
          <p:cNvSpPr txBox="1"/>
          <p:nvPr/>
        </p:nvSpPr>
        <p:spPr>
          <a:xfrm>
            <a:off x="6413257" y="5116761"/>
            <a:ext cx="21482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per Resistor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/>
              <p:nvPr/>
            </p:nvSpPr>
            <p:spPr>
              <a:xfrm>
                <a:off x="6393051" y="5630348"/>
                <a:ext cx="20353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𝐵𝑢𝑓𝑓𝑒𝑟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51" y="5630348"/>
                <a:ext cx="2035301" cy="299249"/>
              </a:xfrm>
              <a:prstGeom prst="rect">
                <a:avLst/>
              </a:prstGeom>
              <a:blipFill>
                <a:blip r:embed="rId10"/>
                <a:stretch>
                  <a:fillRect l="-4192" r="-29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/>
              <p:nvPr/>
            </p:nvSpPr>
            <p:spPr>
              <a:xfrm>
                <a:off x="6393051" y="6278842"/>
                <a:ext cx="18725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51" y="6278842"/>
                <a:ext cx="1872564" cy="299249"/>
              </a:xfrm>
              <a:prstGeom prst="rect">
                <a:avLst/>
              </a:prstGeom>
              <a:blipFill>
                <a:blip r:embed="rId11"/>
                <a:stretch>
                  <a:fillRect l="-4560" r="-65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54BB6F0-803E-9C1B-ED60-35B8010CDE29}"/>
              </a:ext>
            </a:extLst>
          </p:cNvPr>
          <p:cNvSpPr txBox="1"/>
          <p:nvPr/>
        </p:nvSpPr>
        <p:spPr>
          <a:xfrm>
            <a:off x="9199259" y="5116761"/>
            <a:ext cx="19827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/ 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/>
              <p:nvPr/>
            </p:nvSpPr>
            <p:spPr>
              <a:xfrm>
                <a:off x="9199259" y="5528985"/>
                <a:ext cx="1816716" cy="52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59" y="5528985"/>
                <a:ext cx="1816716" cy="524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/>
              <p:nvPr/>
            </p:nvSpPr>
            <p:spPr>
              <a:xfrm>
                <a:off x="9199259" y="6158063"/>
                <a:ext cx="1491242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𝐷𝑟𝑖𝑓𝑡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59" y="6158063"/>
                <a:ext cx="1491242" cy="5264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71FF2F4-3F42-D681-9505-019F29E65D2E}"/>
              </a:ext>
            </a:extLst>
          </p:cNvPr>
          <p:cNvSpPr txBox="1"/>
          <p:nvPr/>
        </p:nvSpPr>
        <p:spPr>
          <a:xfrm>
            <a:off x="8747759" y="4479008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From Original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1926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E62E486-AC37-0DD3-1F0C-71E71A21ED26}"/>
              </a:ext>
            </a:extLst>
          </p:cNvPr>
          <p:cNvSpPr txBox="1"/>
          <p:nvPr/>
        </p:nvSpPr>
        <p:spPr>
          <a:xfrm>
            <a:off x="310784" y="185752"/>
            <a:ext cx="19340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Excel Sheet Calculator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369CF3-183C-AB36-4DEC-BBF741F95E2B}"/>
              </a:ext>
            </a:extLst>
          </p:cNvPr>
          <p:cNvSpPr txBox="1"/>
          <p:nvPr/>
        </p:nvSpPr>
        <p:spPr>
          <a:xfrm>
            <a:off x="3532344" y="218962"/>
            <a:ext cx="2349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COMSOL Simulation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47F649-6C33-C877-4513-CE7BE3D5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75" t="10957" r="6047" b="6925"/>
          <a:stretch/>
        </p:blipFill>
        <p:spPr>
          <a:xfrm rot="16200000">
            <a:off x="6698003" y="1985444"/>
            <a:ext cx="5758979" cy="30825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EFCCF8-6063-2809-5FAA-6E7A7AF1DFF9}"/>
              </a:ext>
            </a:extLst>
          </p:cNvPr>
          <p:cNvGrpSpPr/>
          <p:nvPr/>
        </p:nvGrpSpPr>
        <p:grpSpPr>
          <a:xfrm rot="10800000">
            <a:off x="9343183" y="2893999"/>
            <a:ext cx="499852" cy="2920436"/>
            <a:chOff x="9343183" y="2893999"/>
            <a:chExt cx="499852" cy="2920436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A56CE58-C3C1-15A7-12B9-A2A007E84C38}"/>
                </a:ext>
              </a:extLst>
            </p:cNvPr>
            <p:cNvSpPr/>
            <p:nvPr/>
          </p:nvSpPr>
          <p:spPr>
            <a:xfrm rot="5400000">
              <a:off x="7988997" y="4248185"/>
              <a:ext cx="2920434" cy="21206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A293891-649B-D3A5-13BF-DC5A49D57273}"/>
                </a:ext>
              </a:extLst>
            </p:cNvPr>
            <p:cNvSpPr/>
            <p:nvPr/>
          </p:nvSpPr>
          <p:spPr>
            <a:xfrm rot="16200000">
              <a:off x="8276787" y="4248187"/>
              <a:ext cx="2920436" cy="21206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AF9F03-E3C0-1075-2479-2437ED53D1E3}"/>
              </a:ext>
            </a:extLst>
          </p:cNvPr>
          <p:cNvGrpSpPr/>
          <p:nvPr/>
        </p:nvGrpSpPr>
        <p:grpSpPr>
          <a:xfrm rot="10800000">
            <a:off x="9343183" y="1194739"/>
            <a:ext cx="499852" cy="500937"/>
            <a:chOff x="9343183" y="1194739"/>
            <a:chExt cx="499852" cy="500937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EF1361FC-0531-66CA-1DDE-EAAE9177ED60}"/>
                </a:ext>
              </a:extLst>
            </p:cNvPr>
            <p:cNvSpPr/>
            <p:nvPr/>
          </p:nvSpPr>
          <p:spPr>
            <a:xfrm rot="16200000">
              <a:off x="9198744" y="1339178"/>
              <a:ext cx="500937" cy="21206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504D514-9473-6031-1B9A-CE97CEA8C232}"/>
                </a:ext>
              </a:extLst>
            </p:cNvPr>
            <p:cNvSpPr/>
            <p:nvPr/>
          </p:nvSpPr>
          <p:spPr>
            <a:xfrm rot="16200000" flipH="1">
              <a:off x="9486537" y="1339177"/>
              <a:ext cx="500935" cy="21206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C29E358-76A0-7B0A-3725-0122CDBF18FB}"/>
              </a:ext>
            </a:extLst>
          </p:cNvPr>
          <p:cNvSpPr txBox="1"/>
          <p:nvPr/>
        </p:nvSpPr>
        <p:spPr>
          <a:xfrm>
            <a:off x="7477587" y="176135"/>
            <a:ext cx="4306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Expected Drift Directions from Simulation Results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3B2172-8E51-42BE-1B79-2DECC7A194D8}"/>
              </a:ext>
            </a:extLst>
          </p:cNvPr>
          <p:cNvCxnSpPr>
            <a:cxnSpLocks/>
          </p:cNvCxnSpPr>
          <p:nvPr/>
        </p:nvCxnSpPr>
        <p:spPr>
          <a:xfrm>
            <a:off x="7885228" y="1006665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600E67-5E8D-1311-B769-53BB98A0810E}"/>
              </a:ext>
            </a:extLst>
          </p:cNvPr>
          <p:cNvCxnSpPr>
            <a:cxnSpLocks/>
          </p:cNvCxnSpPr>
          <p:nvPr/>
        </p:nvCxnSpPr>
        <p:spPr>
          <a:xfrm>
            <a:off x="3213100" y="1068118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A7165B-1185-A9DF-7CED-90BBB71B7697}"/>
              </a:ext>
            </a:extLst>
          </p:cNvPr>
          <p:cNvSpPr txBox="1"/>
          <p:nvPr/>
        </p:nvSpPr>
        <p:spPr>
          <a:xfrm>
            <a:off x="268963" y="4192023"/>
            <a:ext cx="26003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Changing the green box in the excel sheet will update all values. All other values are constant or set.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EA7C80-3D69-8F3A-361C-FCAF39AB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30" r="24742"/>
          <a:stretch/>
        </p:blipFill>
        <p:spPr>
          <a:xfrm rot="10800000">
            <a:off x="3370255" y="621696"/>
            <a:ext cx="3600728" cy="58138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B2D32E-A669-911A-6099-4BB5BF26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123" t="3211" r="529" b="1418"/>
          <a:stretch/>
        </p:blipFill>
        <p:spPr>
          <a:xfrm>
            <a:off x="6987402" y="526739"/>
            <a:ext cx="669210" cy="5941758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7FE3FD-D1E4-3D41-FA08-7F46FF6362E4}"/>
              </a:ext>
            </a:extLst>
          </p:cNvPr>
          <p:cNvSpPr/>
          <p:nvPr/>
        </p:nvSpPr>
        <p:spPr>
          <a:xfrm>
            <a:off x="11003669" y="68912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02054D-4BAC-104B-9BAD-15E8D684A81B}"/>
              </a:ext>
            </a:extLst>
          </p:cNvPr>
          <p:cNvSpPr/>
          <p:nvPr/>
        </p:nvSpPr>
        <p:spPr>
          <a:xfrm>
            <a:off x="11003669" y="104154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E62C2A-D7DE-8A3B-77CA-9E4A54A8849D}"/>
              </a:ext>
            </a:extLst>
          </p:cNvPr>
          <p:cNvSpPr/>
          <p:nvPr/>
        </p:nvSpPr>
        <p:spPr>
          <a:xfrm>
            <a:off x="11003669" y="139397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D02DE5-3A38-3F8C-9AB9-DE8B9D926FE5}"/>
              </a:ext>
            </a:extLst>
          </p:cNvPr>
          <p:cNvSpPr/>
          <p:nvPr/>
        </p:nvSpPr>
        <p:spPr>
          <a:xfrm>
            <a:off x="11003669" y="174639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BBCC71-2678-140D-ACB8-FCD2B7A68789}"/>
              </a:ext>
            </a:extLst>
          </p:cNvPr>
          <p:cNvSpPr/>
          <p:nvPr/>
        </p:nvSpPr>
        <p:spPr>
          <a:xfrm>
            <a:off x="11003669" y="207256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97C353C-D7EE-1C99-378E-A0155E2A3CF7}"/>
              </a:ext>
            </a:extLst>
          </p:cNvPr>
          <p:cNvSpPr/>
          <p:nvPr/>
        </p:nvSpPr>
        <p:spPr>
          <a:xfrm>
            <a:off x="11003669" y="242498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434B9E-408E-A816-BF9C-4CA1F9716727}"/>
              </a:ext>
            </a:extLst>
          </p:cNvPr>
          <p:cNvSpPr/>
          <p:nvPr/>
        </p:nvSpPr>
        <p:spPr>
          <a:xfrm>
            <a:off x="11003669" y="277741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A335EA-C189-FAF6-1C31-0527BCEF6E36}"/>
              </a:ext>
            </a:extLst>
          </p:cNvPr>
          <p:cNvSpPr/>
          <p:nvPr/>
        </p:nvSpPr>
        <p:spPr>
          <a:xfrm>
            <a:off x="11003669" y="312983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50A731F-9E4D-0613-2077-68E60856331E}"/>
              </a:ext>
            </a:extLst>
          </p:cNvPr>
          <p:cNvSpPr/>
          <p:nvPr/>
        </p:nvSpPr>
        <p:spPr>
          <a:xfrm>
            <a:off x="11003669" y="344712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4BD5024-0846-B6A6-711D-9A58D9C3FBE5}"/>
              </a:ext>
            </a:extLst>
          </p:cNvPr>
          <p:cNvSpPr/>
          <p:nvPr/>
        </p:nvSpPr>
        <p:spPr>
          <a:xfrm>
            <a:off x="11003669" y="379955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D5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BE675F5-8C7C-8D8C-90C7-318CBF3AE83B}"/>
              </a:ext>
            </a:extLst>
          </p:cNvPr>
          <p:cNvSpPr/>
          <p:nvPr/>
        </p:nvSpPr>
        <p:spPr>
          <a:xfrm>
            <a:off x="11003669" y="415197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A42B1E-D06F-C30D-4FF1-94067DC21B2A}"/>
              </a:ext>
            </a:extLst>
          </p:cNvPr>
          <p:cNvSpPr/>
          <p:nvPr/>
        </p:nvSpPr>
        <p:spPr>
          <a:xfrm>
            <a:off x="11003669" y="450440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D7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8BF1DE-D868-B4D7-D5C7-65321B835B5D}"/>
              </a:ext>
            </a:extLst>
          </p:cNvPr>
          <p:cNvSpPr/>
          <p:nvPr/>
        </p:nvSpPr>
        <p:spPr>
          <a:xfrm>
            <a:off x="11003669" y="482169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D8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93FEC5C-B23B-49C1-E0F7-C10AB73CE4AA}"/>
              </a:ext>
            </a:extLst>
          </p:cNvPr>
          <p:cNvSpPr/>
          <p:nvPr/>
        </p:nvSpPr>
        <p:spPr>
          <a:xfrm>
            <a:off x="11003669" y="517411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D9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AD6F1D-E8FA-79AD-4333-6D68F289EC4C}"/>
              </a:ext>
            </a:extLst>
          </p:cNvPr>
          <p:cNvSpPr/>
          <p:nvPr/>
        </p:nvSpPr>
        <p:spPr>
          <a:xfrm>
            <a:off x="11003669" y="552654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E5F1A34-DC27-7AD0-FA1E-62084AD3A4F3}"/>
              </a:ext>
            </a:extLst>
          </p:cNvPr>
          <p:cNvSpPr/>
          <p:nvPr/>
        </p:nvSpPr>
        <p:spPr>
          <a:xfrm>
            <a:off x="11003669" y="587896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8C75C-D678-317C-6960-326C47DE7577}"/>
              </a:ext>
            </a:extLst>
          </p:cNvPr>
          <p:cNvSpPr txBox="1"/>
          <p:nvPr/>
        </p:nvSpPr>
        <p:spPr>
          <a:xfrm>
            <a:off x="8118085" y="6333134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Enlarged Arrows to express area of effect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E4141-66C7-4C27-E46B-E201ADEE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1" y="575738"/>
            <a:ext cx="2863835" cy="315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F952B3-EE6D-3680-6441-83B22CD1E88F}"/>
              </a:ext>
            </a:extLst>
          </p:cNvPr>
          <p:cNvSpPr txBox="1"/>
          <p:nvPr/>
        </p:nvSpPr>
        <p:spPr>
          <a:xfrm>
            <a:off x="184536" y="3045845"/>
            <a:ext cx="14168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Field Voltage Drop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34D35-EA1F-352C-C7C7-4159B8E766E0}"/>
              </a:ext>
            </a:extLst>
          </p:cNvPr>
          <p:cNvSpPr txBox="1"/>
          <p:nvPr/>
        </p:nvSpPr>
        <p:spPr>
          <a:xfrm>
            <a:off x="564874" y="2517840"/>
            <a:ext cx="134990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System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5A8F1-4571-414C-FF6D-F604EBD4D3D2}"/>
              </a:ext>
            </a:extLst>
          </p:cNvPr>
          <p:cNvSpPr txBox="1"/>
          <p:nvPr/>
        </p:nvSpPr>
        <p:spPr>
          <a:xfrm>
            <a:off x="184536" y="1989835"/>
            <a:ext cx="17049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Field Section Currents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E43AA-07F5-1FC3-7A9D-3DC43D2F8873}"/>
              </a:ext>
            </a:extLst>
          </p:cNvPr>
          <p:cNvSpPr txBox="1"/>
          <p:nvPr/>
        </p:nvSpPr>
        <p:spPr>
          <a:xfrm>
            <a:off x="184536" y="1461830"/>
            <a:ext cx="17049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Number of Static Rings per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99AAB-9C58-CB4D-95B8-8F47A81EB6C6}"/>
              </a:ext>
            </a:extLst>
          </p:cNvPr>
          <p:cNvSpPr txBox="1"/>
          <p:nvPr/>
        </p:nvSpPr>
        <p:spPr>
          <a:xfrm>
            <a:off x="1037024" y="933825"/>
            <a:ext cx="9003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Resistor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828AE-4F81-B6AC-524F-BAA57A23BDD9}"/>
              </a:ext>
            </a:extLst>
          </p:cNvPr>
          <p:cNvSpPr txBox="1"/>
          <p:nvPr/>
        </p:nvSpPr>
        <p:spPr>
          <a:xfrm>
            <a:off x="187457" y="933825"/>
            <a:ext cx="84296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Voltage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FC659-F893-3C1A-CE09-18AFDDA3F9AF}"/>
              </a:ext>
            </a:extLst>
          </p:cNvPr>
          <p:cNvSpPr txBox="1"/>
          <p:nvPr/>
        </p:nvSpPr>
        <p:spPr>
          <a:xfrm>
            <a:off x="2056190" y="3568232"/>
            <a:ext cx="14168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Ring Bias</a:t>
            </a:r>
          </a:p>
        </p:txBody>
      </p:sp>
    </p:spTree>
    <p:extLst>
      <p:ext uri="{BB962C8B-B14F-4D97-AF65-F5344CB8AC3E}">
        <p14:creationId xmlns:p14="http://schemas.microsoft.com/office/powerpoint/2010/main" val="174982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249</Words>
  <Application>Microsoft Office PowerPoint</Application>
  <PresentationFormat>Widescreen</PresentationFormat>
  <Paragraphs>79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8</cp:revision>
  <dcterms:created xsi:type="dcterms:W3CDTF">2024-09-07T21:11:29Z</dcterms:created>
  <dcterms:modified xsi:type="dcterms:W3CDTF">2024-09-13T22:33:58Z</dcterms:modified>
</cp:coreProperties>
</file>