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2CF4-A7C7-40D5-AF5D-0DB3FDDFD59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0DF-4339-461A-A043-8CE93265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232030" y="434603"/>
            <a:ext cx="11188700" cy="598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Regions of Interest for Simulation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0D5D0-CDC2-BB5F-C93E-7BBC9B5E2EC4}"/>
              </a:ext>
            </a:extLst>
          </p:cNvPr>
          <p:cNvSpPr/>
          <p:nvPr/>
        </p:nvSpPr>
        <p:spPr>
          <a:xfrm>
            <a:off x="472258" y="1397000"/>
            <a:ext cx="7731600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 Drift Region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3A6C5-AAA6-EFA8-1726-ABAB715FBB44}"/>
              </a:ext>
            </a:extLst>
          </p:cNvPr>
          <p:cNvSpPr/>
          <p:nvPr/>
        </p:nvSpPr>
        <p:spPr>
          <a:xfrm>
            <a:off x="8692525" y="1397000"/>
            <a:ext cx="2146926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Region</a:t>
            </a:r>
          </a:p>
        </p:txBody>
      </p:sp>
    </p:spTree>
    <p:extLst>
      <p:ext uri="{BB962C8B-B14F-4D97-AF65-F5344CB8AC3E}">
        <p14:creationId xmlns:p14="http://schemas.microsoft.com/office/powerpoint/2010/main" val="13103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450089" y="1208034"/>
            <a:ext cx="5297760" cy="283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Field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0809E-943A-16A1-1F34-E266A207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6550587" y="1208034"/>
            <a:ext cx="5297760" cy="28356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4170C37-BA1D-CC48-B466-2664B5593E91}"/>
              </a:ext>
            </a:extLst>
          </p:cNvPr>
          <p:cNvSpPr/>
          <p:nvPr/>
        </p:nvSpPr>
        <p:spPr>
          <a:xfrm>
            <a:off x="1084964" y="2567722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1AD1B3-8383-F0F4-F0D3-A7BEFB70865C}"/>
              </a:ext>
            </a:extLst>
          </p:cNvPr>
          <p:cNvSpPr/>
          <p:nvPr/>
        </p:nvSpPr>
        <p:spPr>
          <a:xfrm rot="10800000">
            <a:off x="1084964" y="2349850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3EAC3-8931-248F-509A-BA5254F03666}"/>
              </a:ext>
            </a:extLst>
          </p:cNvPr>
          <p:cNvSpPr/>
          <p:nvPr/>
        </p:nvSpPr>
        <p:spPr>
          <a:xfrm rot="10800000">
            <a:off x="4677349" y="2567720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58609B-0188-11C9-8890-42DECA1860C0}"/>
              </a:ext>
            </a:extLst>
          </p:cNvPr>
          <p:cNvSpPr/>
          <p:nvPr/>
        </p:nvSpPr>
        <p:spPr>
          <a:xfrm rot="10800000" flipH="1">
            <a:off x="4695763" y="2367392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E4B9B-57E0-3CEE-469F-F001D2CEEEC7}"/>
              </a:ext>
            </a:extLst>
          </p:cNvPr>
          <p:cNvCxnSpPr>
            <a:cxnSpLocks/>
          </p:cNvCxnSpPr>
          <p:nvPr/>
        </p:nvCxnSpPr>
        <p:spPr>
          <a:xfrm flipV="1">
            <a:off x="432635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A023B-C6E0-67F6-4714-C41E14E67F0F}"/>
              </a:ext>
            </a:extLst>
          </p:cNvPr>
          <p:cNvSpPr/>
          <p:nvPr/>
        </p:nvSpPr>
        <p:spPr>
          <a:xfrm>
            <a:off x="396678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0D17-9B1E-08AB-D44D-C95EEC79B096}"/>
              </a:ext>
            </a:extLst>
          </p:cNvPr>
          <p:cNvCxnSpPr>
            <a:cxnSpLocks/>
          </p:cNvCxnSpPr>
          <p:nvPr/>
        </p:nvCxnSpPr>
        <p:spPr>
          <a:xfrm flipV="1">
            <a:off x="1026996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6A53E-6E02-B61F-4445-14289E870C9E}"/>
              </a:ext>
            </a:extLst>
          </p:cNvPr>
          <p:cNvSpPr/>
          <p:nvPr/>
        </p:nvSpPr>
        <p:spPr>
          <a:xfrm>
            <a:off x="991039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47D54-94A1-4261-F915-06C80645B345}"/>
              </a:ext>
            </a:extLst>
          </p:cNvPr>
          <p:cNvSpPr txBox="1"/>
          <p:nvPr/>
        </p:nvSpPr>
        <p:spPr>
          <a:xfrm>
            <a:off x="810950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Voltage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6A8D-6EEB-DCAC-8B31-602561CCBC04}"/>
              </a:ext>
            </a:extLst>
          </p:cNvPr>
          <p:cNvSpPr txBox="1"/>
          <p:nvPr/>
        </p:nvSpPr>
        <p:spPr>
          <a:xfrm>
            <a:off x="7011892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Voltage Bias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14014F-9FAA-AB81-2548-7FD40BAF852A}"/>
              </a:ext>
            </a:extLst>
          </p:cNvPr>
          <p:cNvSpPr/>
          <p:nvPr/>
        </p:nvSpPr>
        <p:spPr>
          <a:xfrm rot="10800000">
            <a:off x="7061900" y="2567723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ECA4E1-B209-D88A-2474-325897531CB7}"/>
              </a:ext>
            </a:extLst>
          </p:cNvPr>
          <p:cNvSpPr/>
          <p:nvPr/>
        </p:nvSpPr>
        <p:spPr>
          <a:xfrm>
            <a:off x="7061900" y="2349851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300E5C-C2E6-4BD8-792D-E65317FD2298}"/>
              </a:ext>
            </a:extLst>
          </p:cNvPr>
          <p:cNvSpPr/>
          <p:nvPr/>
        </p:nvSpPr>
        <p:spPr>
          <a:xfrm>
            <a:off x="10672699" y="2567721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5A70B8-1976-DE30-D75A-4DE18B5305D5}"/>
              </a:ext>
            </a:extLst>
          </p:cNvPr>
          <p:cNvSpPr/>
          <p:nvPr/>
        </p:nvSpPr>
        <p:spPr>
          <a:xfrm flipH="1">
            <a:off x="10672699" y="2367393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FC3D18-0F0A-8CB4-2674-67E9C5A1B24D}"/>
              </a:ext>
            </a:extLst>
          </p:cNvPr>
          <p:cNvSpPr/>
          <p:nvPr/>
        </p:nvSpPr>
        <p:spPr>
          <a:xfrm rot="10800000" flipH="1">
            <a:off x="4751644" y="5656391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9E9F89-4B36-89DC-9D60-788099F64925}"/>
              </a:ext>
            </a:extLst>
          </p:cNvPr>
          <p:cNvSpPr/>
          <p:nvPr/>
        </p:nvSpPr>
        <p:spPr>
          <a:xfrm rot="10800000">
            <a:off x="4751644" y="5962494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84AA-7FD8-CCDA-0D84-FAF1ADECD138}"/>
              </a:ext>
            </a:extLst>
          </p:cNvPr>
          <p:cNvSpPr txBox="1"/>
          <p:nvPr/>
        </p:nvSpPr>
        <p:spPr>
          <a:xfrm>
            <a:off x="4695763" y="5597221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Positive Charges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20B2-DC86-41FA-D946-0DE52F5BEF1E}"/>
              </a:ext>
            </a:extLst>
          </p:cNvPr>
          <p:cNvSpPr txBox="1"/>
          <p:nvPr/>
        </p:nvSpPr>
        <p:spPr>
          <a:xfrm>
            <a:off x="4695763" y="5906143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Negative Charges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84B69-06B7-A69C-4874-0D3E4FAFA575}"/>
              </a:ext>
            </a:extLst>
          </p:cNvPr>
          <p:cNvSpPr txBox="1"/>
          <p:nvPr/>
        </p:nvSpPr>
        <p:spPr>
          <a:xfrm>
            <a:off x="4695763" y="5295084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1BAB5-C012-4D36-CE76-72A4E8DF284C}"/>
              </a:ext>
            </a:extLst>
          </p:cNvPr>
          <p:cNvCxnSpPr>
            <a:cxnSpLocks/>
          </p:cNvCxnSpPr>
          <p:nvPr/>
        </p:nvCxnSpPr>
        <p:spPr>
          <a:xfrm flipV="1">
            <a:off x="561413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36E64-EF99-3632-E7BD-456B0402D62B}"/>
              </a:ext>
            </a:extLst>
          </p:cNvPr>
          <p:cNvSpPr/>
          <p:nvPr/>
        </p:nvSpPr>
        <p:spPr>
          <a:xfrm>
            <a:off x="525456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24CA5-6B91-7939-083B-C837F3D04F33}"/>
              </a:ext>
            </a:extLst>
          </p:cNvPr>
          <p:cNvCxnSpPr>
            <a:cxnSpLocks/>
          </p:cNvCxnSpPr>
          <p:nvPr/>
        </p:nvCxnSpPr>
        <p:spPr>
          <a:xfrm flipV="1">
            <a:off x="1171088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59C76C-BB5E-D020-3881-91E75AE1B7ED}"/>
              </a:ext>
            </a:extLst>
          </p:cNvPr>
          <p:cNvSpPr/>
          <p:nvPr/>
        </p:nvSpPr>
        <p:spPr>
          <a:xfrm>
            <a:off x="1135131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D2C334-11FB-94A6-8A2A-645F0F8E706D}"/>
              </a:ext>
            </a:extLst>
          </p:cNvPr>
          <p:cNvCxnSpPr>
            <a:cxnSpLocks/>
          </p:cNvCxnSpPr>
          <p:nvPr/>
        </p:nvCxnSpPr>
        <p:spPr>
          <a:xfrm flipV="1">
            <a:off x="6612259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9CD2E-DA15-8E9E-E981-2BBBAB60F1E4}"/>
              </a:ext>
            </a:extLst>
          </p:cNvPr>
          <p:cNvSpPr/>
          <p:nvPr/>
        </p:nvSpPr>
        <p:spPr>
          <a:xfrm>
            <a:off x="6256394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6E4C2-153E-CF5A-2FA0-FAEFDBFF4C71}"/>
              </a:ext>
            </a:extLst>
          </p:cNvPr>
          <p:cNvCxnSpPr>
            <a:cxnSpLocks/>
          </p:cNvCxnSpPr>
          <p:nvPr/>
        </p:nvCxnSpPr>
        <p:spPr>
          <a:xfrm flipV="1">
            <a:off x="513112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B0F6FB-E26C-41E4-E0FB-FCC50A898999}"/>
              </a:ext>
            </a:extLst>
          </p:cNvPr>
          <p:cNvSpPr/>
          <p:nvPr/>
        </p:nvSpPr>
        <p:spPr>
          <a:xfrm>
            <a:off x="157247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88C164-94DA-DD0D-34ED-6561821707EF}"/>
              </a:ext>
            </a:extLst>
          </p:cNvPr>
          <p:cNvCxnSpPr>
            <a:cxnSpLocks/>
          </p:cNvCxnSpPr>
          <p:nvPr/>
        </p:nvCxnSpPr>
        <p:spPr>
          <a:xfrm>
            <a:off x="6096000" y="732838"/>
            <a:ext cx="0" cy="4456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FC196A-45CE-458A-8DEF-14502AB19257}"/>
              </a:ext>
            </a:extLst>
          </p:cNvPr>
          <p:cNvSpPr txBox="1"/>
          <p:nvPr/>
        </p:nvSpPr>
        <p:spPr>
          <a:xfrm>
            <a:off x="4695763" y="6172915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Enlarged Arrows to express area of effect</a:t>
            </a:r>
          </a:p>
        </p:txBody>
      </p:sp>
    </p:spTree>
    <p:extLst>
      <p:ext uri="{BB962C8B-B14F-4D97-AF65-F5344CB8AC3E}">
        <p14:creationId xmlns:p14="http://schemas.microsoft.com/office/powerpoint/2010/main" val="553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08B41-18E4-8B40-7563-05C66FBD2CD5}"/>
              </a:ext>
            </a:extLst>
          </p:cNvPr>
          <p:cNvSpPr txBox="1"/>
          <p:nvPr/>
        </p:nvSpPr>
        <p:spPr>
          <a:xfrm>
            <a:off x="3908425" y="144673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Cage Potential Circuit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01EA2-28B4-139E-3F60-61037C15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" y="2812587"/>
            <a:ext cx="11662411" cy="179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D9D2D-BE09-BE1B-60F2-1D19B825E3B7}"/>
              </a:ext>
            </a:extLst>
          </p:cNvPr>
          <p:cNvSpPr txBox="1"/>
          <p:nvPr/>
        </p:nvSpPr>
        <p:spPr>
          <a:xfrm>
            <a:off x="3908425" y="2511227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Render of PCB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A00A1-EB55-F536-CC99-9D252E1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2" b="5500"/>
          <a:stretch/>
        </p:blipFill>
        <p:spPr>
          <a:xfrm>
            <a:off x="358774" y="579158"/>
            <a:ext cx="11474450" cy="1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4EAB9-78F1-3D25-C6FA-465424A8C122}"/>
              </a:ext>
            </a:extLst>
          </p:cNvPr>
          <p:cNvSpPr txBox="1"/>
          <p:nvPr/>
        </p:nvSpPr>
        <p:spPr>
          <a:xfrm>
            <a:off x="3810733" y="4632554"/>
            <a:ext cx="45705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Field Cage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/>
              <p:nvPr/>
            </p:nvSpPr>
            <p:spPr>
              <a:xfrm>
                <a:off x="854344" y="5528985"/>
                <a:ext cx="275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,2,3,…16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44" y="5528985"/>
                <a:ext cx="2757101" cy="276999"/>
              </a:xfrm>
              <a:prstGeom prst="rect">
                <a:avLst/>
              </a:prstGeom>
              <a:blipFill>
                <a:blip r:embed="rId4"/>
                <a:stretch>
                  <a:fillRect l="-2876" r="-6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/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blipFill>
                <a:blip r:embed="rId5"/>
                <a:stretch>
                  <a:fillRect l="-5696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/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blipFill>
                <a:blip r:embed="rId6"/>
                <a:stretch>
                  <a:fillRect l="-6623" r="-529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/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blipFill>
                <a:blip r:embed="rId7"/>
                <a:stretch>
                  <a:fillRect l="-6000" r="-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/>
              <p:nvPr/>
            </p:nvSpPr>
            <p:spPr>
              <a:xfrm>
                <a:off x="3889234" y="5517091"/>
                <a:ext cx="173291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34" y="5517091"/>
                <a:ext cx="1732910" cy="567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/>
              <p:nvPr/>
            </p:nvSpPr>
            <p:spPr>
              <a:xfrm>
                <a:off x="3889234" y="6159356"/>
                <a:ext cx="16984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234" y="6159356"/>
                <a:ext cx="1698414" cy="567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562E2D1-7E93-2EBE-6525-53A7CAB2EDA8}"/>
              </a:ext>
            </a:extLst>
          </p:cNvPr>
          <p:cNvSpPr txBox="1"/>
          <p:nvPr/>
        </p:nvSpPr>
        <p:spPr>
          <a:xfrm>
            <a:off x="809894" y="5116761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Boundaries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E66-9699-65E4-33BF-7E50255A28AB}"/>
              </a:ext>
            </a:extLst>
          </p:cNvPr>
          <p:cNvSpPr txBox="1"/>
          <p:nvPr/>
        </p:nvSpPr>
        <p:spPr>
          <a:xfrm>
            <a:off x="3810733" y="5116760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7FD51-1D40-6565-5F06-64D7F4B082FE}"/>
              </a:ext>
            </a:extLst>
          </p:cNvPr>
          <p:cNvSpPr txBox="1"/>
          <p:nvPr/>
        </p:nvSpPr>
        <p:spPr>
          <a:xfrm>
            <a:off x="6413257" y="5116761"/>
            <a:ext cx="21482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per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/>
              <p:nvPr/>
            </p:nvSpPr>
            <p:spPr>
              <a:xfrm>
                <a:off x="6393051" y="5630348"/>
                <a:ext cx="203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𝐵𝑢𝑓𝑓𝑒𝑟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51" y="5630348"/>
                <a:ext cx="2035301" cy="299249"/>
              </a:xfrm>
              <a:prstGeom prst="rect">
                <a:avLst/>
              </a:prstGeom>
              <a:blipFill>
                <a:blip r:embed="rId10"/>
                <a:stretch>
                  <a:fillRect l="-4192" r="-29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/>
              <p:nvPr/>
            </p:nvSpPr>
            <p:spPr>
              <a:xfrm>
                <a:off x="6393051" y="6278842"/>
                <a:ext cx="18725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051" y="6278842"/>
                <a:ext cx="1872564" cy="299249"/>
              </a:xfrm>
              <a:prstGeom prst="rect">
                <a:avLst/>
              </a:prstGeom>
              <a:blipFill>
                <a:blip r:embed="rId11"/>
                <a:stretch>
                  <a:fillRect l="-4560" r="-65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4BB6F0-803E-9C1B-ED60-35B8010CDE29}"/>
              </a:ext>
            </a:extLst>
          </p:cNvPr>
          <p:cNvSpPr txBox="1"/>
          <p:nvPr/>
        </p:nvSpPr>
        <p:spPr>
          <a:xfrm>
            <a:off x="9199259" y="5116761"/>
            <a:ext cx="1982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/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/>
              <p:nvPr/>
            </p:nvSpPr>
            <p:spPr>
              <a:xfrm>
                <a:off x="9199259" y="5528985"/>
                <a:ext cx="181671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5528985"/>
                <a:ext cx="1816716" cy="524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/>
              <p:nvPr/>
            </p:nvSpPr>
            <p:spPr>
              <a:xfrm>
                <a:off x="9199259" y="6158063"/>
                <a:ext cx="1491242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𝐷𝑟𝑖𝑓𝑡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6158063"/>
                <a:ext cx="1491242" cy="526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1FF2F4-3F42-D681-9505-019F29E65D2E}"/>
              </a:ext>
            </a:extLst>
          </p:cNvPr>
          <p:cNvSpPr txBox="1"/>
          <p:nvPr/>
        </p:nvSpPr>
        <p:spPr>
          <a:xfrm>
            <a:off x="8747759" y="4479008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From Original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1926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E62E486-AC37-0DD3-1F0C-71E71A21ED26}"/>
              </a:ext>
            </a:extLst>
          </p:cNvPr>
          <p:cNvSpPr txBox="1"/>
          <p:nvPr/>
        </p:nvSpPr>
        <p:spPr>
          <a:xfrm>
            <a:off x="310784" y="185752"/>
            <a:ext cx="1934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 Sheet Calculator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69CF3-183C-AB36-4DEC-BBF741F95E2B}"/>
              </a:ext>
            </a:extLst>
          </p:cNvPr>
          <p:cNvSpPr txBox="1"/>
          <p:nvPr/>
        </p:nvSpPr>
        <p:spPr>
          <a:xfrm>
            <a:off x="3532344" y="218962"/>
            <a:ext cx="2349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Simulation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47F649-6C33-C877-4513-CE7BE3D5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5" t="10957" r="6047" b="6925"/>
          <a:stretch/>
        </p:blipFill>
        <p:spPr>
          <a:xfrm rot="16200000">
            <a:off x="6698003" y="1985444"/>
            <a:ext cx="5758979" cy="30825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EFCCF8-6063-2809-5FAA-6E7A7AF1DFF9}"/>
              </a:ext>
            </a:extLst>
          </p:cNvPr>
          <p:cNvGrpSpPr/>
          <p:nvPr/>
        </p:nvGrpSpPr>
        <p:grpSpPr>
          <a:xfrm rot="10800000">
            <a:off x="9343183" y="2893999"/>
            <a:ext cx="499852" cy="2920436"/>
            <a:chOff x="9343183" y="2893999"/>
            <a:chExt cx="499852" cy="292043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A56CE58-C3C1-15A7-12B9-A2A007E84C38}"/>
                </a:ext>
              </a:extLst>
            </p:cNvPr>
            <p:cNvSpPr/>
            <p:nvPr/>
          </p:nvSpPr>
          <p:spPr>
            <a:xfrm rot="5400000">
              <a:off x="7988997" y="4248185"/>
              <a:ext cx="2920434" cy="21206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A293891-649B-D3A5-13BF-DC5A49D57273}"/>
                </a:ext>
              </a:extLst>
            </p:cNvPr>
            <p:cNvSpPr/>
            <p:nvPr/>
          </p:nvSpPr>
          <p:spPr>
            <a:xfrm rot="16200000">
              <a:off x="8276787" y="4248187"/>
              <a:ext cx="2920436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AF9F03-E3C0-1075-2479-2437ED53D1E3}"/>
              </a:ext>
            </a:extLst>
          </p:cNvPr>
          <p:cNvGrpSpPr/>
          <p:nvPr/>
        </p:nvGrpSpPr>
        <p:grpSpPr>
          <a:xfrm rot="10800000">
            <a:off x="9343183" y="1194739"/>
            <a:ext cx="499852" cy="500937"/>
            <a:chOff x="9343183" y="1194739"/>
            <a:chExt cx="499852" cy="500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F1361FC-0531-66CA-1DDE-EAAE9177ED60}"/>
                </a:ext>
              </a:extLst>
            </p:cNvPr>
            <p:cNvSpPr/>
            <p:nvPr/>
          </p:nvSpPr>
          <p:spPr>
            <a:xfrm rot="16200000">
              <a:off x="9198744" y="1339178"/>
              <a:ext cx="500937" cy="21206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504D514-9473-6031-1B9A-CE97CEA8C232}"/>
                </a:ext>
              </a:extLst>
            </p:cNvPr>
            <p:cNvSpPr/>
            <p:nvPr/>
          </p:nvSpPr>
          <p:spPr>
            <a:xfrm rot="16200000" flipH="1">
              <a:off x="9486537" y="1339177"/>
              <a:ext cx="500935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29E358-76A0-7B0A-3725-0122CDBF18FB}"/>
              </a:ext>
            </a:extLst>
          </p:cNvPr>
          <p:cNvSpPr txBox="1"/>
          <p:nvPr/>
        </p:nvSpPr>
        <p:spPr>
          <a:xfrm>
            <a:off x="7477587" y="176135"/>
            <a:ext cx="4306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Drift Directions from Simulation Results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3B2172-8E51-42BE-1B79-2DECC7A194D8}"/>
              </a:ext>
            </a:extLst>
          </p:cNvPr>
          <p:cNvCxnSpPr>
            <a:cxnSpLocks/>
          </p:cNvCxnSpPr>
          <p:nvPr/>
        </p:nvCxnSpPr>
        <p:spPr>
          <a:xfrm>
            <a:off x="7885228" y="1006665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600E67-5E8D-1311-B769-53BB98A0810E}"/>
              </a:ext>
            </a:extLst>
          </p:cNvPr>
          <p:cNvCxnSpPr>
            <a:cxnSpLocks/>
          </p:cNvCxnSpPr>
          <p:nvPr/>
        </p:nvCxnSpPr>
        <p:spPr>
          <a:xfrm>
            <a:off x="3213100" y="1068118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7165B-1185-A9DF-7CED-90BBB71B7697}"/>
              </a:ext>
            </a:extLst>
          </p:cNvPr>
          <p:cNvSpPr txBox="1"/>
          <p:nvPr/>
        </p:nvSpPr>
        <p:spPr>
          <a:xfrm>
            <a:off x="268963" y="4192023"/>
            <a:ext cx="26003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Changing the green box in the excel sheet will update all values. All other values are constant or set.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A7C80-3D69-8F3A-361C-FCAF39AB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30" r="24742"/>
          <a:stretch/>
        </p:blipFill>
        <p:spPr>
          <a:xfrm rot="10800000">
            <a:off x="3370255" y="621696"/>
            <a:ext cx="3600728" cy="58138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B2D32E-A669-911A-6099-4BB5BF26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23" t="3211" r="529" b="1418"/>
          <a:stretch/>
        </p:blipFill>
        <p:spPr>
          <a:xfrm>
            <a:off x="6987402" y="526739"/>
            <a:ext cx="669210" cy="594175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7FE3FD-D1E4-3D41-FA08-7F46FF6362E4}"/>
              </a:ext>
            </a:extLst>
          </p:cNvPr>
          <p:cNvSpPr/>
          <p:nvPr/>
        </p:nvSpPr>
        <p:spPr>
          <a:xfrm>
            <a:off x="11003669" y="68912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02054D-4BAC-104B-9BAD-15E8D684A81B}"/>
              </a:ext>
            </a:extLst>
          </p:cNvPr>
          <p:cNvSpPr/>
          <p:nvPr/>
        </p:nvSpPr>
        <p:spPr>
          <a:xfrm>
            <a:off x="11003669" y="104154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2C2A-D7DE-8A3B-77CA-9E4A54A8849D}"/>
              </a:ext>
            </a:extLst>
          </p:cNvPr>
          <p:cNvSpPr/>
          <p:nvPr/>
        </p:nvSpPr>
        <p:spPr>
          <a:xfrm>
            <a:off x="11003669" y="139397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D02DE5-3A38-3F8C-9AB9-DE8B9D926FE5}"/>
              </a:ext>
            </a:extLst>
          </p:cNvPr>
          <p:cNvSpPr/>
          <p:nvPr/>
        </p:nvSpPr>
        <p:spPr>
          <a:xfrm>
            <a:off x="11003669" y="174639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BBCC71-2678-140D-ACB8-FCD2B7A68789}"/>
              </a:ext>
            </a:extLst>
          </p:cNvPr>
          <p:cNvSpPr/>
          <p:nvPr/>
        </p:nvSpPr>
        <p:spPr>
          <a:xfrm>
            <a:off x="11003669" y="207256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7C353C-D7EE-1C99-378E-A0155E2A3CF7}"/>
              </a:ext>
            </a:extLst>
          </p:cNvPr>
          <p:cNvSpPr/>
          <p:nvPr/>
        </p:nvSpPr>
        <p:spPr>
          <a:xfrm>
            <a:off x="11003669" y="242498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434B9E-408E-A816-BF9C-4CA1F9716727}"/>
              </a:ext>
            </a:extLst>
          </p:cNvPr>
          <p:cNvSpPr/>
          <p:nvPr/>
        </p:nvSpPr>
        <p:spPr>
          <a:xfrm>
            <a:off x="11003669" y="277741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A335EA-C189-FAF6-1C31-0527BCEF6E36}"/>
              </a:ext>
            </a:extLst>
          </p:cNvPr>
          <p:cNvSpPr/>
          <p:nvPr/>
        </p:nvSpPr>
        <p:spPr>
          <a:xfrm>
            <a:off x="11003669" y="312983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0A731F-9E4D-0613-2077-68E60856331E}"/>
              </a:ext>
            </a:extLst>
          </p:cNvPr>
          <p:cNvSpPr/>
          <p:nvPr/>
        </p:nvSpPr>
        <p:spPr>
          <a:xfrm>
            <a:off x="11003669" y="344712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BD5024-0846-B6A6-711D-9A58D9C3FBE5}"/>
              </a:ext>
            </a:extLst>
          </p:cNvPr>
          <p:cNvSpPr/>
          <p:nvPr/>
        </p:nvSpPr>
        <p:spPr>
          <a:xfrm>
            <a:off x="11003669" y="379955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BE675F5-8C7C-8D8C-90C7-318CBF3AE83B}"/>
              </a:ext>
            </a:extLst>
          </p:cNvPr>
          <p:cNvSpPr/>
          <p:nvPr/>
        </p:nvSpPr>
        <p:spPr>
          <a:xfrm>
            <a:off x="11003669" y="415197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A42B1E-D06F-C30D-4FF1-94067DC21B2A}"/>
              </a:ext>
            </a:extLst>
          </p:cNvPr>
          <p:cNvSpPr/>
          <p:nvPr/>
        </p:nvSpPr>
        <p:spPr>
          <a:xfrm>
            <a:off x="11003669" y="450440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8BF1DE-D868-B4D7-D5C7-65321B835B5D}"/>
              </a:ext>
            </a:extLst>
          </p:cNvPr>
          <p:cNvSpPr/>
          <p:nvPr/>
        </p:nvSpPr>
        <p:spPr>
          <a:xfrm>
            <a:off x="11003669" y="482169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D8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FEC5C-B23B-49C1-E0F7-C10AB73CE4AA}"/>
              </a:ext>
            </a:extLst>
          </p:cNvPr>
          <p:cNvSpPr/>
          <p:nvPr/>
        </p:nvSpPr>
        <p:spPr>
          <a:xfrm>
            <a:off x="11003669" y="517411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AD6F1D-E8FA-79AD-4333-6D68F289EC4C}"/>
              </a:ext>
            </a:extLst>
          </p:cNvPr>
          <p:cNvSpPr/>
          <p:nvPr/>
        </p:nvSpPr>
        <p:spPr>
          <a:xfrm>
            <a:off x="11003669" y="552654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5F1A34-DC27-7AD0-FA1E-62084AD3A4F3}"/>
              </a:ext>
            </a:extLst>
          </p:cNvPr>
          <p:cNvSpPr/>
          <p:nvPr/>
        </p:nvSpPr>
        <p:spPr>
          <a:xfrm>
            <a:off x="11003669" y="587896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C75C-D678-317C-6960-326C47DE7577}"/>
              </a:ext>
            </a:extLst>
          </p:cNvPr>
          <p:cNvSpPr txBox="1"/>
          <p:nvPr/>
        </p:nvSpPr>
        <p:spPr>
          <a:xfrm>
            <a:off x="8118085" y="6333134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Enlarged Arrows to express area of effect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E4141-66C7-4C27-E46B-E201ADE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1" y="575738"/>
            <a:ext cx="2863835" cy="315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F952B3-EE6D-3680-6441-83B22CD1E88F}"/>
              </a:ext>
            </a:extLst>
          </p:cNvPr>
          <p:cNvSpPr txBox="1"/>
          <p:nvPr/>
        </p:nvSpPr>
        <p:spPr>
          <a:xfrm>
            <a:off x="184536" y="3045845"/>
            <a:ext cx="14168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Field Voltage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34D35-EA1F-352C-C7C7-4159B8E766E0}"/>
              </a:ext>
            </a:extLst>
          </p:cNvPr>
          <p:cNvSpPr txBox="1"/>
          <p:nvPr/>
        </p:nvSpPr>
        <p:spPr>
          <a:xfrm>
            <a:off x="564874" y="2517840"/>
            <a:ext cx="134990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System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A8F1-4571-414C-FF6D-F604EBD4D3D2}"/>
              </a:ext>
            </a:extLst>
          </p:cNvPr>
          <p:cNvSpPr txBox="1"/>
          <p:nvPr/>
        </p:nvSpPr>
        <p:spPr>
          <a:xfrm>
            <a:off x="184536" y="1989835"/>
            <a:ext cx="17049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Field Section Currents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43AA-07F5-1FC3-7A9D-3DC43D2F8873}"/>
              </a:ext>
            </a:extLst>
          </p:cNvPr>
          <p:cNvSpPr txBox="1"/>
          <p:nvPr/>
        </p:nvSpPr>
        <p:spPr>
          <a:xfrm>
            <a:off x="184536" y="1461830"/>
            <a:ext cx="17049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Number of Static Rings per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99AAB-9C58-CB4D-95B8-8F47A81EB6C6}"/>
              </a:ext>
            </a:extLst>
          </p:cNvPr>
          <p:cNvSpPr txBox="1"/>
          <p:nvPr/>
        </p:nvSpPr>
        <p:spPr>
          <a:xfrm>
            <a:off x="1037024" y="933825"/>
            <a:ext cx="9003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Resistor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828AE-4F81-B6AC-524F-BAA57A23BDD9}"/>
              </a:ext>
            </a:extLst>
          </p:cNvPr>
          <p:cNvSpPr txBox="1"/>
          <p:nvPr/>
        </p:nvSpPr>
        <p:spPr>
          <a:xfrm>
            <a:off x="187457" y="933825"/>
            <a:ext cx="8429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Voltage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FC659-F893-3C1A-CE09-18AFDDA3F9AF}"/>
              </a:ext>
            </a:extLst>
          </p:cNvPr>
          <p:cNvSpPr txBox="1"/>
          <p:nvPr/>
        </p:nvSpPr>
        <p:spPr>
          <a:xfrm>
            <a:off x="2056190" y="3568232"/>
            <a:ext cx="14168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Ring Bias</a:t>
            </a:r>
          </a:p>
        </p:txBody>
      </p:sp>
    </p:spTree>
    <p:extLst>
      <p:ext uri="{BB962C8B-B14F-4D97-AF65-F5344CB8AC3E}">
        <p14:creationId xmlns:p14="http://schemas.microsoft.com/office/powerpoint/2010/main" val="174982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0AF59F-7457-2749-B3E3-EC42EACF862D}"/>
              </a:ext>
            </a:extLst>
          </p:cNvPr>
          <p:cNvSpPr txBox="1"/>
          <p:nvPr/>
        </p:nvSpPr>
        <p:spPr>
          <a:xfrm>
            <a:off x="310783" y="185752"/>
            <a:ext cx="52318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Application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3706E-6A91-A09E-1518-07EDC563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8" r="2769"/>
          <a:stretch/>
        </p:blipFill>
        <p:spPr>
          <a:xfrm>
            <a:off x="310784" y="603315"/>
            <a:ext cx="5231877" cy="6068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BDB7D3-05C8-254B-C844-7A800E2D4BAC}"/>
              </a:ext>
            </a:extLst>
          </p:cNvPr>
          <p:cNvSpPr txBox="1"/>
          <p:nvPr/>
        </p:nvSpPr>
        <p:spPr>
          <a:xfrm>
            <a:off x="5642241" y="603315"/>
            <a:ext cx="62389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The solutions to the UTAH TPC Electric Field have been set up in COMSOL.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High Voltage can be adjusted for desired input voltage, then it can be solved using the [COMPUTE] button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Field Values can be exported as a .txt document using the [EXPORT DATE] button 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u="sng" dirty="0" err="1"/>
              <a:t>ElectricField.UTAHTPC.mph</a:t>
            </a:r>
            <a:r>
              <a:rPr lang="en-US" sz="1400" b="1" u="sng" dirty="0"/>
              <a:t> </a:t>
            </a:r>
            <a:r>
              <a:rPr lang="en-US" sz="1400" dirty="0"/>
              <a:t>can be used for initial analysis for field values.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10C4FD-0171-5817-DF17-104E9FAA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00" t="7398" r="7782" b="8677"/>
          <a:stretch/>
        </p:blipFill>
        <p:spPr>
          <a:xfrm>
            <a:off x="6473221" y="2948695"/>
            <a:ext cx="4814104" cy="37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5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325</Words>
  <Application>Microsoft Office PowerPoint</Application>
  <PresentationFormat>Widescreen</PresentationFormat>
  <Paragraphs>81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10</cp:revision>
  <dcterms:created xsi:type="dcterms:W3CDTF">2024-09-07T21:11:29Z</dcterms:created>
  <dcterms:modified xsi:type="dcterms:W3CDTF">2024-09-15T03:42:20Z</dcterms:modified>
</cp:coreProperties>
</file>