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9900"/>
    <a:srgbClr val="698335"/>
    <a:srgbClr val="627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/>
    <p:restoredTop sz="94640"/>
  </p:normalViewPr>
  <p:slideViewPr>
    <p:cSldViewPr>
      <p:cViewPr>
        <p:scale>
          <a:sx n="120" d="100"/>
          <a:sy n="120" d="100"/>
        </p:scale>
        <p:origin x="968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4C169-B3F7-EC49-A5F9-2700E61D51A3}" type="datetimeFigureOut">
              <a:t>11/15/17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1E8BD-1D49-6341-9447-3EA96E8B8ADE}" type="slidenum"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77848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1E8BD-1D49-6341-9447-3EA96E8B8ADE}" type="slidenum"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774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77542-0645-42A2-811D-23B11D1EED65}" type="datetimeFigureOut">
              <a:rPr lang="es-MX"/>
              <a:pPr>
                <a:defRPr/>
              </a:pPr>
              <a:t>15/11/17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76E49-3BD8-46A4-938F-01CF1DC69767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505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17252-EBEA-4DD5-A493-4B35A2D38A70}" type="datetimeFigureOut">
              <a:rPr lang="es-MX"/>
              <a:pPr>
                <a:defRPr/>
              </a:pPr>
              <a:t>15/11/17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7570F-63FF-455C-9835-92D24D9E479A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648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D21AE-DFAF-4E3A-8FE8-99C0852E0C54}" type="datetimeFigureOut">
              <a:rPr lang="es-MX"/>
              <a:pPr>
                <a:defRPr/>
              </a:pPr>
              <a:t>15/11/17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5F935-CDF1-439C-9FB0-B5CDC91DB583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424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CAD5D-6A79-4E60-9541-9B4E3979DF86}" type="datetimeFigureOut">
              <a:rPr lang="es-MX"/>
              <a:pPr>
                <a:defRPr/>
              </a:pPr>
              <a:t>15/11/17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0CED4-4A22-4F8C-8C2D-16FC69F553C2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924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655CC-656A-4659-9195-7D989E4AECB5}" type="datetimeFigureOut">
              <a:rPr lang="es-MX"/>
              <a:pPr>
                <a:defRPr/>
              </a:pPr>
              <a:t>15/11/17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C7832-C357-4402-8EF7-91FFAF58C754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83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DFF02-50D6-4304-B8A0-77961D0E2EE8}" type="datetimeFigureOut">
              <a:rPr lang="es-MX"/>
              <a:pPr>
                <a:defRPr/>
              </a:pPr>
              <a:t>15/11/17</a:t>
            </a:fld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5C1F8-157D-4B44-9F58-E29398D2978F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181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4F3CA-AB3D-4B73-A2EE-CDFC78DE155C}" type="datetimeFigureOut">
              <a:rPr lang="es-MX"/>
              <a:pPr>
                <a:defRPr/>
              </a:pPr>
              <a:t>15/11/17</a:t>
            </a:fld>
            <a:endParaRPr lang="es-MX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1956A-F6AF-4EB6-90CD-9A17602C9090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057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60EF7-313C-442C-BA78-6E9CBFDECDA5}" type="datetimeFigureOut">
              <a:rPr lang="es-MX"/>
              <a:pPr>
                <a:defRPr/>
              </a:pPr>
              <a:t>15/11/17</a:t>
            </a:fld>
            <a:endParaRPr lang="es-MX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5BC87-EEB9-49CD-A4C4-884D618BAF1F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417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1BC3F-7401-4949-86C8-3923B99BA5D3}" type="datetimeFigureOut">
              <a:rPr lang="es-MX"/>
              <a:pPr>
                <a:defRPr/>
              </a:pPr>
              <a:t>15/11/17</a:t>
            </a:fld>
            <a:endParaRPr lang="es-MX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BDFE9-6950-484C-9CC4-4B586A93A27D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812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FE290-1785-440B-8A5D-38301CE51131}" type="datetimeFigureOut">
              <a:rPr lang="es-MX"/>
              <a:pPr>
                <a:defRPr/>
              </a:pPr>
              <a:t>15/11/17</a:t>
            </a:fld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4D5A6-8444-4652-A5F2-B3F3A7404D1A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307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2D701-B19C-4F66-91A4-E61D647EB6A0}" type="datetimeFigureOut">
              <a:rPr lang="es-MX"/>
              <a:pPr>
                <a:defRPr/>
              </a:pPr>
              <a:t>15/11/17</a:t>
            </a:fld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C3CFB-97D9-42C0-9496-B7B4A38BA728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079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título del patrón</a:t>
            </a:r>
            <a:endParaRPr lang="es-MX" altLang="es-MX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  <a:endParaRPr lang="es-MX" altLang="es-MX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9FB561-6B91-4ADB-ADD2-17E8E684376F}" type="datetimeFigureOut">
              <a:rPr lang="es-MX"/>
              <a:pPr>
                <a:defRPr/>
              </a:pPr>
              <a:t>15/11/17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F57486C-E4B5-4263-9239-D9E216507623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41 Conector recto"/>
          <p:cNvCxnSpPr/>
          <p:nvPr/>
        </p:nvCxnSpPr>
        <p:spPr>
          <a:xfrm rot="5400000">
            <a:off x="2536032" y="2107406"/>
            <a:ext cx="3714750" cy="1643063"/>
          </a:xfrm>
          <a:prstGeom prst="line">
            <a:avLst/>
          </a:prstGeom>
          <a:ln w="1079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9" name="84 CuadroTexto"/>
          <p:cNvSpPr txBox="1">
            <a:spLocks noChangeArrowheads="1"/>
          </p:cNvSpPr>
          <p:nvPr/>
        </p:nvSpPr>
        <p:spPr bwMode="auto">
          <a:xfrm>
            <a:off x="2769394" y="2317603"/>
            <a:ext cx="1773237" cy="2921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solidFill>
                  <a:schemeClr val="bg1"/>
                </a:solidFill>
                <a:latin typeface="Calibri" pitchFamily="34" charset="0"/>
              </a:rPr>
              <a:t>Fac. Medicina</a:t>
            </a:r>
          </a:p>
        </p:txBody>
      </p:sp>
      <p:cxnSp>
        <p:nvCxnSpPr>
          <p:cNvPr id="40" name="39 Conector recto"/>
          <p:cNvCxnSpPr/>
          <p:nvPr/>
        </p:nvCxnSpPr>
        <p:spPr>
          <a:xfrm rot="5400000">
            <a:off x="4921250" y="503238"/>
            <a:ext cx="857250" cy="285750"/>
          </a:xfrm>
          <a:prstGeom prst="line">
            <a:avLst/>
          </a:prstGeom>
          <a:ln w="1079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5457825" y="214313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3640138" y="4546600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cxnSp>
        <p:nvCxnSpPr>
          <p:cNvPr id="44" name="43 Conector recto"/>
          <p:cNvCxnSpPr>
            <a:endCxn id="71" idx="5"/>
          </p:cNvCxnSpPr>
          <p:nvPr/>
        </p:nvCxnSpPr>
        <p:spPr>
          <a:xfrm rot="16200000" flipH="1">
            <a:off x="3177381" y="5137944"/>
            <a:ext cx="1624013" cy="835025"/>
          </a:xfrm>
          <a:prstGeom prst="line">
            <a:avLst/>
          </a:prstGeom>
          <a:ln w="1079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Elipse"/>
          <p:cNvSpPr/>
          <p:nvPr/>
        </p:nvSpPr>
        <p:spPr>
          <a:xfrm>
            <a:off x="5386388" y="427038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6" name="45 Elipse"/>
          <p:cNvSpPr/>
          <p:nvPr/>
        </p:nvSpPr>
        <p:spPr>
          <a:xfrm>
            <a:off x="5286375" y="714375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7" name="46 Elipse"/>
          <p:cNvSpPr/>
          <p:nvPr/>
        </p:nvSpPr>
        <p:spPr>
          <a:xfrm>
            <a:off x="5214938" y="928688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8" name="47 Elipse"/>
          <p:cNvSpPr/>
          <p:nvPr/>
        </p:nvSpPr>
        <p:spPr>
          <a:xfrm>
            <a:off x="5056188" y="1336675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59" name="48 CuadroTexto"/>
          <p:cNvSpPr txBox="1">
            <a:spLocks noChangeArrowheads="1"/>
          </p:cNvSpPr>
          <p:nvPr/>
        </p:nvSpPr>
        <p:spPr bwMode="auto">
          <a:xfrm>
            <a:off x="5513388" y="100013"/>
            <a:ext cx="17732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Mirador</a:t>
            </a:r>
          </a:p>
        </p:txBody>
      </p:sp>
      <p:sp>
        <p:nvSpPr>
          <p:cNvPr id="50" name="49 Elipse"/>
          <p:cNvSpPr/>
          <p:nvPr/>
        </p:nvSpPr>
        <p:spPr>
          <a:xfrm>
            <a:off x="5143500" y="1143000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1" name="50 Elipse"/>
          <p:cNvSpPr/>
          <p:nvPr/>
        </p:nvSpPr>
        <p:spPr>
          <a:xfrm>
            <a:off x="4946650" y="1563688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2" name="51 Elipse"/>
          <p:cNvSpPr/>
          <p:nvPr/>
        </p:nvSpPr>
        <p:spPr>
          <a:xfrm>
            <a:off x="4822825" y="1847850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3" name="52 Elipse"/>
          <p:cNvSpPr/>
          <p:nvPr/>
        </p:nvSpPr>
        <p:spPr>
          <a:xfrm>
            <a:off x="4697413" y="2143125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5" name="54 Elipse"/>
          <p:cNvSpPr/>
          <p:nvPr/>
        </p:nvSpPr>
        <p:spPr>
          <a:xfrm>
            <a:off x="4435475" y="2714625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6" name="55 Elipse"/>
          <p:cNvSpPr/>
          <p:nvPr/>
        </p:nvSpPr>
        <p:spPr>
          <a:xfrm>
            <a:off x="4333875" y="2962275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8" name="57 Elipse"/>
          <p:cNvSpPr/>
          <p:nvPr/>
        </p:nvSpPr>
        <p:spPr>
          <a:xfrm>
            <a:off x="4079875" y="3524250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9" name="58 Elipse"/>
          <p:cNvSpPr/>
          <p:nvPr/>
        </p:nvSpPr>
        <p:spPr>
          <a:xfrm>
            <a:off x="3963988" y="3786188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0" name="59 Elipse"/>
          <p:cNvSpPr/>
          <p:nvPr/>
        </p:nvSpPr>
        <p:spPr>
          <a:xfrm>
            <a:off x="3732213" y="4298950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1" name="60 Elipse"/>
          <p:cNvSpPr/>
          <p:nvPr/>
        </p:nvSpPr>
        <p:spPr>
          <a:xfrm>
            <a:off x="3846513" y="4046538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2" name="61 Elipse"/>
          <p:cNvSpPr/>
          <p:nvPr/>
        </p:nvSpPr>
        <p:spPr>
          <a:xfrm>
            <a:off x="3592513" y="4787900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63" name="62 Elipse"/>
          <p:cNvSpPr/>
          <p:nvPr/>
        </p:nvSpPr>
        <p:spPr>
          <a:xfrm>
            <a:off x="3692525" y="5000625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65" name="64 Elipse"/>
          <p:cNvSpPr/>
          <p:nvPr/>
        </p:nvSpPr>
        <p:spPr>
          <a:xfrm>
            <a:off x="3883025" y="5362575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66" name="65 Elipse"/>
          <p:cNvSpPr/>
          <p:nvPr/>
        </p:nvSpPr>
        <p:spPr>
          <a:xfrm>
            <a:off x="3970338" y="5548313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67" name="66 Elipse"/>
          <p:cNvSpPr/>
          <p:nvPr/>
        </p:nvSpPr>
        <p:spPr>
          <a:xfrm>
            <a:off x="4059238" y="5730875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68" name="67 Elipse"/>
          <p:cNvSpPr/>
          <p:nvPr/>
        </p:nvSpPr>
        <p:spPr>
          <a:xfrm>
            <a:off x="4151313" y="5899150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69" name="68 Elipse"/>
          <p:cNvSpPr/>
          <p:nvPr/>
        </p:nvSpPr>
        <p:spPr>
          <a:xfrm>
            <a:off x="4243388" y="6076950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71" name="70 Elipse"/>
          <p:cNvSpPr/>
          <p:nvPr/>
        </p:nvSpPr>
        <p:spPr>
          <a:xfrm>
            <a:off x="4344988" y="6307138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2081" name="76 CuadroTexto"/>
          <p:cNvSpPr txBox="1">
            <a:spLocks noChangeArrowheads="1"/>
          </p:cNvSpPr>
          <p:nvPr/>
        </p:nvSpPr>
        <p:spPr bwMode="auto">
          <a:xfrm>
            <a:off x="4584700" y="319088"/>
            <a:ext cx="17732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Huentitán</a:t>
            </a:r>
          </a:p>
        </p:txBody>
      </p:sp>
      <p:sp>
        <p:nvSpPr>
          <p:cNvPr id="2082" name="77 CuadroTexto"/>
          <p:cNvSpPr txBox="1">
            <a:spLocks noChangeArrowheads="1"/>
          </p:cNvSpPr>
          <p:nvPr/>
        </p:nvSpPr>
        <p:spPr bwMode="auto">
          <a:xfrm>
            <a:off x="5357813" y="571500"/>
            <a:ext cx="17732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Zoológico</a:t>
            </a:r>
          </a:p>
        </p:txBody>
      </p:sp>
      <p:sp>
        <p:nvSpPr>
          <p:cNvPr id="2083" name="78 CuadroTexto"/>
          <p:cNvSpPr txBox="1">
            <a:spLocks noChangeArrowheads="1"/>
          </p:cNvSpPr>
          <p:nvPr/>
        </p:nvSpPr>
        <p:spPr bwMode="auto">
          <a:xfrm>
            <a:off x="3643313" y="812800"/>
            <a:ext cx="17732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Independencia Norte</a:t>
            </a:r>
          </a:p>
        </p:txBody>
      </p:sp>
      <p:sp>
        <p:nvSpPr>
          <p:cNvPr id="2084" name="79 CuadroTexto"/>
          <p:cNvSpPr txBox="1">
            <a:spLocks noChangeArrowheads="1"/>
          </p:cNvSpPr>
          <p:nvPr/>
        </p:nvSpPr>
        <p:spPr bwMode="auto">
          <a:xfrm>
            <a:off x="5172075" y="1038225"/>
            <a:ext cx="17732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San Patricio</a:t>
            </a:r>
          </a:p>
        </p:txBody>
      </p:sp>
      <p:sp>
        <p:nvSpPr>
          <p:cNvPr id="2085" name="80 CuadroTexto"/>
          <p:cNvSpPr txBox="1">
            <a:spLocks noChangeArrowheads="1"/>
          </p:cNvSpPr>
          <p:nvPr/>
        </p:nvSpPr>
        <p:spPr bwMode="auto">
          <a:xfrm>
            <a:off x="3656013" y="1741488"/>
            <a:ext cx="17732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Monte Olivette</a:t>
            </a:r>
          </a:p>
        </p:txBody>
      </p:sp>
      <p:sp>
        <p:nvSpPr>
          <p:cNvPr id="2086" name="81 CuadroTexto"/>
          <p:cNvSpPr txBox="1">
            <a:spLocks noChangeArrowheads="1"/>
          </p:cNvSpPr>
          <p:nvPr/>
        </p:nvSpPr>
        <p:spPr bwMode="auto">
          <a:xfrm>
            <a:off x="4327525" y="1208088"/>
            <a:ext cx="17732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Igualdad</a:t>
            </a:r>
          </a:p>
        </p:txBody>
      </p:sp>
      <p:sp>
        <p:nvSpPr>
          <p:cNvPr id="2087" name="82 CuadroTexto"/>
          <p:cNvSpPr txBox="1">
            <a:spLocks noChangeArrowheads="1"/>
          </p:cNvSpPr>
          <p:nvPr/>
        </p:nvSpPr>
        <p:spPr bwMode="auto">
          <a:xfrm>
            <a:off x="4984750" y="1457325"/>
            <a:ext cx="17732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Monumental</a:t>
            </a:r>
          </a:p>
        </p:txBody>
      </p:sp>
      <p:sp>
        <p:nvSpPr>
          <p:cNvPr id="2088" name="83 CuadroTexto"/>
          <p:cNvSpPr txBox="1">
            <a:spLocks noChangeArrowheads="1"/>
          </p:cNvSpPr>
          <p:nvPr/>
        </p:nvSpPr>
        <p:spPr bwMode="auto">
          <a:xfrm>
            <a:off x="4748213" y="2028825"/>
            <a:ext cx="17732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Circunvalación</a:t>
            </a:r>
          </a:p>
        </p:txBody>
      </p:sp>
      <p:sp>
        <p:nvSpPr>
          <p:cNvPr id="2090" name="85 CuadroTexto"/>
          <p:cNvSpPr txBox="1">
            <a:spLocks noChangeArrowheads="1"/>
          </p:cNvSpPr>
          <p:nvPr/>
        </p:nvSpPr>
        <p:spPr bwMode="auto">
          <a:xfrm>
            <a:off x="4518025" y="2589213"/>
            <a:ext cx="17732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Juan Álvarez</a:t>
            </a:r>
          </a:p>
        </p:txBody>
      </p:sp>
      <p:sp>
        <p:nvSpPr>
          <p:cNvPr id="2091" name="86 CuadroTexto"/>
          <p:cNvSpPr txBox="1">
            <a:spLocks noChangeArrowheads="1"/>
          </p:cNvSpPr>
          <p:nvPr/>
        </p:nvSpPr>
        <p:spPr bwMode="auto">
          <a:xfrm>
            <a:off x="3584575" y="2851150"/>
            <a:ext cx="17732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Alameda</a:t>
            </a:r>
          </a:p>
        </p:txBody>
      </p:sp>
      <p:sp>
        <p:nvSpPr>
          <p:cNvPr id="2092" name="87 CuadroTexto"/>
          <p:cNvSpPr txBox="1">
            <a:spLocks noChangeArrowheads="1"/>
          </p:cNvSpPr>
          <p:nvPr/>
        </p:nvSpPr>
        <p:spPr bwMode="auto">
          <a:xfrm>
            <a:off x="4416425" y="3081615"/>
            <a:ext cx="1773238" cy="2921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solidFill>
                  <a:schemeClr val="bg1"/>
                </a:solidFill>
                <a:latin typeface="Calibri" pitchFamily="34" charset="0"/>
              </a:rPr>
              <a:t>San Juan de Dios</a:t>
            </a:r>
          </a:p>
        </p:txBody>
      </p:sp>
      <p:sp>
        <p:nvSpPr>
          <p:cNvPr id="2093" name="88 CuadroTexto"/>
          <p:cNvSpPr txBox="1">
            <a:spLocks noChangeArrowheads="1"/>
          </p:cNvSpPr>
          <p:nvPr/>
        </p:nvSpPr>
        <p:spPr bwMode="auto">
          <a:xfrm>
            <a:off x="3071813" y="3405188"/>
            <a:ext cx="10429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Bicentenario</a:t>
            </a:r>
          </a:p>
        </p:txBody>
      </p:sp>
      <p:sp>
        <p:nvSpPr>
          <p:cNvPr id="2094" name="89 CuadroTexto"/>
          <p:cNvSpPr txBox="1">
            <a:spLocks noChangeArrowheads="1"/>
          </p:cNvSpPr>
          <p:nvPr/>
        </p:nvSpPr>
        <p:spPr bwMode="auto">
          <a:xfrm>
            <a:off x="4010025" y="3679825"/>
            <a:ext cx="10429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La Paz</a:t>
            </a:r>
          </a:p>
        </p:txBody>
      </p:sp>
      <p:sp>
        <p:nvSpPr>
          <p:cNvPr id="2095" name="90 CuadroTexto"/>
          <p:cNvSpPr txBox="1">
            <a:spLocks noChangeArrowheads="1"/>
          </p:cNvSpPr>
          <p:nvPr/>
        </p:nvSpPr>
        <p:spPr bwMode="auto">
          <a:xfrm>
            <a:off x="2571750" y="3941763"/>
            <a:ext cx="13192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      Niños Héroes</a:t>
            </a:r>
          </a:p>
        </p:txBody>
      </p:sp>
      <p:sp>
        <p:nvSpPr>
          <p:cNvPr id="2096" name="91 CuadroTexto"/>
          <p:cNvSpPr txBox="1">
            <a:spLocks noChangeArrowheads="1"/>
          </p:cNvSpPr>
          <p:nvPr/>
        </p:nvSpPr>
        <p:spPr bwMode="auto">
          <a:xfrm>
            <a:off x="3776663" y="4195763"/>
            <a:ext cx="13192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Agua Azul</a:t>
            </a:r>
          </a:p>
        </p:txBody>
      </p:sp>
      <p:sp>
        <p:nvSpPr>
          <p:cNvPr id="2097" name="92 CuadroTexto"/>
          <p:cNvSpPr txBox="1">
            <a:spLocks noChangeArrowheads="1"/>
          </p:cNvSpPr>
          <p:nvPr/>
        </p:nvSpPr>
        <p:spPr bwMode="auto">
          <a:xfrm>
            <a:off x="2347913" y="4443413"/>
            <a:ext cx="13192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                  Ciprés</a:t>
            </a:r>
          </a:p>
        </p:txBody>
      </p:sp>
      <p:sp>
        <p:nvSpPr>
          <p:cNvPr id="2098" name="93 CuadroTexto"/>
          <p:cNvSpPr txBox="1">
            <a:spLocks noChangeArrowheads="1"/>
          </p:cNvSpPr>
          <p:nvPr/>
        </p:nvSpPr>
        <p:spPr bwMode="auto">
          <a:xfrm>
            <a:off x="3633788" y="4676775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Héroe de Nacozari</a:t>
            </a:r>
          </a:p>
        </p:txBody>
      </p:sp>
      <p:sp>
        <p:nvSpPr>
          <p:cNvPr id="2099" name="94 CuadroTexto"/>
          <p:cNvSpPr txBox="1">
            <a:spLocks noChangeArrowheads="1"/>
          </p:cNvSpPr>
          <p:nvPr/>
        </p:nvSpPr>
        <p:spPr bwMode="auto">
          <a:xfrm>
            <a:off x="2038350" y="4894263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          Lázaro Cárdenas </a:t>
            </a:r>
          </a:p>
        </p:txBody>
      </p:sp>
      <p:sp>
        <p:nvSpPr>
          <p:cNvPr id="2100" name="95 CuadroTexto"/>
          <p:cNvSpPr txBox="1">
            <a:spLocks noChangeArrowheads="1"/>
          </p:cNvSpPr>
          <p:nvPr/>
        </p:nvSpPr>
        <p:spPr bwMode="auto">
          <a:xfrm>
            <a:off x="4032693" y="5076567"/>
            <a:ext cx="1690688" cy="2921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solidFill>
                  <a:schemeClr val="bg1"/>
                </a:solidFill>
                <a:latin typeface="Calibri" pitchFamily="34" charset="0"/>
              </a:rPr>
              <a:t>El Dean </a:t>
            </a:r>
          </a:p>
        </p:txBody>
      </p:sp>
      <p:sp>
        <p:nvSpPr>
          <p:cNvPr id="2101" name="96 CuadroTexto"/>
          <p:cNvSpPr txBox="1">
            <a:spLocks noChangeArrowheads="1"/>
          </p:cNvSpPr>
          <p:nvPr/>
        </p:nvSpPr>
        <p:spPr bwMode="auto">
          <a:xfrm>
            <a:off x="2228850" y="5257800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             Zona Industrial</a:t>
            </a:r>
          </a:p>
        </p:txBody>
      </p:sp>
      <p:sp>
        <p:nvSpPr>
          <p:cNvPr id="2102" name="97 CuadroTexto"/>
          <p:cNvSpPr txBox="1">
            <a:spLocks noChangeArrowheads="1"/>
          </p:cNvSpPr>
          <p:nvPr/>
        </p:nvSpPr>
        <p:spPr bwMode="auto">
          <a:xfrm>
            <a:off x="4019550" y="5438775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López de Legazpi</a:t>
            </a:r>
          </a:p>
        </p:txBody>
      </p:sp>
      <p:sp>
        <p:nvSpPr>
          <p:cNvPr id="2103" name="98 CuadroTexto"/>
          <p:cNvSpPr txBox="1">
            <a:spLocks noChangeArrowheads="1"/>
          </p:cNvSpPr>
          <p:nvPr/>
        </p:nvSpPr>
        <p:spPr bwMode="auto">
          <a:xfrm>
            <a:off x="2400300" y="5627688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         Clemente Orozco</a:t>
            </a:r>
          </a:p>
        </p:txBody>
      </p:sp>
      <p:sp>
        <p:nvSpPr>
          <p:cNvPr id="2104" name="99 CuadroTexto"/>
          <p:cNvSpPr txBox="1">
            <a:spLocks noChangeArrowheads="1"/>
          </p:cNvSpPr>
          <p:nvPr/>
        </p:nvSpPr>
        <p:spPr bwMode="auto">
          <a:xfrm>
            <a:off x="4200525" y="5789613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Artes Plásticas</a:t>
            </a:r>
          </a:p>
        </p:txBody>
      </p:sp>
      <p:sp>
        <p:nvSpPr>
          <p:cNvPr id="2105" name="100 CuadroTexto"/>
          <p:cNvSpPr txBox="1">
            <a:spLocks noChangeArrowheads="1"/>
          </p:cNvSpPr>
          <p:nvPr/>
        </p:nvSpPr>
        <p:spPr bwMode="auto">
          <a:xfrm>
            <a:off x="4395788" y="6199188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Fray Angélico</a:t>
            </a:r>
          </a:p>
        </p:txBody>
      </p:sp>
      <p:sp>
        <p:nvSpPr>
          <p:cNvPr id="2106" name="101 CuadroTexto"/>
          <p:cNvSpPr txBox="1">
            <a:spLocks noChangeArrowheads="1"/>
          </p:cNvSpPr>
          <p:nvPr/>
        </p:nvSpPr>
        <p:spPr bwMode="auto">
          <a:xfrm>
            <a:off x="2590800" y="5975350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                       Escultura</a:t>
            </a:r>
          </a:p>
        </p:txBody>
      </p:sp>
      <p:sp>
        <p:nvSpPr>
          <p:cNvPr id="2107" name="69 CuadroTexto"/>
          <p:cNvSpPr txBox="1">
            <a:spLocks noChangeArrowheads="1"/>
          </p:cNvSpPr>
          <p:nvPr/>
        </p:nvSpPr>
        <p:spPr bwMode="auto">
          <a:xfrm>
            <a:off x="1357313" y="1571625"/>
            <a:ext cx="1071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/>
              <a:t>LINEA 1</a:t>
            </a:r>
          </a:p>
        </p:txBody>
      </p:sp>
      <p:sp>
        <p:nvSpPr>
          <p:cNvPr id="2108" name="69 CuadroTexto"/>
          <p:cNvSpPr txBox="1">
            <a:spLocks noChangeArrowheads="1"/>
          </p:cNvSpPr>
          <p:nvPr/>
        </p:nvSpPr>
        <p:spPr bwMode="auto">
          <a:xfrm>
            <a:off x="6229350" y="100013"/>
            <a:ext cx="1071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 i="1">
                <a:solidFill>
                  <a:srgbClr val="FF9900"/>
                </a:solidFill>
              </a:rPr>
              <a:t>Mirador</a:t>
            </a:r>
          </a:p>
        </p:txBody>
      </p:sp>
      <p:sp>
        <p:nvSpPr>
          <p:cNvPr id="2109" name="71 CuadroTexto"/>
          <p:cNvSpPr txBox="1">
            <a:spLocks noChangeArrowheads="1"/>
          </p:cNvSpPr>
          <p:nvPr/>
        </p:nvSpPr>
        <p:spPr bwMode="auto">
          <a:xfrm>
            <a:off x="6215063" y="319088"/>
            <a:ext cx="20716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 i="1">
                <a:solidFill>
                  <a:srgbClr val="FF9900"/>
                </a:solidFill>
              </a:rPr>
              <a:t>Zoológico</a:t>
            </a:r>
          </a:p>
          <a:p>
            <a:pPr eaLnBrk="1" hangingPunct="1">
              <a:buFont typeface="Arial" charset="0"/>
              <a:buChar char="•"/>
            </a:pPr>
            <a:r>
              <a:rPr lang="es-MX" altLang="es-MX" sz="1200" i="1">
                <a:solidFill>
                  <a:srgbClr val="FF9900"/>
                </a:solidFill>
              </a:rPr>
              <a:t>Selva Mágica</a:t>
            </a:r>
          </a:p>
          <a:p>
            <a:pPr eaLnBrk="1" hangingPunct="1">
              <a:buFont typeface="Arial" charset="0"/>
              <a:buChar char="•"/>
            </a:pPr>
            <a:r>
              <a:rPr lang="es-MX" altLang="es-MX" sz="1200" i="1">
                <a:solidFill>
                  <a:srgbClr val="FF9900"/>
                </a:solidFill>
              </a:rPr>
              <a:t> Planetario Severo Díaz Galindo</a:t>
            </a:r>
          </a:p>
        </p:txBody>
      </p:sp>
      <p:sp>
        <p:nvSpPr>
          <p:cNvPr id="2110" name="72 CuadroTexto"/>
          <p:cNvSpPr txBox="1">
            <a:spLocks noChangeArrowheads="1"/>
          </p:cNvSpPr>
          <p:nvPr/>
        </p:nvSpPr>
        <p:spPr bwMode="auto">
          <a:xfrm>
            <a:off x="6215063" y="1323975"/>
            <a:ext cx="13573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 i="1">
                <a:solidFill>
                  <a:srgbClr val="FF9900"/>
                </a:solidFill>
              </a:rPr>
              <a:t>Estadio Jalisco</a:t>
            </a:r>
          </a:p>
          <a:p>
            <a:pPr eaLnBrk="1" hangingPunct="1">
              <a:buFont typeface="Arial" charset="0"/>
              <a:buChar char="•"/>
            </a:pPr>
            <a:r>
              <a:rPr lang="es-MX" altLang="es-MX" sz="1200" i="1">
                <a:solidFill>
                  <a:srgbClr val="FF9900"/>
                </a:solidFill>
              </a:rPr>
              <a:t>Plaza de Toros Nuevo Progreso</a:t>
            </a:r>
          </a:p>
        </p:txBody>
      </p:sp>
      <p:sp>
        <p:nvSpPr>
          <p:cNvPr id="2111" name="73 CuadroTexto"/>
          <p:cNvSpPr txBox="1">
            <a:spLocks noChangeArrowheads="1"/>
          </p:cNvSpPr>
          <p:nvPr/>
        </p:nvSpPr>
        <p:spPr bwMode="auto">
          <a:xfrm>
            <a:off x="1645444" y="2212828"/>
            <a:ext cx="1357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 i="1">
                <a:solidFill>
                  <a:srgbClr val="FF9900"/>
                </a:solidFill>
              </a:rPr>
              <a:t>Facultad de Medicina</a:t>
            </a:r>
          </a:p>
        </p:txBody>
      </p:sp>
      <p:sp>
        <p:nvSpPr>
          <p:cNvPr id="2112" name="74 CuadroTexto"/>
          <p:cNvSpPr txBox="1">
            <a:spLocks noChangeArrowheads="1"/>
          </p:cNvSpPr>
          <p:nvPr/>
        </p:nvSpPr>
        <p:spPr bwMode="auto">
          <a:xfrm>
            <a:off x="6323032" y="2571750"/>
            <a:ext cx="25717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 i="1">
                <a:solidFill>
                  <a:srgbClr val="FF9900"/>
                </a:solidFill>
              </a:rPr>
              <a:t> Mercado de San Juan de Dios</a:t>
            </a:r>
          </a:p>
          <a:p>
            <a:pPr eaLnBrk="1" hangingPunct="1">
              <a:buFont typeface="Arial" charset="0"/>
              <a:buChar char="•"/>
            </a:pPr>
            <a:r>
              <a:rPr lang="es-MX" altLang="es-MX" sz="1200" i="1">
                <a:solidFill>
                  <a:srgbClr val="FF9900"/>
                </a:solidFill>
              </a:rPr>
              <a:t> Teatro Degollado</a:t>
            </a:r>
          </a:p>
          <a:p>
            <a:pPr eaLnBrk="1" hangingPunct="1">
              <a:buFont typeface="Arial" charset="0"/>
              <a:buChar char="•"/>
            </a:pPr>
            <a:r>
              <a:rPr lang="es-MX" altLang="es-MX" sz="1200" i="1">
                <a:solidFill>
                  <a:srgbClr val="FF9900"/>
                </a:solidFill>
              </a:rPr>
              <a:t> Catedral Metropolitana</a:t>
            </a:r>
          </a:p>
          <a:p>
            <a:pPr eaLnBrk="1" hangingPunct="1">
              <a:buFont typeface="Arial" charset="0"/>
              <a:buChar char="•"/>
            </a:pPr>
            <a:r>
              <a:rPr lang="es-MX" altLang="es-MX" sz="1200" i="1">
                <a:solidFill>
                  <a:srgbClr val="FF9900"/>
                </a:solidFill>
              </a:rPr>
              <a:t> Museo Regional</a:t>
            </a:r>
          </a:p>
          <a:p>
            <a:pPr eaLnBrk="1" hangingPunct="1">
              <a:buFont typeface="Arial" charset="0"/>
              <a:buChar char="•"/>
            </a:pPr>
            <a:r>
              <a:rPr lang="es-MX" altLang="es-MX" sz="1200" i="1">
                <a:solidFill>
                  <a:srgbClr val="FF9900"/>
                </a:solidFill>
              </a:rPr>
              <a:t> Plaza de la Liberación</a:t>
            </a:r>
          </a:p>
          <a:p>
            <a:pPr eaLnBrk="1" hangingPunct="1">
              <a:buFont typeface="Arial" charset="0"/>
              <a:buChar char="•"/>
            </a:pPr>
            <a:r>
              <a:rPr lang="es-MX" altLang="es-MX" sz="1200" i="1">
                <a:solidFill>
                  <a:srgbClr val="FF9900"/>
                </a:solidFill>
              </a:rPr>
              <a:t> Hospicio Cabañas</a:t>
            </a:r>
          </a:p>
          <a:p>
            <a:pPr eaLnBrk="1" hangingPunct="1">
              <a:buFont typeface="Arial" charset="0"/>
              <a:buChar char="•"/>
            </a:pPr>
            <a:r>
              <a:rPr lang="es-MX" altLang="es-MX" sz="1200" i="1">
                <a:solidFill>
                  <a:srgbClr val="FF9900"/>
                </a:solidFill>
              </a:rPr>
              <a:t> Plaza de los Hombres Ilustres</a:t>
            </a:r>
          </a:p>
        </p:txBody>
      </p:sp>
      <p:sp>
        <p:nvSpPr>
          <p:cNvPr id="2113" name="75 CuadroTexto"/>
          <p:cNvSpPr txBox="1">
            <a:spLocks noChangeArrowheads="1"/>
          </p:cNvSpPr>
          <p:nvPr/>
        </p:nvSpPr>
        <p:spPr bwMode="auto">
          <a:xfrm>
            <a:off x="4791075" y="4014788"/>
            <a:ext cx="13573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 i="1">
                <a:solidFill>
                  <a:srgbClr val="FF9900"/>
                </a:solidFill>
              </a:rPr>
              <a:t>Parque Agua Azul</a:t>
            </a:r>
          </a:p>
          <a:p>
            <a:pPr eaLnBrk="1" hangingPunct="1">
              <a:buFont typeface="Arial" charset="0"/>
              <a:buChar char="•"/>
            </a:pPr>
            <a:r>
              <a:rPr lang="es-MX" altLang="es-MX" sz="1200" i="1">
                <a:solidFill>
                  <a:srgbClr val="FF9900"/>
                </a:solidFill>
              </a:rPr>
              <a:t> Teatro IMSS</a:t>
            </a:r>
          </a:p>
        </p:txBody>
      </p:sp>
      <p:sp>
        <p:nvSpPr>
          <p:cNvPr id="77" name="76 Abrir llave"/>
          <p:cNvSpPr/>
          <p:nvPr/>
        </p:nvSpPr>
        <p:spPr>
          <a:xfrm>
            <a:off x="6215063" y="133350"/>
            <a:ext cx="71437" cy="2000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78" name="77 Abrir llave"/>
          <p:cNvSpPr/>
          <p:nvPr/>
        </p:nvSpPr>
        <p:spPr>
          <a:xfrm>
            <a:off x="6143625" y="371475"/>
            <a:ext cx="71438" cy="7715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79" name="78 Abrir llave"/>
          <p:cNvSpPr/>
          <p:nvPr/>
        </p:nvSpPr>
        <p:spPr>
          <a:xfrm>
            <a:off x="6143625" y="1228725"/>
            <a:ext cx="71438" cy="7715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80" name="79 Abrir llave"/>
          <p:cNvSpPr/>
          <p:nvPr/>
        </p:nvSpPr>
        <p:spPr>
          <a:xfrm>
            <a:off x="6180157" y="2643188"/>
            <a:ext cx="142875" cy="12858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81" name="80 Abrir llave"/>
          <p:cNvSpPr/>
          <p:nvPr/>
        </p:nvSpPr>
        <p:spPr>
          <a:xfrm>
            <a:off x="4714875" y="4071938"/>
            <a:ext cx="71438" cy="5000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83" name="82 Cerrar llave"/>
          <p:cNvSpPr/>
          <p:nvPr/>
        </p:nvSpPr>
        <p:spPr>
          <a:xfrm>
            <a:off x="2591797" y="2214563"/>
            <a:ext cx="46037" cy="428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72" name="54 Elipse"/>
          <p:cNvSpPr/>
          <p:nvPr/>
        </p:nvSpPr>
        <p:spPr>
          <a:xfrm>
            <a:off x="4587875" y="2348880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3" name="54 Elipse"/>
          <p:cNvSpPr/>
          <p:nvPr/>
        </p:nvSpPr>
        <p:spPr>
          <a:xfrm>
            <a:off x="4211960" y="3212976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4" name="54 Elipse"/>
          <p:cNvSpPr/>
          <p:nvPr/>
        </p:nvSpPr>
        <p:spPr>
          <a:xfrm>
            <a:off x="3779912" y="5229770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43 Conector recto"/>
          <p:cNvCxnSpPr/>
          <p:nvPr/>
        </p:nvCxnSpPr>
        <p:spPr>
          <a:xfrm rot="10800000">
            <a:off x="7624763" y="4500563"/>
            <a:ext cx="857250" cy="71437"/>
          </a:xfrm>
          <a:prstGeom prst="line">
            <a:avLst/>
          </a:prstGeom>
          <a:ln w="1079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100 CuadroTexto"/>
          <p:cNvSpPr txBox="1">
            <a:spLocks noChangeArrowheads="1"/>
          </p:cNvSpPr>
          <p:nvPr/>
        </p:nvSpPr>
        <p:spPr bwMode="auto">
          <a:xfrm rot="-3637147">
            <a:off x="8054181" y="3688557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Tetlán</a:t>
            </a:r>
          </a:p>
        </p:txBody>
      </p:sp>
      <p:cxnSp>
        <p:nvCxnSpPr>
          <p:cNvPr id="76" name="75 Conector recto"/>
          <p:cNvCxnSpPr/>
          <p:nvPr/>
        </p:nvCxnSpPr>
        <p:spPr>
          <a:xfrm rot="10800000">
            <a:off x="7145338" y="4500563"/>
            <a:ext cx="500062" cy="0"/>
          </a:xfrm>
          <a:prstGeom prst="line">
            <a:avLst/>
          </a:prstGeom>
          <a:ln w="1079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 rot="10800000">
            <a:off x="5651500" y="4214813"/>
            <a:ext cx="1500188" cy="285750"/>
          </a:xfrm>
          <a:prstGeom prst="line">
            <a:avLst/>
          </a:prstGeom>
          <a:ln w="1079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 rot="10800000">
            <a:off x="2933700" y="4214813"/>
            <a:ext cx="2714625" cy="0"/>
          </a:xfrm>
          <a:prstGeom prst="line">
            <a:avLst/>
          </a:prstGeom>
          <a:ln w="1079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>
            <a:endCxn id="3122" idx="1"/>
          </p:cNvCxnSpPr>
          <p:nvPr/>
        </p:nvCxnSpPr>
        <p:spPr>
          <a:xfrm rot="10800000">
            <a:off x="698500" y="3403600"/>
            <a:ext cx="2244725" cy="811213"/>
          </a:xfrm>
          <a:prstGeom prst="line">
            <a:avLst/>
          </a:prstGeom>
          <a:ln w="1079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Elipse"/>
          <p:cNvSpPr/>
          <p:nvPr/>
        </p:nvSpPr>
        <p:spPr>
          <a:xfrm>
            <a:off x="8408988" y="4522788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5" name="84 Elipse"/>
          <p:cNvSpPr/>
          <p:nvPr/>
        </p:nvSpPr>
        <p:spPr>
          <a:xfrm>
            <a:off x="8134350" y="4508500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6" name="85 Elipse"/>
          <p:cNvSpPr/>
          <p:nvPr/>
        </p:nvSpPr>
        <p:spPr>
          <a:xfrm>
            <a:off x="7867650" y="4478338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7" name="86 Elipse"/>
          <p:cNvSpPr/>
          <p:nvPr/>
        </p:nvSpPr>
        <p:spPr>
          <a:xfrm>
            <a:off x="7532688" y="4471988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8" name="87 Elipse"/>
          <p:cNvSpPr/>
          <p:nvPr/>
        </p:nvSpPr>
        <p:spPr>
          <a:xfrm>
            <a:off x="7143750" y="4457700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9" name="88 Elipse"/>
          <p:cNvSpPr/>
          <p:nvPr/>
        </p:nvSpPr>
        <p:spPr>
          <a:xfrm>
            <a:off x="6686550" y="4381500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0" name="89 Elipse"/>
          <p:cNvSpPr/>
          <p:nvPr/>
        </p:nvSpPr>
        <p:spPr>
          <a:xfrm>
            <a:off x="6162675" y="4283075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1" name="90 Elipse"/>
          <p:cNvSpPr/>
          <p:nvPr/>
        </p:nvSpPr>
        <p:spPr>
          <a:xfrm>
            <a:off x="5665788" y="4178300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2" name="91 Elipse"/>
          <p:cNvSpPr/>
          <p:nvPr/>
        </p:nvSpPr>
        <p:spPr>
          <a:xfrm>
            <a:off x="5313363" y="4179888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3" name="92 Elipse"/>
          <p:cNvSpPr/>
          <p:nvPr/>
        </p:nvSpPr>
        <p:spPr>
          <a:xfrm>
            <a:off x="4962525" y="4179888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4" name="93 Elipse"/>
          <p:cNvSpPr/>
          <p:nvPr/>
        </p:nvSpPr>
        <p:spPr>
          <a:xfrm>
            <a:off x="4627563" y="4179888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5" name="94 Elipse"/>
          <p:cNvSpPr/>
          <p:nvPr/>
        </p:nvSpPr>
        <p:spPr>
          <a:xfrm>
            <a:off x="4221163" y="4179888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95 Elipse"/>
          <p:cNvSpPr/>
          <p:nvPr/>
        </p:nvSpPr>
        <p:spPr>
          <a:xfrm>
            <a:off x="3813175" y="4179888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7" name="96 Elipse"/>
          <p:cNvSpPr/>
          <p:nvPr/>
        </p:nvSpPr>
        <p:spPr>
          <a:xfrm>
            <a:off x="3406775" y="4179888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8" name="97 Elipse"/>
          <p:cNvSpPr/>
          <p:nvPr/>
        </p:nvSpPr>
        <p:spPr>
          <a:xfrm>
            <a:off x="2986088" y="4179888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9" name="98 Elipse"/>
          <p:cNvSpPr/>
          <p:nvPr/>
        </p:nvSpPr>
        <p:spPr>
          <a:xfrm>
            <a:off x="2643188" y="4078288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0" name="99 Elipse"/>
          <p:cNvSpPr/>
          <p:nvPr/>
        </p:nvSpPr>
        <p:spPr>
          <a:xfrm>
            <a:off x="2286000" y="3957638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1" name="100 Elipse"/>
          <p:cNvSpPr/>
          <p:nvPr/>
        </p:nvSpPr>
        <p:spPr>
          <a:xfrm>
            <a:off x="1943100" y="3830638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2" name="101 Elipse"/>
          <p:cNvSpPr/>
          <p:nvPr/>
        </p:nvSpPr>
        <p:spPr>
          <a:xfrm>
            <a:off x="1643063" y="3714750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3" name="102 Elipse"/>
          <p:cNvSpPr/>
          <p:nvPr/>
        </p:nvSpPr>
        <p:spPr>
          <a:xfrm>
            <a:off x="1271588" y="3600450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4" name="103 Elipse"/>
          <p:cNvSpPr/>
          <p:nvPr/>
        </p:nvSpPr>
        <p:spPr>
          <a:xfrm>
            <a:off x="957263" y="3494088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5" name="104 Elipse"/>
          <p:cNvSpPr/>
          <p:nvPr/>
        </p:nvSpPr>
        <p:spPr>
          <a:xfrm>
            <a:off x="688975" y="3379788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102" name="100 CuadroTexto"/>
          <p:cNvSpPr txBox="1">
            <a:spLocks noChangeArrowheads="1"/>
          </p:cNvSpPr>
          <p:nvPr/>
        </p:nvSpPr>
        <p:spPr bwMode="auto">
          <a:xfrm rot="-3637147">
            <a:off x="7757319" y="3663157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La Aurora</a:t>
            </a:r>
          </a:p>
        </p:txBody>
      </p:sp>
      <p:sp>
        <p:nvSpPr>
          <p:cNvPr id="3103" name="100 CuadroTexto"/>
          <p:cNvSpPr txBox="1">
            <a:spLocks noChangeArrowheads="1"/>
          </p:cNvSpPr>
          <p:nvPr/>
        </p:nvSpPr>
        <p:spPr bwMode="auto">
          <a:xfrm rot="-3637147">
            <a:off x="7471569" y="3617119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San Jacinto</a:t>
            </a:r>
          </a:p>
        </p:txBody>
      </p:sp>
      <p:sp>
        <p:nvSpPr>
          <p:cNvPr id="3104" name="100 CuadroTexto"/>
          <p:cNvSpPr txBox="1">
            <a:spLocks noChangeArrowheads="1"/>
          </p:cNvSpPr>
          <p:nvPr/>
        </p:nvSpPr>
        <p:spPr bwMode="auto">
          <a:xfrm rot="-3637147">
            <a:off x="7114381" y="3591719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San Andrés</a:t>
            </a:r>
          </a:p>
        </p:txBody>
      </p:sp>
      <p:sp>
        <p:nvSpPr>
          <p:cNvPr id="3105" name="100 CuadroTexto"/>
          <p:cNvSpPr txBox="1">
            <a:spLocks noChangeArrowheads="1"/>
          </p:cNvSpPr>
          <p:nvPr/>
        </p:nvSpPr>
        <p:spPr bwMode="auto">
          <a:xfrm rot="-3637147">
            <a:off x="6696869" y="3591719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Cristóbal de Oñate</a:t>
            </a:r>
          </a:p>
        </p:txBody>
      </p:sp>
      <p:sp>
        <p:nvSpPr>
          <p:cNvPr id="3106" name="100 CuadroTexto"/>
          <p:cNvSpPr txBox="1">
            <a:spLocks noChangeArrowheads="1"/>
          </p:cNvSpPr>
          <p:nvPr/>
        </p:nvSpPr>
        <p:spPr bwMode="auto">
          <a:xfrm rot="-3637147">
            <a:off x="6268244" y="3520282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Oblatos 2</a:t>
            </a:r>
          </a:p>
        </p:txBody>
      </p:sp>
      <p:sp>
        <p:nvSpPr>
          <p:cNvPr id="3107" name="100 CuadroTexto"/>
          <p:cNvSpPr txBox="1">
            <a:spLocks noChangeArrowheads="1"/>
          </p:cNvSpPr>
          <p:nvPr/>
        </p:nvSpPr>
        <p:spPr bwMode="auto">
          <a:xfrm rot="-3637147">
            <a:off x="5757069" y="3448844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Belisario Domínguez</a:t>
            </a:r>
          </a:p>
        </p:txBody>
      </p:sp>
      <p:sp>
        <p:nvSpPr>
          <p:cNvPr id="3108" name="100 CuadroTexto"/>
          <p:cNvSpPr txBox="1">
            <a:spLocks noChangeArrowheads="1"/>
          </p:cNvSpPr>
          <p:nvPr/>
        </p:nvSpPr>
        <p:spPr bwMode="auto">
          <a:xfrm rot="-3637147">
            <a:off x="5257006" y="3305969"/>
            <a:ext cx="1690688" cy="2921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s-MX"/>
            </a:defPPr>
            <a:lvl1pPr eaLnBrk="1" hangingPunct="1">
              <a:defRPr sz="1300">
                <a:solidFill>
                  <a:schemeClr val="lt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lt1"/>
                </a:solidFill>
                <a:latin typeface="+mn-lt"/>
              </a:defRPr>
            </a:lvl2pPr>
            <a:lvl3pPr marL="1143000" indent="-228600" eaLnBrk="0" hangingPunct="0">
              <a:defRPr>
                <a:solidFill>
                  <a:schemeClr val="lt1"/>
                </a:solidFill>
                <a:latin typeface="+mn-lt"/>
              </a:defRPr>
            </a:lvl3pPr>
            <a:lvl4pPr marL="1600200" indent="-228600" eaLnBrk="0" hangingPunct="0">
              <a:defRPr>
                <a:solidFill>
                  <a:schemeClr val="lt1"/>
                </a:solidFill>
                <a:latin typeface="+mn-lt"/>
              </a:defRPr>
            </a:lvl4pPr>
            <a:lvl5pPr marL="2057400" indent="-228600" eaLnBrk="0" hangingPunct="0">
              <a:defRPr>
                <a:solidFill>
                  <a:schemeClr val="lt1"/>
                </a:solidFill>
                <a:latin typeface="+mn-l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s-MX" altLang="es-MX"/>
              <a:t>San Juan de Dios</a:t>
            </a:r>
          </a:p>
        </p:txBody>
      </p:sp>
      <p:sp>
        <p:nvSpPr>
          <p:cNvPr id="3109" name="100 CuadroTexto"/>
          <p:cNvSpPr txBox="1">
            <a:spLocks noChangeArrowheads="1"/>
          </p:cNvSpPr>
          <p:nvPr/>
        </p:nvSpPr>
        <p:spPr bwMode="auto">
          <a:xfrm rot="-3637147">
            <a:off x="4899819" y="3305969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Plaza Universidad</a:t>
            </a:r>
          </a:p>
        </p:txBody>
      </p:sp>
      <p:sp>
        <p:nvSpPr>
          <p:cNvPr id="3110" name="100 CuadroTexto"/>
          <p:cNvSpPr txBox="1">
            <a:spLocks noChangeArrowheads="1"/>
          </p:cNvSpPr>
          <p:nvPr/>
        </p:nvSpPr>
        <p:spPr bwMode="auto">
          <a:xfrm rot="-3637147">
            <a:off x="4542631" y="3305969"/>
            <a:ext cx="1690688" cy="2921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s-MX"/>
            </a:defPPr>
            <a:lvl1pPr eaLnBrk="1" hangingPunct="1">
              <a:defRPr sz="1300">
                <a:latin typeface="Calibri" pitchFamily="34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s-MX" altLang="es-MX"/>
              <a:t>Juárez</a:t>
            </a:r>
          </a:p>
        </p:txBody>
      </p:sp>
      <p:sp>
        <p:nvSpPr>
          <p:cNvPr id="3111" name="100 CuadroTexto"/>
          <p:cNvSpPr txBox="1">
            <a:spLocks noChangeArrowheads="1"/>
          </p:cNvSpPr>
          <p:nvPr/>
        </p:nvSpPr>
        <p:spPr bwMode="auto">
          <a:xfrm rot="-3637147">
            <a:off x="4196556" y="3305969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Paraninfo</a:t>
            </a:r>
          </a:p>
        </p:txBody>
      </p:sp>
      <p:sp>
        <p:nvSpPr>
          <p:cNvPr id="3112" name="100 CuadroTexto"/>
          <p:cNvSpPr txBox="1">
            <a:spLocks noChangeArrowheads="1"/>
          </p:cNvSpPr>
          <p:nvPr/>
        </p:nvSpPr>
        <p:spPr bwMode="auto">
          <a:xfrm rot="-3637147">
            <a:off x="3767931" y="3305969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Chapultepec</a:t>
            </a:r>
          </a:p>
        </p:txBody>
      </p:sp>
      <p:sp>
        <p:nvSpPr>
          <p:cNvPr id="3113" name="100 CuadroTexto"/>
          <p:cNvSpPr txBox="1">
            <a:spLocks noChangeArrowheads="1"/>
          </p:cNvSpPr>
          <p:nvPr/>
        </p:nvSpPr>
        <p:spPr bwMode="auto">
          <a:xfrm rot="-3637147">
            <a:off x="3339306" y="3305969"/>
            <a:ext cx="1690688" cy="2921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s-MX"/>
            </a:defPPr>
            <a:lvl1pPr eaLnBrk="1" hangingPunct="1">
              <a:defRPr sz="13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MX" altLang="es-MX">
                <a:solidFill>
                  <a:schemeClr val="bg1"/>
                </a:solidFill>
              </a:rPr>
              <a:t>Américas</a:t>
            </a:r>
          </a:p>
        </p:txBody>
      </p:sp>
      <p:sp>
        <p:nvSpPr>
          <p:cNvPr id="3114" name="100 CuadroTexto"/>
          <p:cNvSpPr txBox="1">
            <a:spLocks noChangeArrowheads="1"/>
          </p:cNvSpPr>
          <p:nvPr/>
        </p:nvSpPr>
        <p:spPr bwMode="auto">
          <a:xfrm rot="-3637147">
            <a:off x="2971006" y="3302794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Centro Magno</a:t>
            </a:r>
          </a:p>
        </p:txBody>
      </p:sp>
      <p:sp>
        <p:nvSpPr>
          <p:cNvPr id="3115" name="100 CuadroTexto"/>
          <p:cNvSpPr txBox="1">
            <a:spLocks noChangeArrowheads="1"/>
          </p:cNvSpPr>
          <p:nvPr/>
        </p:nvSpPr>
        <p:spPr bwMode="auto">
          <a:xfrm rot="-3637147">
            <a:off x="2596356" y="3325019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Minerva</a:t>
            </a:r>
          </a:p>
        </p:txBody>
      </p:sp>
      <p:sp>
        <p:nvSpPr>
          <p:cNvPr id="3116" name="100 CuadroTexto"/>
          <p:cNvSpPr txBox="1">
            <a:spLocks noChangeArrowheads="1"/>
          </p:cNvSpPr>
          <p:nvPr/>
        </p:nvSpPr>
        <p:spPr bwMode="auto">
          <a:xfrm rot="-3637147">
            <a:off x="2256631" y="3234532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Cámara de Comercio</a:t>
            </a:r>
          </a:p>
        </p:txBody>
      </p:sp>
      <p:sp>
        <p:nvSpPr>
          <p:cNvPr id="3117" name="100 CuadroTexto"/>
          <p:cNvSpPr txBox="1">
            <a:spLocks noChangeArrowheads="1"/>
          </p:cNvSpPr>
          <p:nvPr/>
        </p:nvSpPr>
        <p:spPr bwMode="auto">
          <a:xfrm rot="-3637147">
            <a:off x="1899444" y="3091657"/>
            <a:ext cx="1690687" cy="2921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solidFill>
                  <a:schemeClr val="bg1"/>
                </a:solidFill>
                <a:latin typeface="Calibri" pitchFamily="34" charset="0"/>
              </a:rPr>
              <a:t>Seminario</a:t>
            </a:r>
          </a:p>
        </p:txBody>
      </p:sp>
      <p:sp>
        <p:nvSpPr>
          <p:cNvPr id="3118" name="100 CuadroTexto"/>
          <p:cNvSpPr txBox="1">
            <a:spLocks noChangeArrowheads="1"/>
          </p:cNvSpPr>
          <p:nvPr/>
        </p:nvSpPr>
        <p:spPr bwMode="auto">
          <a:xfrm rot="-3637147">
            <a:off x="1542256" y="2948782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Juan Palomar</a:t>
            </a:r>
          </a:p>
        </p:txBody>
      </p:sp>
      <p:sp>
        <p:nvSpPr>
          <p:cNvPr id="3119" name="100 CuadroTexto"/>
          <p:cNvSpPr txBox="1">
            <a:spLocks noChangeArrowheads="1"/>
          </p:cNvSpPr>
          <p:nvPr/>
        </p:nvSpPr>
        <p:spPr bwMode="auto">
          <a:xfrm rot="-3637147">
            <a:off x="1256506" y="2877344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Panamericana</a:t>
            </a:r>
          </a:p>
        </p:txBody>
      </p:sp>
      <p:sp>
        <p:nvSpPr>
          <p:cNvPr id="3120" name="100 CuadroTexto"/>
          <p:cNvSpPr txBox="1">
            <a:spLocks noChangeArrowheads="1"/>
          </p:cNvSpPr>
          <p:nvPr/>
        </p:nvSpPr>
        <p:spPr bwMode="auto">
          <a:xfrm rot="-3637147">
            <a:off x="864394" y="2734469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Jardines de la Paz</a:t>
            </a:r>
          </a:p>
        </p:txBody>
      </p:sp>
      <p:sp>
        <p:nvSpPr>
          <p:cNvPr id="3121" name="100 CuadroTexto"/>
          <p:cNvSpPr txBox="1">
            <a:spLocks noChangeArrowheads="1"/>
          </p:cNvSpPr>
          <p:nvPr/>
        </p:nvSpPr>
        <p:spPr bwMode="auto">
          <a:xfrm rot="-3637147">
            <a:off x="554831" y="2634457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Concentro</a:t>
            </a:r>
          </a:p>
        </p:txBody>
      </p:sp>
      <p:sp>
        <p:nvSpPr>
          <p:cNvPr id="3122" name="100 CuadroTexto"/>
          <p:cNvSpPr txBox="1">
            <a:spLocks noChangeArrowheads="1"/>
          </p:cNvSpPr>
          <p:nvPr/>
        </p:nvSpPr>
        <p:spPr bwMode="auto">
          <a:xfrm rot="-3637147">
            <a:off x="267494" y="2520157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Central Sur</a:t>
            </a:r>
          </a:p>
        </p:txBody>
      </p:sp>
      <p:sp>
        <p:nvSpPr>
          <p:cNvPr id="3123" name="50 CuadroTexto"/>
          <p:cNvSpPr txBox="1">
            <a:spLocks noChangeArrowheads="1"/>
          </p:cNvSpPr>
          <p:nvPr/>
        </p:nvSpPr>
        <p:spPr bwMode="auto">
          <a:xfrm>
            <a:off x="3857625" y="928688"/>
            <a:ext cx="1071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/>
              <a:t>LINEA 2</a:t>
            </a:r>
          </a:p>
        </p:txBody>
      </p:sp>
      <p:sp>
        <p:nvSpPr>
          <p:cNvPr id="3124" name="51 CuadroTexto"/>
          <p:cNvSpPr txBox="1">
            <a:spLocks noChangeArrowheads="1"/>
          </p:cNvSpPr>
          <p:nvPr/>
        </p:nvSpPr>
        <p:spPr bwMode="auto">
          <a:xfrm>
            <a:off x="928688" y="1214438"/>
            <a:ext cx="1143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009900"/>
                </a:solidFill>
              </a:rPr>
              <a:t>Central de Autobuses de Zapopan</a:t>
            </a:r>
          </a:p>
        </p:txBody>
      </p:sp>
      <p:sp>
        <p:nvSpPr>
          <p:cNvPr id="3125" name="52 CuadroTexto"/>
          <p:cNvSpPr txBox="1">
            <a:spLocks noChangeArrowheads="1"/>
          </p:cNvSpPr>
          <p:nvPr/>
        </p:nvSpPr>
        <p:spPr bwMode="auto">
          <a:xfrm>
            <a:off x="928688" y="4572000"/>
            <a:ext cx="1214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009900"/>
                </a:solidFill>
              </a:rPr>
              <a:t>Universidad Panamericana</a:t>
            </a:r>
          </a:p>
        </p:txBody>
      </p:sp>
      <p:sp>
        <p:nvSpPr>
          <p:cNvPr id="3126" name="53 CuadroTexto"/>
          <p:cNvSpPr txBox="1">
            <a:spLocks noChangeArrowheads="1"/>
          </p:cNvSpPr>
          <p:nvPr/>
        </p:nvSpPr>
        <p:spPr bwMode="auto">
          <a:xfrm>
            <a:off x="3214688" y="1211263"/>
            <a:ext cx="114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009900"/>
                </a:solidFill>
              </a:rPr>
              <a:t>Cámara de Comercio</a:t>
            </a:r>
          </a:p>
        </p:txBody>
      </p:sp>
      <p:sp>
        <p:nvSpPr>
          <p:cNvPr id="3127" name="54 CuadroTexto"/>
          <p:cNvSpPr txBox="1">
            <a:spLocks noChangeArrowheads="1"/>
          </p:cNvSpPr>
          <p:nvPr/>
        </p:nvSpPr>
        <p:spPr bwMode="auto">
          <a:xfrm>
            <a:off x="3643313" y="2214563"/>
            <a:ext cx="114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009900"/>
                </a:solidFill>
              </a:rPr>
              <a:t>Fuente Minerva</a:t>
            </a:r>
          </a:p>
        </p:txBody>
      </p:sp>
      <p:sp>
        <p:nvSpPr>
          <p:cNvPr id="3128" name="55 CuadroTexto"/>
          <p:cNvSpPr txBox="1">
            <a:spLocks noChangeArrowheads="1"/>
          </p:cNvSpPr>
          <p:nvPr/>
        </p:nvSpPr>
        <p:spPr bwMode="auto">
          <a:xfrm>
            <a:off x="2857500" y="4643438"/>
            <a:ext cx="12144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009900"/>
                </a:solidFill>
              </a:rPr>
              <a:t>Plaza Comercial Centro Magno</a:t>
            </a:r>
          </a:p>
        </p:txBody>
      </p:sp>
      <p:sp>
        <p:nvSpPr>
          <p:cNvPr id="3129" name="56 CuadroTexto"/>
          <p:cNvSpPr txBox="1">
            <a:spLocks noChangeArrowheads="1"/>
          </p:cNvSpPr>
          <p:nvPr/>
        </p:nvSpPr>
        <p:spPr bwMode="auto">
          <a:xfrm>
            <a:off x="4286250" y="2500313"/>
            <a:ext cx="1143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009900"/>
                </a:solidFill>
              </a:rPr>
              <a:t>Zona Rosa</a:t>
            </a:r>
          </a:p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009900"/>
                </a:solidFill>
              </a:rPr>
              <a:t> Vía Recreactiva</a:t>
            </a:r>
          </a:p>
        </p:txBody>
      </p:sp>
      <p:sp>
        <p:nvSpPr>
          <p:cNvPr id="3130" name="57 CuadroTexto"/>
          <p:cNvSpPr txBox="1">
            <a:spLocks noChangeArrowheads="1"/>
          </p:cNvSpPr>
          <p:nvPr/>
        </p:nvSpPr>
        <p:spPr bwMode="auto">
          <a:xfrm>
            <a:off x="4500563" y="4568825"/>
            <a:ext cx="1143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009900"/>
                </a:solidFill>
              </a:rPr>
              <a:t>Paraninfo UdeG</a:t>
            </a:r>
          </a:p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009900"/>
                </a:solidFill>
              </a:rPr>
              <a:t> Rectoría UdeG</a:t>
            </a:r>
          </a:p>
        </p:txBody>
      </p:sp>
      <p:sp>
        <p:nvSpPr>
          <p:cNvPr id="3131" name="58 CuadroTexto"/>
          <p:cNvSpPr txBox="1">
            <a:spLocks noChangeArrowheads="1"/>
          </p:cNvSpPr>
          <p:nvPr/>
        </p:nvSpPr>
        <p:spPr bwMode="auto">
          <a:xfrm>
            <a:off x="5000625" y="1928813"/>
            <a:ext cx="114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009900"/>
                </a:solidFill>
              </a:rPr>
              <a:t>Parque Revolución</a:t>
            </a:r>
          </a:p>
        </p:txBody>
      </p:sp>
      <p:sp>
        <p:nvSpPr>
          <p:cNvPr id="3132" name="59 CuadroTexto"/>
          <p:cNvSpPr txBox="1">
            <a:spLocks noChangeArrowheads="1"/>
          </p:cNvSpPr>
          <p:nvPr/>
        </p:nvSpPr>
        <p:spPr bwMode="auto">
          <a:xfrm>
            <a:off x="5357813" y="5068888"/>
            <a:ext cx="12144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009900"/>
                </a:solidFill>
              </a:rPr>
              <a:t>Zona Comercial-Peatonal</a:t>
            </a:r>
          </a:p>
        </p:txBody>
      </p:sp>
      <p:cxnSp>
        <p:nvCxnSpPr>
          <p:cNvPr id="62" name="61 Conector recto de flecha"/>
          <p:cNvCxnSpPr>
            <a:stCxn id="3119" idx="1"/>
            <a:endCxn id="3125" idx="0"/>
          </p:cNvCxnSpPr>
          <p:nvPr/>
        </p:nvCxnSpPr>
        <p:spPr>
          <a:xfrm rot="5400000">
            <a:off x="1205707" y="4090194"/>
            <a:ext cx="811212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/>
          <p:nvPr/>
        </p:nvCxnSpPr>
        <p:spPr>
          <a:xfrm rot="5400000" flipH="1" flipV="1">
            <a:off x="3143250" y="2857501"/>
            <a:ext cx="1000125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rot="5400000" flipH="1" flipV="1">
            <a:off x="4572794" y="3213894"/>
            <a:ext cx="214313" cy="7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>
            <a:stCxn id="3111" idx="1"/>
          </p:cNvCxnSpPr>
          <p:nvPr/>
        </p:nvCxnSpPr>
        <p:spPr>
          <a:xfrm rot="16200000" flipH="1">
            <a:off x="4444207" y="4372769"/>
            <a:ext cx="382587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>
            <a:stCxn id="3109" idx="1"/>
          </p:cNvCxnSpPr>
          <p:nvPr/>
        </p:nvCxnSpPr>
        <p:spPr>
          <a:xfrm rot="16200000" flipH="1">
            <a:off x="5081588" y="4438650"/>
            <a:ext cx="882650" cy="384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>
            <a:endCxn id="3131" idx="2"/>
          </p:cNvCxnSpPr>
          <p:nvPr/>
        </p:nvCxnSpPr>
        <p:spPr>
          <a:xfrm rot="5400000" flipH="1" flipV="1">
            <a:off x="4767262" y="2909888"/>
            <a:ext cx="1323975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/>
          <p:nvPr/>
        </p:nvCxnSpPr>
        <p:spPr>
          <a:xfrm rot="5400000" flipH="1" flipV="1">
            <a:off x="2928937" y="2143126"/>
            <a:ext cx="1071563" cy="214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 de flecha"/>
          <p:cNvCxnSpPr/>
          <p:nvPr/>
        </p:nvCxnSpPr>
        <p:spPr>
          <a:xfrm rot="5400000" flipH="1" flipV="1">
            <a:off x="750094" y="2178844"/>
            <a:ext cx="85725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recto de flecha"/>
          <p:cNvCxnSpPr>
            <a:stCxn id="97" idx="4"/>
          </p:cNvCxnSpPr>
          <p:nvPr/>
        </p:nvCxnSpPr>
        <p:spPr>
          <a:xfrm rot="5400000">
            <a:off x="3168651" y="4440237"/>
            <a:ext cx="463550" cy="85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39 Conector recto"/>
          <p:cNvCxnSpPr/>
          <p:nvPr/>
        </p:nvCxnSpPr>
        <p:spPr>
          <a:xfrm rot="5400000">
            <a:off x="3259138" y="1752600"/>
            <a:ext cx="2428875" cy="9525"/>
          </a:xfrm>
          <a:prstGeom prst="line">
            <a:avLst/>
          </a:prstGeom>
          <a:ln w="1079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4435475" y="614363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100" name="48 CuadroTexto"/>
          <p:cNvSpPr txBox="1">
            <a:spLocks noChangeArrowheads="1"/>
          </p:cNvSpPr>
          <p:nvPr/>
        </p:nvSpPr>
        <p:spPr bwMode="auto">
          <a:xfrm>
            <a:off x="4481513" y="500063"/>
            <a:ext cx="17732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Periférico Norte</a:t>
            </a:r>
          </a:p>
        </p:txBody>
      </p:sp>
      <p:cxnSp>
        <p:nvCxnSpPr>
          <p:cNvPr id="74" name="73 Conector recto"/>
          <p:cNvCxnSpPr>
            <a:endCxn id="115" idx="3"/>
          </p:cNvCxnSpPr>
          <p:nvPr/>
        </p:nvCxnSpPr>
        <p:spPr>
          <a:xfrm rot="5400000">
            <a:off x="1621631" y="2985294"/>
            <a:ext cx="2884488" cy="2819400"/>
          </a:xfrm>
          <a:prstGeom prst="line">
            <a:avLst/>
          </a:prstGeom>
          <a:ln w="1079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75 Elipse"/>
          <p:cNvSpPr/>
          <p:nvPr/>
        </p:nvSpPr>
        <p:spPr>
          <a:xfrm>
            <a:off x="4425950" y="865188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103" name="48 CuadroTexto"/>
          <p:cNvSpPr txBox="1">
            <a:spLocks noChangeArrowheads="1"/>
          </p:cNvSpPr>
          <p:nvPr/>
        </p:nvSpPr>
        <p:spPr bwMode="auto">
          <a:xfrm>
            <a:off x="4471988" y="750888"/>
            <a:ext cx="17732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Dermatológico</a:t>
            </a:r>
          </a:p>
        </p:txBody>
      </p:sp>
      <p:sp>
        <p:nvSpPr>
          <p:cNvPr id="78" name="77 Elipse"/>
          <p:cNvSpPr/>
          <p:nvPr/>
        </p:nvSpPr>
        <p:spPr>
          <a:xfrm>
            <a:off x="4425950" y="1150938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105" name="48 CuadroTexto"/>
          <p:cNvSpPr txBox="1">
            <a:spLocks noChangeArrowheads="1"/>
          </p:cNvSpPr>
          <p:nvPr/>
        </p:nvSpPr>
        <p:spPr bwMode="auto">
          <a:xfrm>
            <a:off x="4481513" y="1036638"/>
            <a:ext cx="17732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Atemajac</a:t>
            </a:r>
          </a:p>
        </p:txBody>
      </p:sp>
      <p:sp>
        <p:nvSpPr>
          <p:cNvPr id="80" name="79 Elipse"/>
          <p:cNvSpPr/>
          <p:nvPr/>
        </p:nvSpPr>
        <p:spPr>
          <a:xfrm>
            <a:off x="4435475" y="1436688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107" name="48 CuadroTexto"/>
          <p:cNvSpPr txBox="1">
            <a:spLocks noChangeArrowheads="1"/>
          </p:cNvSpPr>
          <p:nvPr/>
        </p:nvSpPr>
        <p:spPr bwMode="auto">
          <a:xfrm>
            <a:off x="4471988" y="1322388"/>
            <a:ext cx="1773237" cy="2921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solidFill>
                  <a:schemeClr val="bg1"/>
                </a:solidFill>
                <a:latin typeface="Calibri" pitchFamily="34" charset="0"/>
              </a:rPr>
              <a:t>División del Norte</a:t>
            </a:r>
          </a:p>
        </p:txBody>
      </p:sp>
      <p:sp>
        <p:nvSpPr>
          <p:cNvPr id="82" name="81 Elipse"/>
          <p:cNvSpPr/>
          <p:nvPr/>
        </p:nvSpPr>
        <p:spPr>
          <a:xfrm>
            <a:off x="4435475" y="1722438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109" name="48 CuadroTexto"/>
          <p:cNvSpPr txBox="1">
            <a:spLocks noChangeArrowheads="1"/>
          </p:cNvSpPr>
          <p:nvPr/>
        </p:nvSpPr>
        <p:spPr bwMode="auto">
          <a:xfrm>
            <a:off x="4471988" y="1608138"/>
            <a:ext cx="17732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Ávila Camacho</a:t>
            </a:r>
          </a:p>
        </p:txBody>
      </p:sp>
      <p:sp>
        <p:nvSpPr>
          <p:cNvPr id="84" name="83 Elipse"/>
          <p:cNvSpPr/>
          <p:nvPr/>
        </p:nvSpPr>
        <p:spPr>
          <a:xfrm>
            <a:off x="4435475" y="1998663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111" name="48 CuadroTexto"/>
          <p:cNvSpPr txBox="1">
            <a:spLocks noChangeArrowheads="1"/>
          </p:cNvSpPr>
          <p:nvPr/>
        </p:nvSpPr>
        <p:spPr bwMode="auto">
          <a:xfrm>
            <a:off x="4471988" y="1884363"/>
            <a:ext cx="1773237" cy="2921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solidFill>
                  <a:schemeClr val="bg1"/>
                </a:solidFill>
                <a:latin typeface="Calibri" pitchFamily="34" charset="0"/>
              </a:rPr>
              <a:t>Mezquitán</a:t>
            </a:r>
          </a:p>
        </p:txBody>
      </p:sp>
      <p:sp>
        <p:nvSpPr>
          <p:cNvPr id="86" name="85 Elipse"/>
          <p:cNvSpPr/>
          <p:nvPr/>
        </p:nvSpPr>
        <p:spPr>
          <a:xfrm>
            <a:off x="4435475" y="2300288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113" name="48 CuadroTexto"/>
          <p:cNvSpPr txBox="1">
            <a:spLocks noChangeArrowheads="1"/>
          </p:cNvSpPr>
          <p:nvPr/>
        </p:nvSpPr>
        <p:spPr bwMode="auto">
          <a:xfrm>
            <a:off x="4471988" y="2185988"/>
            <a:ext cx="17732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Refugio</a:t>
            </a:r>
          </a:p>
        </p:txBody>
      </p:sp>
      <p:sp>
        <p:nvSpPr>
          <p:cNvPr id="88" name="87 Elipse"/>
          <p:cNvSpPr/>
          <p:nvPr/>
        </p:nvSpPr>
        <p:spPr>
          <a:xfrm>
            <a:off x="4435475" y="2579688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115" name="48 CuadroTexto"/>
          <p:cNvSpPr txBox="1">
            <a:spLocks noChangeArrowheads="1"/>
          </p:cNvSpPr>
          <p:nvPr/>
        </p:nvSpPr>
        <p:spPr bwMode="auto">
          <a:xfrm>
            <a:off x="4471988" y="2465388"/>
            <a:ext cx="1773237" cy="2921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solidFill>
                  <a:schemeClr val="bg1"/>
                </a:solidFill>
                <a:latin typeface="Calibri" pitchFamily="34" charset="0"/>
              </a:rPr>
              <a:t>Juárez</a:t>
            </a:r>
          </a:p>
        </p:txBody>
      </p:sp>
      <p:sp>
        <p:nvSpPr>
          <p:cNvPr id="4116" name="48 CuadroTexto"/>
          <p:cNvSpPr txBox="1">
            <a:spLocks noChangeArrowheads="1"/>
          </p:cNvSpPr>
          <p:nvPr/>
        </p:nvSpPr>
        <p:spPr bwMode="auto">
          <a:xfrm>
            <a:off x="4471988" y="2805113"/>
            <a:ext cx="17732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Mexicaltzingo</a:t>
            </a:r>
          </a:p>
        </p:txBody>
      </p:sp>
      <p:sp>
        <p:nvSpPr>
          <p:cNvPr id="95" name="94 Elipse"/>
          <p:cNvSpPr/>
          <p:nvPr/>
        </p:nvSpPr>
        <p:spPr>
          <a:xfrm>
            <a:off x="4440238" y="2900363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95 Elipse"/>
          <p:cNvSpPr/>
          <p:nvPr/>
        </p:nvSpPr>
        <p:spPr>
          <a:xfrm>
            <a:off x="4154488" y="3214688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7" name="96 Elipse"/>
          <p:cNvSpPr/>
          <p:nvPr/>
        </p:nvSpPr>
        <p:spPr>
          <a:xfrm>
            <a:off x="3906838" y="3471863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9" name="98 Elipse"/>
          <p:cNvSpPr/>
          <p:nvPr/>
        </p:nvSpPr>
        <p:spPr>
          <a:xfrm>
            <a:off x="3611563" y="3757613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0" name="99 Elipse"/>
          <p:cNvSpPr/>
          <p:nvPr/>
        </p:nvSpPr>
        <p:spPr>
          <a:xfrm>
            <a:off x="3316288" y="4043363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1" name="100 Elipse"/>
          <p:cNvSpPr/>
          <p:nvPr/>
        </p:nvSpPr>
        <p:spPr>
          <a:xfrm>
            <a:off x="3049588" y="4329113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2" name="101 Elipse"/>
          <p:cNvSpPr/>
          <p:nvPr/>
        </p:nvSpPr>
        <p:spPr>
          <a:xfrm>
            <a:off x="2763838" y="4614863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124" name="48 CuadroTexto"/>
          <p:cNvSpPr txBox="1">
            <a:spLocks noChangeArrowheads="1"/>
          </p:cNvSpPr>
          <p:nvPr/>
        </p:nvSpPr>
        <p:spPr bwMode="auto">
          <a:xfrm>
            <a:off x="4287838" y="3108325"/>
            <a:ext cx="17732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Washington</a:t>
            </a:r>
          </a:p>
        </p:txBody>
      </p:sp>
      <p:sp>
        <p:nvSpPr>
          <p:cNvPr id="4125" name="48 CuadroTexto"/>
          <p:cNvSpPr txBox="1">
            <a:spLocks noChangeArrowheads="1"/>
          </p:cNvSpPr>
          <p:nvPr/>
        </p:nvSpPr>
        <p:spPr bwMode="auto">
          <a:xfrm>
            <a:off x="3949700" y="3365500"/>
            <a:ext cx="17732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Santa Filomena</a:t>
            </a:r>
          </a:p>
        </p:txBody>
      </p:sp>
      <p:sp>
        <p:nvSpPr>
          <p:cNvPr id="4126" name="48 CuadroTexto"/>
          <p:cNvSpPr txBox="1">
            <a:spLocks noChangeArrowheads="1"/>
          </p:cNvSpPr>
          <p:nvPr/>
        </p:nvSpPr>
        <p:spPr bwMode="auto">
          <a:xfrm>
            <a:off x="3654425" y="3660775"/>
            <a:ext cx="1773238" cy="2921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solidFill>
                  <a:schemeClr val="bg1"/>
                </a:solidFill>
                <a:latin typeface="Calibri" pitchFamily="34" charset="0"/>
              </a:rPr>
              <a:t>Unidad Deportiva</a:t>
            </a:r>
          </a:p>
        </p:txBody>
      </p:sp>
      <p:sp>
        <p:nvSpPr>
          <p:cNvPr id="4127" name="48 CuadroTexto"/>
          <p:cNvSpPr txBox="1">
            <a:spLocks noChangeArrowheads="1"/>
          </p:cNvSpPr>
          <p:nvPr/>
        </p:nvSpPr>
        <p:spPr bwMode="auto">
          <a:xfrm>
            <a:off x="3359150" y="3937000"/>
            <a:ext cx="17732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Urdaneta</a:t>
            </a:r>
          </a:p>
        </p:txBody>
      </p:sp>
      <p:sp>
        <p:nvSpPr>
          <p:cNvPr id="4128" name="48 CuadroTexto"/>
          <p:cNvSpPr txBox="1">
            <a:spLocks noChangeArrowheads="1"/>
          </p:cNvSpPr>
          <p:nvPr/>
        </p:nvSpPr>
        <p:spPr bwMode="auto">
          <a:xfrm>
            <a:off x="3078163" y="4232275"/>
            <a:ext cx="17732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18 de Marzo</a:t>
            </a:r>
          </a:p>
        </p:txBody>
      </p:sp>
      <p:sp>
        <p:nvSpPr>
          <p:cNvPr id="4129" name="48 CuadroTexto"/>
          <p:cNvSpPr txBox="1">
            <a:spLocks noChangeArrowheads="1"/>
          </p:cNvSpPr>
          <p:nvPr/>
        </p:nvSpPr>
        <p:spPr bwMode="auto">
          <a:xfrm>
            <a:off x="2797175" y="4518025"/>
            <a:ext cx="17732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Isla Raza</a:t>
            </a:r>
          </a:p>
        </p:txBody>
      </p:sp>
      <p:sp>
        <p:nvSpPr>
          <p:cNvPr id="109" name="108 Elipse"/>
          <p:cNvSpPr/>
          <p:nvPr/>
        </p:nvSpPr>
        <p:spPr>
          <a:xfrm>
            <a:off x="2511425" y="4900613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131" name="48 CuadroTexto"/>
          <p:cNvSpPr txBox="1">
            <a:spLocks noChangeArrowheads="1"/>
          </p:cNvSpPr>
          <p:nvPr/>
        </p:nvSpPr>
        <p:spPr bwMode="auto">
          <a:xfrm>
            <a:off x="2559050" y="4803775"/>
            <a:ext cx="17732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Patria Sur</a:t>
            </a:r>
          </a:p>
        </p:txBody>
      </p:sp>
      <p:sp>
        <p:nvSpPr>
          <p:cNvPr id="111" name="110 Elipse"/>
          <p:cNvSpPr/>
          <p:nvPr/>
        </p:nvSpPr>
        <p:spPr>
          <a:xfrm>
            <a:off x="2225675" y="5176838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133" name="48 CuadroTexto"/>
          <p:cNvSpPr txBox="1">
            <a:spLocks noChangeArrowheads="1"/>
          </p:cNvSpPr>
          <p:nvPr/>
        </p:nvSpPr>
        <p:spPr bwMode="auto">
          <a:xfrm>
            <a:off x="2273300" y="5072063"/>
            <a:ext cx="17732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España</a:t>
            </a:r>
          </a:p>
        </p:txBody>
      </p:sp>
      <p:sp>
        <p:nvSpPr>
          <p:cNvPr id="113" name="112 Elipse"/>
          <p:cNvSpPr/>
          <p:nvPr/>
        </p:nvSpPr>
        <p:spPr>
          <a:xfrm>
            <a:off x="1939925" y="5472113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135" name="48 CuadroTexto"/>
          <p:cNvSpPr txBox="1">
            <a:spLocks noChangeArrowheads="1"/>
          </p:cNvSpPr>
          <p:nvPr/>
        </p:nvSpPr>
        <p:spPr bwMode="auto">
          <a:xfrm>
            <a:off x="1978025" y="5375275"/>
            <a:ext cx="17732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Tesoro</a:t>
            </a:r>
          </a:p>
        </p:txBody>
      </p:sp>
      <p:sp>
        <p:nvSpPr>
          <p:cNvPr id="115" name="114 Elipse"/>
          <p:cNvSpPr/>
          <p:nvPr/>
        </p:nvSpPr>
        <p:spPr>
          <a:xfrm>
            <a:off x="1643063" y="5776913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137" name="48 CuadroTexto"/>
          <p:cNvSpPr txBox="1">
            <a:spLocks noChangeArrowheads="1"/>
          </p:cNvSpPr>
          <p:nvPr/>
        </p:nvSpPr>
        <p:spPr bwMode="auto">
          <a:xfrm>
            <a:off x="1681163" y="5680075"/>
            <a:ext cx="17732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Periférico Sur</a:t>
            </a:r>
          </a:p>
        </p:txBody>
      </p:sp>
      <p:sp>
        <p:nvSpPr>
          <p:cNvPr id="4138" name="117 CuadroTexto"/>
          <p:cNvSpPr txBox="1">
            <a:spLocks noChangeArrowheads="1"/>
          </p:cNvSpPr>
          <p:nvPr/>
        </p:nvSpPr>
        <p:spPr bwMode="auto">
          <a:xfrm>
            <a:off x="1428750" y="1000125"/>
            <a:ext cx="107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/>
              <a:t>LINEA 3</a:t>
            </a:r>
          </a:p>
        </p:txBody>
      </p:sp>
      <p:sp>
        <p:nvSpPr>
          <p:cNvPr id="4139" name="42 CuadroTexto"/>
          <p:cNvSpPr txBox="1">
            <a:spLocks noChangeArrowheads="1"/>
          </p:cNvSpPr>
          <p:nvPr/>
        </p:nvSpPr>
        <p:spPr bwMode="auto">
          <a:xfrm>
            <a:off x="3286125" y="357188"/>
            <a:ext cx="1071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00B0F0"/>
                </a:solidFill>
              </a:rPr>
              <a:t>Fiestas de Octubre</a:t>
            </a:r>
          </a:p>
        </p:txBody>
      </p:sp>
      <p:sp>
        <p:nvSpPr>
          <p:cNvPr id="4140" name="43 CuadroTexto"/>
          <p:cNvSpPr txBox="1">
            <a:spLocks noChangeArrowheads="1"/>
          </p:cNvSpPr>
          <p:nvPr/>
        </p:nvSpPr>
        <p:spPr bwMode="auto">
          <a:xfrm>
            <a:off x="5857875" y="642938"/>
            <a:ext cx="1285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00B0F0"/>
                </a:solidFill>
              </a:rPr>
              <a:t>Centro Dermatológico</a:t>
            </a:r>
          </a:p>
        </p:txBody>
      </p:sp>
      <p:sp>
        <p:nvSpPr>
          <p:cNvPr id="4141" name="44 CuadroTexto"/>
          <p:cNvSpPr txBox="1">
            <a:spLocks noChangeArrowheads="1"/>
          </p:cNvSpPr>
          <p:nvPr/>
        </p:nvSpPr>
        <p:spPr bwMode="auto">
          <a:xfrm>
            <a:off x="3286125" y="2109788"/>
            <a:ext cx="1071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00B0F0"/>
                </a:solidFill>
              </a:rPr>
              <a:t>Templo del Refugio</a:t>
            </a:r>
          </a:p>
        </p:txBody>
      </p:sp>
      <p:sp>
        <p:nvSpPr>
          <p:cNvPr id="4142" name="45 CuadroTexto"/>
          <p:cNvSpPr txBox="1">
            <a:spLocks noChangeArrowheads="1"/>
          </p:cNvSpPr>
          <p:nvPr/>
        </p:nvSpPr>
        <p:spPr bwMode="auto">
          <a:xfrm>
            <a:off x="5643563" y="3609975"/>
            <a:ext cx="2500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00B0F0"/>
                </a:solidFill>
              </a:rPr>
              <a:t>Unidad Deportiva Adolfo López Mateos</a:t>
            </a:r>
          </a:p>
        </p:txBody>
      </p:sp>
      <p:sp>
        <p:nvSpPr>
          <p:cNvPr id="4143" name="46 CuadroTexto"/>
          <p:cNvSpPr txBox="1">
            <a:spLocks noChangeArrowheads="1"/>
          </p:cNvSpPr>
          <p:nvPr/>
        </p:nvSpPr>
        <p:spPr bwMode="auto">
          <a:xfrm>
            <a:off x="500063" y="4643438"/>
            <a:ext cx="1071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00B0F0"/>
                </a:solidFill>
              </a:rPr>
              <a:t>El cerro del Tesoro</a:t>
            </a:r>
          </a:p>
        </p:txBody>
      </p:sp>
      <p:sp>
        <p:nvSpPr>
          <p:cNvPr id="4144" name="47 CuadroTexto"/>
          <p:cNvSpPr txBox="1">
            <a:spLocks noChangeArrowheads="1"/>
          </p:cNvSpPr>
          <p:nvPr/>
        </p:nvSpPr>
        <p:spPr bwMode="auto">
          <a:xfrm>
            <a:off x="3786188" y="5357813"/>
            <a:ext cx="25003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00B0F0"/>
                </a:solidFill>
              </a:rPr>
              <a:t>Centro Comercial Plaza Sur</a:t>
            </a:r>
          </a:p>
        </p:txBody>
      </p:sp>
      <p:cxnSp>
        <p:nvCxnSpPr>
          <p:cNvPr id="50" name="49 Conector recto de flecha"/>
          <p:cNvCxnSpPr>
            <a:endCxn id="4140" idx="1"/>
          </p:cNvCxnSpPr>
          <p:nvPr/>
        </p:nvCxnSpPr>
        <p:spPr>
          <a:xfrm flipV="1">
            <a:off x="5572125" y="873125"/>
            <a:ext cx="285750" cy="55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4100" idx="1"/>
          </p:cNvCxnSpPr>
          <p:nvPr/>
        </p:nvCxnSpPr>
        <p:spPr>
          <a:xfrm rot="10800000">
            <a:off x="4071938" y="642938"/>
            <a:ext cx="40957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>
            <a:stCxn id="4113" idx="1"/>
          </p:cNvCxnSpPr>
          <p:nvPr/>
        </p:nvCxnSpPr>
        <p:spPr>
          <a:xfrm rot="10800000" flipV="1">
            <a:off x="4071938" y="2332038"/>
            <a:ext cx="400050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>
            <a:off x="4929188" y="3857625"/>
            <a:ext cx="64293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4135" idx="1"/>
          </p:cNvCxnSpPr>
          <p:nvPr/>
        </p:nvCxnSpPr>
        <p:spPr>
          <a:xfrm rot="10800000">
            <a:off x="1214438" y="5143500"/>
            <a:ext cx="763587" cy="377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>
            <a:endCxn id="4144" idx="1"/>
          </p:cNvCxnSpPr>
          <p:nvPr/>
        </p:nvCxnSpPr>
        <p:spPr>
          <a:xfrm flipV="1">
            <a:off x="2714625" y="5495925"/>
            <a:ext cx="1071563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43 Conector recto"/>
          <p:cNvCxnSpPr/>
          <p:nvPr/>
        </p:nvCxnSpPr>
        <p:spPr>
          <a:xfrm rot="10800000" flipV="1">
            <a:off x="2928938" y="3332163"/>
            <a:ext cx="4767262" cy="0"/>
          </a:xfrm>
          <a:prstGeom prst="line">
            <a:avLst/>
          </a:prstGeom>
          <a:ln w="1079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3" name="100 CuadroTexto"/>
          <p:cNvSpPr txBox="1">
            <a:spLocks noChangeArrowheads="1"/>
          </p:cNvSpPr>
          <p:nvPr/>
        </p:nvSpPr>
        <p:spPr bwMode="auto">
          <a:xfrm rot="-3637147">
            <a:off x="7244556" y="2458244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Bethel</a:t>
            </a:r>
          </a:p>
        </p:txBody>
      </p:sp>
      <p:sp>
        <p:nvSpPr>
          <p:cNvPr id="84" name="83 Elipse"/>
          <p:cNvSpPr/>
          <p:nvPr/>
        </p:nvSpPr>
        <p:spPr>
          <a:xfrm>
            <a:off x="7599363" y="3292475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125" name="50 CuadroTexto"/>
          <p:cNvSpPr txBox="1">
            <a:spLocks noChangeArrowheads="1"/>
          </p:cNvSpPr>
          <p:nvPr/>
        </p:nvSpPr>
        <p:spPr bwMode="auto">
          <a:xfrm>
            <a:off x="3857625" y="1214438"/>
            <a:ext cx="1071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/>
              <a:t>LINEA 4</a:t>
            </a:r>
          </a:p>
        </p:txBody>
      </p:sp>
      <p:sp>
        <p:nvSpPr>
          <p:cNvPr id="5126" name="100 CuadroTexto"/>
          <p:cNvSpPr txBox="1">
            <a:spLocks noChangeArrowheads="1"/>
          </p:cNvSpPr>
          <p:nvPr/>
        </p:nvSpPr>
        <p:spPr bwMode="auto">
          <a:xfrm rot="-3637147">
            <a:off x="6934994" y="2464594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Oblatos 1</a:t>
            </a:r>
          </a:p>
        </p:txBody>
      </p:sp>
      <p:sp>
        <p:nvSpPr>
          <p:cNvPr id="57" name="56 Elipse"/>
          <p:cNvSpPr/>
          <p:nvPr/>
        </p:nvSpPr>
        <p:spPr>
          <a:xfrm>
            <a:off x="7289800" y="3298825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128" name="100 CuadroTexto"/>
          <p:cNvSpPr txBox="1">
            <a:spLocks noChangeArrowheads="1"/>
          </p:cNvSpPr>
          <p:nvPr/>
        </p:nvSpPr>
        <p:spPr bwMode="auto">
          <a:xfrm rot="-3637147">
            <a:off x="6604794" y="2467769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Haciendas</a:t>
            </a:r>
          </a:p>
        </p:txBody>
      </p:sp>
      <p:sp>
        <p:nvSpPr>
          <p:cNvPr id="59" name="58 Elipse"/>
          <p:cNvSpPr/>
          <p:nvPr/>
        </p:nvSpPr>
        <p:spPr>
          <a:xfrm>
            <a:off x="6959600" y="3302000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130" name="100 CuadroTexto"/>
          <p:cNvSpPr txBox="1">
            <a:spLocks noChangeArrowheads="1"/>
          </p:cNvSpPr>
          <p:nvPr/>
        </p:nvSpPr>
        <p:spPr bwMode="auto">
          <a:xfrm rot="-3637147">
            <a:off x="6196806" y="2464594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Plutarco Elías Calles</a:t>
            </a:r>
          </a:p>
        </p:txBody>
      </p:sp>
      <p:sp>
        <p:nvSpPr>
          <p:cNvPr id="61" name="60 Elipse"/>
          <p:cNvSpPr/>
          <p:nvPr/>
        </p:nvSpPr>
        <p:spPr>
          <a:xfrm>
            <a:off x="6551613" y="3298825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132" name="100 CuadroTexto"/>
          <p:cNvSpPr txBox="1">
            <a:spLocks noChangeArrowheads="1"/>
          </p:cNvSpPr>
          <p:nvPr/>
        </p:nvSpPr>
        <p:spPr bwMode="auto">
          <a:xfrm rot="-3637147">
            <a:off x="5757069" y="2455069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El Jaraz</a:t>
            </a:r>
          </a:p>
        </p:txBody>
      </p:sp>
      <p:sp>
        <p:nvSpPr>
          <p:cNvPr id="63" name="62 Elipse"/>
          <p:cNvSpPr/>
          <p:nvPr/>
        </p:nvSpPr>
        <p:spPr>
          <a:xfrm>
            <a:off x="6111875" y="3289300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134" name="100 CuadroTexto"/>
          <p:cNvSpPr txBox="1">
            <a:spLocks noChangeArrowheads="1"/>
          </p:cNvSpPr>
          <p:nvPr/>
        </p:nvSpPr>
        <p:spPr bwMode="auto">
          <a:xfrm rot="-3637147">
            <a:off x="5339556" y="2464594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Talpita</a:t>
            </a:r>
          </a:p>
        </p:txBody>
      </p:sp>
      <p:sp>
        <p:nvSpPr>
          <p:cNvPr id="65" name="64 Elipse"/>
          <p:cNvSpPr/>
          <p:nvPr/>
        </p:nvSpPr>
        <p:spPr>
          <a:xfrm>
            <a:off x="5694363" y="3298825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136" name="100 CuadroTexto"/>
          <p:cNvSpPr txBox="1">
            <a:spLocks noChangeArrowheads="1"/>
          </p:cNvSpPr>
          <p:nvPr/>
        </p:nvSpPr>
        <p:spPr bwMode="auto">
          <a:xfrm rot="-3637147">
            <a:off x="4982369" y="2464594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Obrero</a:t>
            </a:r>
          </a:p>
        </p:txBody>
      </p:sp>
      <p:sp>
        <p:nvSpPr>
          <p:cNvPr id="67" name="66 Elipse"/>
          <p:cNvSpPr/>
          <p:nvPr/>
        </p:nvSpPr>
        <p:spPr>
          <a:xfrm>
            <a:off x="5337175" y="3298825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138" name="100 CuadroTexto"/>
          <p:cNvSpPr txBox="1">
            <a:spLocks noChangeArrowheads="1"/>
          </p:cNvSpPr>
          <p:nvPr/>
        </p:nvSpPr>
        <p:spPr bwMode="auto">
          <a:xfrm rot="-3637147">
            <a:off x="4553744" y="2469357"/>
            <a:ext cx="1690687" cy="2921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s-MX"/>
            </a:defPPr>
            <a:lvl1pPr eaLnBrk="1" hangingPunct="1">
              <a:defRPr sz="1300">
                <a:solidFill>
                  <a:schemeClr val="lt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lt1"/>
                </a:solidFill>
                <a:latin typeface="+mn-lt"/>
              </a:defRPr>
            </a:lvl2pPr>
            <a:lvl3pPr marL="1143000" indent="-228600" eaLnBrk="0" hangingPunct="0">
              <a:defRPr>
                <a:solidFill>
                  <a:schemeClr val="lt1"/>
                </a:solidFill>
                <a:latin typeface="+mn-lt"/>
              </a:defRPr>
            </a:lvl3pPr>
            <a:lvl4pPr marL="1600200" indent="-228600" eaLnBrk="0" hangingPunct="0">
              <a:defRPr>
                <a:solidFill>
                  <a:schemeClr val="lt1"/>
                </a:solidFill>
                <a:latin typeface="+mn-lt"/>
              </a:defRPr>
            </a:lvl4pPr>
            <a:lvl5pPr marL="2057400" indent="-228600" eaLnBrk="0" hangingPunct="0">
              <a:defRPr>
                <a:solidFill>
                  <a:schemeClr val="lt1"/>
                </a:solidFill>
                <a:latin typeface="+mn-l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s-MX" altLang="es-MX"/>
              <a:t>Fac. de Medicina</a:t>
            </a:r>
          </a:p>
        </p:txBody>
      </p:sp>
      <p:sp>
        <p:nvSpPr>
          <p:cNvPr id="69" name="68 Elipse"/>
          <p:cNvSpPr/>
          <p:nvPr/>
        </p:nvSpPr>
        <p:spPr>
          <a:xfrm>
            <a:off x="4908550" y="3303588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140" name="100 CuadroTexto"/>
          <p:cNvSpPr txBox="1">
            <a:spLocks noChangeArrowheads="1"/>
          </p:cNvSpPr>
          <p:nvPr/>
        </p:nvSpPr>
        <p:spPr bwMode="auto">
          <a:xfrm rot="-3637147">
            <a:off x="4196556" y="2469357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Procuraduría</a:t>
            </a:r>
          </a:p>
        </p:txBody>
      </p:sp>
      <p:sp>
        <p:nvSpPr>
          <p:cNvPr id="71" name="70 Elipse"/>
          <p:cNvSpPr/>
          <p:nvPr/>
        </p:nvSpPr>
        <p:spPr>
          <a:xfrm>
            <a:off x="4551363" y="3303588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142" name="100 CuadroTexto"/>
          <p:cNvSpPr txBox="1">
            <a:spLocks noChangeArrowheads="1"/>
          </p:cNvSpPr>
          <p:nvPr/>
        </p:nvSpPr>
        <p:spPr bwMode="auto">
          <a:xfrm rot="-3637147">
            <a:off x="3839369" y="2474119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Panteón de Belén</a:t>
            </a:r>
          </a:p>
        </p:txBody>
      </p:sp>
      <p:sp>
        <p:nvSpPr>
          <p:cNvPr id="73" name="72 Elipse"/>
          <p:cNvSpPr/>
          <p:nvPr/>
        </p:nvSpPr>
        <p:spPr>
          <a:xfrm>
            <a:off x="4194175" y="3308350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144" name="100 CuadroTexto"/>
          <p:cNvSpPr txBox="1">
            <a:spLocks noChangeArrowheads="1"/>
          </p:cNvSpPr>
          <p:nvPr/>
        </p:nvSpPr>
        <p:spPr bwMode="auto">
          <a:xfrm rot="-3637147">
            <a:off x="3482181" y="2464594"/>
            <a:ext cx="1690688" cy="2921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s-MX"/>
            </a:defPPr>
            <a:lvl1pPr eaLnBrk="1" hangingPunct="1">
              <a:defRPr sz="1300">
                <a:solidFill>
                  <a:schemeClr val="lt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lt1"/>
                </a:solidFill>
                <a:latin typeface="+mn-lt"/>
              </a:defRPr>
            </a:lvl2pPr>
            <a:lvl3pPr marL="1143000" indent="-228600" eaLnBrk="0" hangingPunct="0">
              <a:defRPr>
                <a:solidFill>
                  <a:schemeClr val="lt1"/>
                </a:solidFill>
                <a:latin typeface="+mn-lt"/>
              </a:defRPr>
            </a:lvl3pPr>
            <a:lvl4pPr marL="1600200" indent="-228600" eaLnBrk="0" hangingPunct="0">
              <a:defRPr>
                <a:solidFill>
                  <a:schemeClr val="lt1"/>
                </a:solidFill>
                <a:latin typeface="+mn-lt"/>
              </a:defRPr>
            </a:lvl4pPr>
            <a:lvl5pPr marL="2057400" indent="-228600" eaLnBrk="0" hangingPunct="0">
              <a:defRPr>
                <a:solidFill>
                  <a:schemeClr val="lt1"/>
                </a:solidFill>
                <a:latin typeface="+mn-l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s-MX" altLang="es-MX"/>
              <a:t>Mezquitán</a:t>
            </a:r>
          </a:p>
        </p:txBody>
      </p:sp>
      <p:sp>
        <p:nvSpPr>
          <p:cNvPr id="75" name="74 Elipse"/>
          <p:cNvSpPr/>
          <p:nvPr/>
        </p:nvSpPr>
        <p:spPr>
          <a:xfrm>
            <a:off x="3836988" y="3298825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146" name="100 CuadroTexto"/>
          <p:cNvSpPr txBox="1">
            <a:spLocks noChangeArrowheads="1"/>
          </p:cNvSpPr>
          <p:nvPr/>
        </p:nvSpPr>
        <p:spPr bwMode="auto">
          <a:xfrm rot="-3637147">
            <a:off x="3091656" y="2458244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Lienzo Charro</a:t>
            </a:r>
          </a:p>
        </p:txBody>
      </p:sp>
      <p:sp>
        <p:nvSpPr>
          <p:cNvPr id="81" name="80 Elipse"/>
          <p:cNvSpPr/>
          <p:nvPr/>
        </p:nvSpPr>
        <p:spPr>
          <a:xfrm>
            <a:off x="3446463" y="3292475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148" name="100 CuadroTexto"/>
          <p:cNvSpPr txBox="1">
            <a:spLocks noChangeArrowheads="1"/>
          </p:cNvSpPr>
          <p:nvPr/>
        </p:nvSpPr>
        <p:spPr bwMode="auto">
          <a:xfrm rot="-3637147">
            <a:off x="2624931" y="2467769"/>
            <a:ext cx="1690688" cy="2921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s-MX"/>
            </a:defPPr>
            <a:lvl1pPr eaLnBrk="1" hangingPunct="1">
              <a:defRPr sz="1300">
                <a:latin typeface="Calibri" pitchFamily="34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s-MX" altLang="es-MX"/>
              <a:t>Colón</a:t>
            </a:r>
          </a:p>
        </p:txBody>
      </p:sp>
      <p:sp>
        <p:nvSpPr>
          <p:cNvPr id="106" name="105 Elipse"/>
          <p:cNvSpPr/>
          <p:nvPr/>
        </p:nvSpPr>
        <p:spPr>
          <a:xfrm>
            <a:off x="2979738" y="3302000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09" name="108 Conector recto"/>
          <p:cNvCxnSpPr/>
          <p:nvPr/>
        </p:nvCxnSpPr>
        <p:spPr>
          <a:xfrm rot="10800000">
            <a:off x="785813" y="2428875"/>
            <a:ext cx="2174875" cy="909638"/>
          </a:xfrm>
          <a:prstGeom prst="line">
            <a:avLst/>
          </a:prstGeom>
          <a:ln w="1079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1" name="100 CuadroTexto"/>
          <p:cNvSpPr txBox="1">
            <a:spLocks noChangeArrowheads="1"/>
          </p:cNvSpPr>
          <p:nvPr/>
        </p:nvSpPr>
        <p:spPr bwMode="auto">
          <a:xfrm rot="-3637147">
            <a:off x="2185194" y="2293144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Country Club</a:t>
            </a:r>
          </a:p>
        </p:txBody>
      </p:sp>
      <p:sp>
        <p:nvSpPr>
          <p:cNvPr id="111" name="110 Elipse"/>
          <p:cNvSpPr/>
          <p:nvPr/>
        </p:nvSpPr>
        <p:spPr>
          <a:xfrm>
            <a:off x="2540000" y="3127375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153" name="100 CuadroTexto"/>
          <p:cNvSpPr txBox="1">
            <a:spLocks noChangeArrowheads="1"/>
          </p:cNvSpPr>
          <p:nvPr/>
        </p:nvSpPr>
        <p:spPr bwMode="auto">
          <a:xfrm rot="-3637147">
            <a:off x="1767681" y="2124869"/>
            <a:ext cx="1690688" cy="2921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s-MX"/>
            </a:defPPr>
            <a:lvl1pPr eaLnBrk="1" hangingPunct="1">
              <a:defRPr sz="1300">
                <a:latin typeface="Calibri" pitchFamily="34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s-MX" altLang="es-MX"/>
              <a:t>Plaza Patria</a:t>
            </a:r>
          </a:p>
        </p:txBody>
      </p:sp>
      <p:sp>
        <p:nvSpPr>
          <p:cNvPr id="113" name="112 Elipse"/>
          <p:cNvSpPr/>
          <p:nvPr/>
        </p:nvSpPr>
        <p:spPr>
          <a:xfrm>
            <a:off x="2122488" y="2959100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155" name="100 CuadroTexto"/>
          <p:cNvSpPr txBox="1">
            <a:spLocks noChangeArrowheads="1"/>
          </p:cNvSpPr>
          <p:nvPr/>
        </p:nvSpPr>
        <p:spPr bwMode="auto">
          <a:xfrm rot="-3637147">
            <a:off x="1339056" y="1948657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Colegio Victoria</a:t>
            </a:r>
          </a:p>
        </p:txBody>
      </p:sp>
      <p:sp>
        <p:nvSpPr>
          <p:cNvPr id="115" name="114 Elipse"/>
          <p:cNvSpPr/>
          <p:nvPr/>
        </p:nvSpPr>
        <p:spPr>
          <a:xfrm>
            <a:off x="1693863" y="2782888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157" name="100 CuadroTexto"/>
          <p:cNvSpPr txBox="1">
            <a:spLocks noChangeArrowheads="1"/>
          </p:cNvSpPr>
          <p:nvPr/>
        </p:nvSpPr>
        <p:spPr bwMode="auto">
          <a:xfrm rot="-3637147">
            <a:off x="910431" y="1767682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Sanatorio</a:t>
            </a:r>
          </a:p>
        </p:txBody>
      </p:sp>
      <p:sp>
        <p:nvSpPr>
          <p:cNvPr id="117" name="116 Elipse"/>
          <p:cNvSpPr/>
          <p:nvPr/>
        </p:nvSpPr>
        <p:spPr>
          <a:xfrm>
            <a:off x="1265238" y="2601913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159" name="100 CuadroTexto"/>
          <p:cNvSpPr txBox="1">
            <a:spLocks noChangeArrowheads="1"/>
          </p:cNvSpPr>
          <p:nvPr/>
        </p:nvSpPr>
        <p:spPr bwMode="auto">
          <a:xfrm rot="-3637147">
            <a:off x="486569" y="1591469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Basílica</a:t>
            </a:r>
          </a:p>
        </p:txBody>
      </p:sp>
      <p:sp>
        <p:nvSpPr>
          <p:cNvPr id="119" name="118 Elipse"/>
          <p:cNvSpPr/>
          <p:nvPr/>
        </p:nvSpPr>
        <p:spPr>
          <a:xfrm>
            <a:off x="841375" y="2425700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214313" y="3071813"/>
            <a:ext cx="121443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s-MX" sz="1200" dirty="0">
                <a:solidFill>
                  <a:schemeClr val="accent6">
                    <a:lumMod val="75000"/>
                  </a:schemeClr>
                </a:solidFill>
              </a:rPr>
              <a:t>Basílica de Zapopan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785813" y="3609975"/>
            <a:ext cx="12144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s-MX" sz="1200" dirty="0">
                <a:solidFill>
                  <a:schemeClr val="accent6">
                    <a:lumMod val="75000"/>
                  </a:schemeClr>
                </a:solidFill>
              </a:rPr>
              <a:t>Sanatorio San Juan de Dios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1643063" y="4110038"/>
            <a:ext cx="121443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s-MX" sz="1200" dirty="0">
                <a:solidFill>
                  <a:schemeClr val="accent6">
                    <a:lumMod val="75000"/>
                  </a:schemeClr>
                </a:solidFill>
              </a:rPr>
              <a:t>Centro Comercial Plaza Patria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2786063" y="1643063"/>
            <a:ext cx="121443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s-MX" sz="1200" dirty="0">
                <a:solidFill>
                  <a:schemeClr val="accent6">
                    <a:lumMod val="75000"/>
                  </a:schemeClr>
                </a:solidFill>
              </a:rPr>
              <a:t>Club de Golf Country Club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2714625" y="4143375"/>
            <a:ext cx="121443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s-MX" sz="1200" dirty="0">
                <a:solidFill>
                  <a:schemeClr val="accent6">
                    <a:lumMod val="75000"/>
                  </a:schemeClr>
                </a:solidFill>
              </a:rPr>
              <a:t>Monumento a Cristóbal Colón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4071938" y="4357688"/>
            <a:ext cx="121443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s-MX" sz="1200" dirty="0">
                <a:solidFill>
                  <a:schemeClr val="accent6">
                    <a:lumMod val="75000"/>
                  </a:schemeClr>
                </a:solidFill>
              </a:rPr>
              <a:t>Lienzo Charro Hermanos </a:t>
            </a:r>
            <a:r>
              <a:rPr lang="es-MX" sz="1200" dirty="0" err="1">
                <a:solidFill>
                  <a:schemeClr val="accent6">
                    <a:lumMod val="75000"/>
                  </a:schemeClr>
                </a:solidFill>
              </a:rPr>
              <a:t>Zermeño</a:t>
            </a:r>
            <a:endParaRPr lang="es-MX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4357688" y="1500188"/>
            <a:ext cx="121443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s-MX" sz="1200" dirty="0">
                <a:solidFill>
                  <a:schemeClr val="accent6">
                    <a:lumMod val="75000"/>
                  </a:schemeClr>
                </a:solidFill>
              </a:rPr>
              <a:t>Panteón de Belén</a:t>
            </a:r>
          </a:p>
        </p:txBody>
      </p:sp>
      <p:sp>
        <p:nvSpPr>
          <p:cNvPr id="49" name="48 CuadroTexto"/>
          <p:cNvSpPr txBox="1"/>
          <p:nvPr/>
        </p:nvSpPr>
        <p:spPr>
          <a:xfrm>
            <a:off x="5572125" y="4000500"/>
            <a:ext cx="121443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s-MX" sz="1200" dirty="0">
                <a:solidFill>
                  <a:schemeClr val="accent6">
                    <a:lumMod val="75000"/>
                  </a:schemeClr>
                </a:solidFill>
              </a:rPr>
              <a:t>Mercado de Artesanías</a:t>
            </a:r>
          </a:p>
        </p:txBody>
      </p:sp>
      <p:cxnSp>
        <p:nvCxnSpPr>
          <p:cNvPr id="51" name="50 Conector recto de flecha"/>
          <p:cNvCxnSpPr/>
          <p:nvPr/>
        </p:nvCxnSpPr>
        <p:spPr>
          <a:xfrm rot="5400000" flipH="1" flipV="1">
            <a:off x="3071813" y="2143125"/>
            <a:ext cx="21431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 rot="5400000" flipH="1" flipV="1">
            <a:off x="4822032" y="1964531"/>
            <a:ext cx="285750" cy="71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>
            <a:stCxn id="119" idx="5"/>
            <a:endCxn id="41" idx="0"/>
          </p:cNvCxnSpPr>
          <p:nvPr/>
        </p:nvCxnSpPr>
        <p:spPr>
          <a:xfrm rot="5400000">
            <a:off x="568325" y="2738438"/>
            <a:ext cx="585788" cy="80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>
            <a:stCxn id="117" idx="2"/>
            <a:endCxn id="42" idx="0"/>
          </p:cNvCxnSpPr>
          <p:nvPr/>
        </p:nvCxnSpPr>
        <p:spPr>
          <a:xfrm rot="10800000" flipH="1" flipV="1">
            <a:off x="1265238" y="2636838"/>
            <a:ext cx="127000" cy="973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>
            <a:stCxn id="113" idx="2"/>
          </p:cNvCxnSpPr>
          <p:nvPr/>
        </p:nvCxnSpPr>
        <p:spPr>
          <a:xfrm rot="10800000" flipV="1">
            <a:off x="2071688" y="2994025"/>
            <a:ext cx="50800" cy="1077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>
            <a:stCxn id="106" idx="3"/>
          </p:cNvCxnSpPr>
          <p:nvPr/>
        </p:nvCxnSpPr>
        <p:spPr>
          <a:xfrm rot="16200000" flipH="1">
            <a:off x="2747962" y="3605213"/>
            <a:ext cx="709613" cy="223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stCxn id="81" idx="5"/>
          </p:cNvCxnSpPr>
          <p:nvPr/>
        </p:nvCxnSpPr>
        <p:spPr>
          <a:xfrm rot="16200000" flipH="1">
            <a:off x="3501232" y="3358356"/>
            <a:ext cx="1004888" cy="99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 de flecha"/>
          <p:cNvCxnSpPr>
            <a:stCxn id="65" idx="3"/>
          </p:cNvCxnSpPr>
          <p:nvPr/>
        </p:nvCxnSpPr>
        <p:spPr>
          <a:xfrm rot="16200000" flipH="1">
            <a:off x="5532438" y="3532187"/>
            <a:ext cx="64135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43 Conector recto"/>
          <p:cNvCxnSpPr>
            <a:endCxn id="128" idx="2"/>
          </p:cNvCxnSpPr>
          <p:nvPr/>
        </p:nvCxnSpPr>
        <p:spPr>
          <a:xfrm rot="10800000">
            <a:off x="7167563" y="5946775"/>
            <a:ext cx="585787" cy="377825"/>
          </a:xfrm>
          <a:prstGeom prst="line">
            <a:avLst/>
          </a:pr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7" name="100 CuadroTexto"/>
          <p:cNvSpPr txBox="1">
            <a:spLocks noChangeArrowheads="1"/>
          </p:cNvSpPr>
          <p:nvPr/>
        </p:nvSpPr>
        <p:spPr bwMode="auto">
          <a:xfrm rot="-3290833">
            <a:off x="7352506" y="5453857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Textiles</a:t>
            </a:r>
          </a:p>
        </p:txBody>
      </p:sp>
      <p:sp>
        <p:nvSpPr>
          <p:cNvPr id="84" name="83 Elipse"/>
          <p:cNvSpPr/>
          <p:nvPr/>
        </p:nvSpPr>
        <p:spPr>
          <a:xfrm>
            <a:off x="7662863" y="6253163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149" name="100 CuadroTexto"/>
          <p:cNvSpPr txBox="1">
            <a:spLocks noChangeArrowheads="1"/>
          </p:cNvSpPr>
          <p:nvPr/>
        </p:nvSpPr>
        <p:spPr bwMode="auto">
          <a:xfrm rot="-3290833">
            <a:off x="7100094" y="5268119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Álamo</a:t>
            </a:r>
          </a:p>
        </p:txBody>
      </p:sp>
      <p:sp>
        <p:nvSpPr>
          <p:cNvPr id="126" name="125 Elipse"/>
          <p:cNvSpPr/>
          <p:nvPr/>
        </p:nvSpPr>
        <p:spPr>
          <a:xfrm>
            <a:off x="7410450" y="6067425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151" name="100 CuadroTexto"/>
          <p:cNvSpPr txBox="1">
            <a:spLocks noChangeArrowheads="1"/>
          </p:cNvSpPr>
          <p:nvPr/>
        </p:nvSpPr>
        <p:spPr bwMode="auto">
          <a:xfrm rot="-3290833">
            <a:off x="6857206" y="5110957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Nogalera</a:t>
            </a:r>
          </a:p>
        </p:txBody>
      </p:sp>
      <p:sp>
        <p:nvSpPr>
          <p:cNvPr id="128" name="127 Elipse"/>
          <p:cNvSpPr/>
          <p:nvPr/>
        </p:nvSpPr>
        <p:spPr>
          <a:xfrm>
            <a:off x="7167563" y="5910263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32" name="131 Conector recto"/>
          <p:cNvCxnSpPr/>
          <p:nvPr/>
        </p:nvCxnSpPr>
        <p:spPr>
          <a:xfrm rot="16200000" flipV="1">
            <a:off x="6834188" y="5595938"/>
            <a:ext cx="134937" cy="554037"/>
          </a:xfrm>
          <a:prstGeom prst="line">
            <a:avLst/>
          </a:pr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34 Conector recto"/>
          <p:cNvCxnSpPr>
            <a:endCxn id="147" idx="2"/>
          </p:cNvCxnSpPr>
          <p:nvPr/>
        </p:nvCxnSpPr>
        <p:spPr>
          <a:xfrm rot="10800000">
            <a:off x="3625850" y="5803900"/>
            <a:ext cx="2998788" cy="3175"/>
          </a:xfrm>
          <a:prstGeom prst="line">
            <a:avLst/>
          </a:pr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135 Elipse"/>
          <p:cNvSpPr/>
          <p:nvPr/>
        </p:nvSpPr>
        <p:spPr>
          <a:xfrm>
            <a:off x="6605588" y="5776913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156" name="100 CuadroTexto"/>
          <p:cNvSpPr txBox="1">
            <a:spLocks noChangeArrowheads="1"/>
          </p:cNvSpPr>
          <p:nvPr/>
        </p:nvSpPr>
        <p:spPr bwMode="auto">
          <a:xfrm rot="-3290833">
            <a:off x="5857081" y="4969669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Cristo Rey</a:t>
            </a:r>
          </a:p>
        </p:txBody>
      </p:sp>
      <p:sp>
        <p:nvSpPr>
          <p:cNvPr id="138" name="137 Elipse"/>
          <p:cNvSpPr/>
          <p:nvPr/>
        </p:nvSpPr>
        <p:spPr>
          <a:xfrm>
            <a:off x="6167438" y="5768975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158" name="100 CuadroTexto"/>
          <p:cNvSpPr txBox="1">
            <a:spLocks noChangeArrowheads="1"/>
          </p:cNvSpPr>
          <p:nvPr/>
        </p:nvSpPr>
        <p:spPr bwMode="auto">
          <a:xfrm rot="-3290833">
            <a:off x="6287294" y="4977607"/>
            <a:ext cx="1690687" cy="2921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s-MX"/>
            </a:defPPr>
            <a:lvl1pPr eaLnBrk="1" hangingPunct="1">
              <a:defRPr sz="1300">
                <a:solidFill>
                  <a:schemeClr val="lt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lt1"/>
                </a:solidFill>
                <a:latin typeface="+mn-lt"/>
              </a:defRPr>
            </a:lvl2pPr>
            <a:lvl3pPr marL="1143000" indent="-228600" eaLnBrk="0" hangingPunct="0">
              <a:defRPr>
                <a:solidFill>
                  <a:schemeClr val="lt1"/>
                </a:solidFill>
                <a:latin typeface="+mn-lt"/>
              </a:defRPr>
            </a:lvl3pPr>
            <a:lvl4pPr marL="1600200" indent="-228600" eaLnBrk="0" hangingPunct="0">
              <a:defRPr>
                <a:solidFill>
                  <a:schemeClr val="lt1"/>
                </a:solidFill>
                <a:latin typeface="+mn-lt"/>
              </a:defRPr>
            </a:lvl4pPr>
            <a:lvl5pPr marL="2057400" indent="-228600" eaLnBrk="0" hangingPunct="0">
              <a:defRPr>
                <a:solidFill>
                  <a:schemeClr val="lt1"/>
                </a:solidFill>
                <a:latin typeface="+mn-l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s-MX" altLang="es-MX"/>
              <a:t>El Dean</a:t>
            </a:r>
          </a:p>
        </p:txBody>
      </p:sp>
      <p:sp>
        <p:nvSpPr>
          <p:cNvPr id="6159" name="100 CuadroTexto"/>
          <p:cNvSpPr txBox="1">
            <a:spLocks noChangeArrowheads="1"/>
          </p:cNvSpPr>
          <p:nvPr/>
        </p:nvSpPr>
        <p:spPr bwMode="auto">
          <a:xfrm rot="-3290833">
            <a:off x="5380831" y="4987132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Plaza las Torres</a:t>
            </a:r>
          </a:p>
        </p:txBody>
      </p:sp>
      <p:sp>
        <p:nvSpPr>
          <p:cNvPr id="141" name="140 Elipse"/>
          <p:cNvSpPr/>
          <p:nvPr/>
        </p:nvSpPr>
        <p:spPr>
          <a:xfrm>
            <a:off x="5691188" y="5786438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161" name="100 CuadroTexto"/>
          <p:cNvSpPr txBox="1">
            <a:spLocks noChangeArrowheads="1"/>
          </p:cNvSpPr>
          <p:nvPr/>
        </p:nvSpPr>
        <p:spPr bwMode="auto">
          <a:xfrm rot="-3290833">
            <a:off x="4885531" y="4987132"/>
            <a:ext cx="1690687" cy="2921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s-MX"/>
            </a:defPPr>
            <a:lvl1pPr eaLnBrk="1" hangingPunct="1">
              <a:defRPr sz="1300">
                <a:solidFill>
                  <a:schemeClr val="lt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lt1"/>
                </a:solidFill>
                <a:latin typeface="+mn-lt"/>
              </a:defRPr>
            </a:lvl2pPr>
            <a:lvl3pPr marL="1143000" indent="-228600" eaLnBrk="0" hangingPunct="0">
              <a:defRPr>
                <a:solidFill>
                  <a:schemeClr val="lt1"/>
                </a:solidFill>
                <a:latin typeface="+mn-lt"/>
              </a:defRPr>
            </a:lvl3pPr>
            <a:lvl4pPr marL="1600200" indent="-228600" eaLnBrk="0" hangingPunct="0">
              <a:defRPr>
                <a:solidFill>
                  <a:schemeClr val="lt1"/>
                </a:solidFill>
                <a:latin typeface="+mn-lt"/>
              </a:defRPr>
            </a:lvl4pPr>
            <a:lvl5pPr marL="2057400" indent="-228600" eaLnBrk="0" hangingPunct="0">
              <a:defRPr>
                <a:solidFill>
                  <a:schemeClr val="lt1"/>
                </a:solidFill>
                <a:latin typeface="+mn-l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s-MX" altLang="es-MX"/>
              <a:t>Unidad Deportiva</a:t>
            </a:r>
          </a:p>
        </p:txBody>
      </p:sp>
      <p:sp>
        <p:nvSpPr>
          <p:cNvPr id="143" name="142 Elipse"/>
          <p:cNvSpPr/>
          <p:nvPr/>
        </p:nvSpPr>
        <p:spPr>
          <a:xfrm>
            <a:off x="5195888" y="5786438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163" name="100 CuadroTexto"/>
          <p:cNvSpPr txBox="1">
            <a:spLocks noChangeArrowheads="1"/>
          </p:cNvSpPr>
          <p:nvPr/>
        </p:nvSpPr>
        <p:spPr bwMode="auto">
          <a:xfrm rot="-3290833">
            <a:off x="4385469" y="4982369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Ruiseñor</a:t>
            </a:r>
          </a:p>
        </p:txBody>
      </p:sp>
      <p:sp>
        <p:nvSpPr>
          <p:cNvPr id="145" name="144 Elipse"/>
          <p:cNvSpPr/>
          <p:nvPr/>
        </p:nvSpPr>
        <p:spPr>
          <a:xfrm>
            <a:off x="4695825" y="5781675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165" name="100 CuadroTexto"/>
          <p:cNvSpPr txBox="1">
            <a:spLocks noChangeArrowheads="1"/>
          </p:cNvSpPr>
          <p:nvPr/>
        </p:nvSpPr>
        <p:spPr bwMode="auto">
          <a:xfrm rot="-3290833">
            <a:off x="3315494" y="4968082"/>
            <a:ext cx="1690687" cy="2921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s-MX"/>
            </a:defPPr>
            <a:lvl1pPr eaLnBrk="1" hangingPunct="1">
              <a:defRPr sz="1300">
                <a:solidFill>
                  <a:schemeClr val="lt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lt1"/>
                </a:solidFill>
                <a:latin typeface="+mn-lt"/>
              </a:defRPr>
            </a:lvl2pPr>
            <a:lvl3pPr marL="1143000" indent="-228600" eaLnBrk="0" hangingPunct="0">
              <a:defRPr>
                <a:solidFill>
                  <a:schemeClr val="lt1"/>
                </a:solidFill>
                <a:latin typeface="+mn-lt"/>
              </a:defRPr>
            </a:lvl3pPr>
            <a:lvl4pPr marL="1600200" indent="-228600" eaLnBrk="0" hangingPunct="0">
              <a:defRPr>
                <a:solidFill>
                  <a:schemeClr val="lt1"/>
                </a:solidFill>
                <a:latin typeface="+mn-lt"/>
              </a:defRPr>
            </a:lvl4pPr>
            <a:lvl5pPr marL="2057400" indent="-228600" eaLnBrk="0" hangingPunct="0">
              <a:defRPr>
                <a:solidFill>
                  <a:schemeClr val="lt1"/>
                </a:solidFill>
                <a:latin typeface="+mn-l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s-MX" altLang="es-MX"/>
              <a:t>Abastos</a:t>
            </a:r>
          </a:p>
        </p:txBody>
      </p:sp>
      <p:sp>
        <p:nvSpPr>
          <p:cNvPr id="147" name="146 Elipse"/>
          <p:cNvSpPr/>
          <p:nvPr/>
        </p:nvSpPr>
        <p:spPr>
          <a:xfrm>
            <a:off x="3625850" y="5767388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167" name="100 CuadroTexto"/>
          <p:cNvSpPr txBox="1">
            <a:spLocks noChangeArrowheads="1"/>
          </p:cNvSpPr>
          <p:nvPr/>
        </p:nvSpPr>
        <p:spPr bwMode="auto">
          <a:xfrm rot="-3290833">
            <a:off x="3813969" y="4987132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Mandarina</a:t>
            </a:r>
          </a:p>
        </p:txBody>
      </p:sp>
      <p:sp>
        <p:nvSpPr>
          <p:cNvPr id="149" name="148 Elipse"/>
          <p:cNvSpPr/>
          <p:nvPr/>
        </p:nvSpPr>
        <p:spPr>
          <a:xfrm>
            <a:off x="4124325" y="5786438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61" name="160 Conector recto"/>
          <p:cNvCxnSpPr/>
          <p:nvPr/>
        </p:nvCxnSpPr>
        <p:spPr>
          <a:xfrm rot="16200000" flipV="1">
            <a:off x="2164556" y="4341020"/>
            <a:ext cx="1571625" cy="1357312"/>
          </a:xfrm>
          <a:prstGeom prst="line">
            <a:avLst/>
          </a:pr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163 Conector recto"/>
          <p:cNvCxnSpPr/>
          <p:nvPr/>
        </p:nvCxnSpPr>
        <p:spPr>
          <a:xfrm rot="16200000" flipV="1">
            <a:off x="1107281" y="3069432"/>
            <a:ext cx="1571625" cy="785812"/>
          </a:xfrm>
          <a:prstGeom prst="line">
            <a:avLst/>
          </a:pr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65 Conector recto"/>
          <p:cNvCxnSpPr/>
          <p:nvPr/>
        </p:nvCxnSpPr>
        <p:spPr>
          <a:xfrm rot="5400000" flipH="1" flipV="1">
            <a:off x="1335882" y="1735931"/>
            <a:ext cx="1143000" cy="785813"/>
          </a:xfrm>
          <a:prstGeom prst="line">
            <a:avLst/>
          </a:pr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recto"/>
          <p:cNvCxnSpPr/>
          <p:nvPr/>
        </p:nvCxnSpPr>
        <p:spPr>
          <a:xfrm flipV="1">
            <a:off x="2271713" y="1223963"/>
            <a:ext cx="1000125" cy="357187"/>
          </a:xfrm>
          <a:prstGeom prst="line">
            <a:avLst/>
          </a:pr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recto"/>
          <p:cNvCxnSpPr/>
          <p:nvPr/>
        </p:nvCxnSpPr>
        <p:spPr>
          <a:xfrm rot="10800000">
            <a:off x="1857375" y="285750"/>
            <a:ext cx="1395413" cy="957263"/>
          </a:xfrm>
          <a:prstGeom prst="line">
            <a:avLst/>
          </a:pr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4" name="100 CuadroTexto"/>
          <p:cNvSpPr txBox="1">
            <a:spLocks noChangeArrowheads="1"/>
          </p:cNvSpPr>
          <p:nvPr/>
        </p:nvSpPr>
        <p:spPr bwMode="auto">
          <a:xfrm rot="-3290833">
            <a:off x="3047206" y="4701382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Chapalita</a:t>
            </a:r>
          </a:p>
        </p:txBody>
      </p:sp>
      <p:sp>
        <p:nvSpPr>
          <p:cNvPr id="173" name="172 Elipse"/>
          <p:cNvSpPr/>
          <p:nvPr/>
        </p:nvSpPr>
        <p:spPr>
          <a:xfrm>
            <a:off x="3357563" y="5500688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176" name="100 CuadroTexto"/>
          <p:cNvSpPr txBox="1">
            <a:spLocks noChangeArrowheads="1"/>
          </p:cNvSpPr>
          <p:nvPr/>
        </p:nvSpPr>
        <p:spPr bwMode="auto">
          <a:xfrm rot="-3290833">
            <a:off x="2805906" y="4415632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Estampida</a:t>
            </a:r>
          </a:p>
        </p:txBody>
      </p:sp>
      <p:sp>
        <p:nvSpPr>
          <p:cNvPr id="175" name="174 Elipse"/>
          <p:cNvSpPr/>
          <p:nvPr/>
        </p:nvSpPr>
        <p:spPr>
          <a:xfrm>
            <a:off x="3116263" y="5214938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178" name="100 CuadroTexto"/>
          <p:cNvSpPr txBox="1">
            <a:spLocks noChangeArrowheads="1"/>
          </p:cNvSpPr>
          <p:nvPr/>
        </p:nvSpPr>
        <p:spPr bwMode="auto">
          <a:xfrm rot="-3290833">
            <a:off x="2547144" y="4121944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San Ignacio</a:t>
            </a:r>
          </a:p>
        </p:txBody>
      </p:sp>
      <p:sp>
        <p:nvSpPr>
          <p:cNvPr id="177" name="176 Elipse"/>
          <p:cNvSpPr/>
          <p:nvPr/>
        </p:nvSpPr>
        <p:spPr>
          <a:xfrm>
            <a:off x="2857500" y="4921250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180" name="100 CuadroTexto"/>
          <p:cNvSpPr txBox="1">
            <a:spLocks noChangeArrowheads="1"/>
          </p:cNvSpPr>
          <p:nvPr/>
        </p:nvSpPr>
        <p:spPr bwMode="auto">
          <a:xfrm rot="-3290833">
            <a:off x="2262981" y="3793332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La Gran Plaza </a:t>
            </a:r>
          </a:p>
        </p:txBody>
      </p:sp>
      <p:sp>
        <p:nvSpPr>
          <p:cNvPr id="179" name="178 Elipse"/>
          <p:cNvSpPr/>
          <p:nvPr/>
        </p:nvSpPr>
        <p:spPr>
          <a:xfrm>
            <a:off x="2573338" y="4592638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182" name="100 CuadroTexto"/>
          <p:cNvSpPr txBox="1">
            <a:spLocks noChangeArrowheads="1"/>
          </p:cNvSpPr>
          <p:nvPr/>
        </p:nvSpPr>
        <p:spPr bwMode="auto">
          <a:xfrm>
            <a:off x="564002" y="4067300"/>
            <a:ext cx="1690687" cy="2921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s-MX"/>
            </a:defPPr>
            <a:lvl1pPr eaLnBrk="1" hangingPunct="1">
              <a:defRPr sz="1300">
                <a:solidFill>
                  <a:schemeClr val="lt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lt1"/>
                </a:solidFill>
                <a:latin typeface="+mn-lt"/>
              </a:defRPr>
            </a:lvl2pPr>
            <a:lvl3pPr marL="1143000" indent="-228600" eaLnBrk="0" hangingPunct="0">
              <a:defRPr>
                <a:solidFill>
                  <a:schemeClr val="lt1"/>
                </a:solidFill>
                <a:latin typeface="+mn-lt"/>
              </a:defRPr>
            </a:lvl3pPr>
            <a:lvl4pPr marL="1600200" indent="-228600" eaLnBrk="0" hangingPunct="0">
              <a:defRPr>
                <a:solidFill>
                  <a:schemeClr val="lt1"/>
                </a:solidFill>
                <a:latin typeface="+mn-lt"/>
              </a:defRPr>
            </a:lvl4pPr>
            <a:lvl5pPr marL="2057400" indent="-228600" eaLnBrk="0" hangingPunct="0">
              <a:defRPr>
                <a:solidFill>
                  <a:schemeClr val="lt1"/>
                </a:solidFill>
                <a:latin typeface="+mn-l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s-MX" altLang="es-MX"/>
              <a:t>Seminario</a:t>
            </a:r>
          </a:p>
        </p:txBody>
      </p:sp>
      <p:sp>
        <p:nvSpPr>
          <p:cNvPr id="181" name="180 Elipse"/>
          <p:cNvSpPr/>
          <p:nvPr/>
        </p:nvSpPr>
        <p:spPr>
          <a:xfrm>
            <a:off x="2247900" y="4214813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184" name="100 CuadroTexto"/>
          <p:cNvSpPr txBox="1">
            <a:spLocks noChangeArrowheads="1"/>
          </p:cNvSpPr>
          <p:nvPr/>
        </p:nvSpPr>
        <p:spPr bwMode="auto">
          <a:xfrm>
            <a:off x="1109663" y="3627438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Ferroccarril</a:t>
            </a:r>
          </a:p>
        </p:txBody>
      </p:sp>
      <p:sp>
        <p:nvSpPr>
          <p:cNvPr id="183" name="182 Elipse"/>
          <p:cNvSpPr/>
          <p:nvPr/>
        </p:nvSpPr>
        <p:spPr>
          <a:xfrm>
            <a:off x="2000250" y="3735388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186" name="100 CuadroTexto"/>
          <p:cNvSpPr txBox="1">
            <a:spLocks noChangeArrowheads="1"/>
          </p:cNvSpPr>
          <p:nvPr/>
        </p:nvSpPr>
        <p:spPr bwMode="auto">
          <a:xfrm>
            <a:off x="285750" y="3279775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Jardines Universidad</a:t>
            </a:r>
          </a:p>
        </p:txBody>
      </p:sp>
      <p:sp>
        <p:nvSpPr>
          <p:cNvPr id="185" name="184 Elipse"/>
          <p:cNvSpPr/>
          <p:nvPr/>
        </p:nvSpPr>
        <p:spPr>
          <a:xfrm>
            <a:off x="1843088" y="3378200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188" name="100 CuadroTexto"/>
          <p:cNvSpPr txBox="1">
            <a:spLocks noChangeArrowheads="1"/>
          </p:cNvSpPr>
          <p:nvPr/>
        </p:nvSpPr>
        <p:spPr bwMode="auto">
          <a:xfrm>
            <a:off x="1708150" y="2928938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3 de Marzo</a:t>
            </a:r>
          </a:p>
        </p:txBody>
      </p:sp>
      <p:sp>
        <p:nvSpPr>
          <p:cNvPr id="187" name="186 Elipse"/>
          <p:cNvSpPr/>
          <p:nvPr/>
        </p:nvSpPr>
        <p:spPr>
          <a:xfrm>
            <a:off x="1671638" y="3044825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190" name="100 CuadroTexto"/>
          <p:cNvSpPr txBox="1">
            <a:spLocks noChangeArrowheads="1"/>
          </p:cNvSpPr>
          <p:nvPr/>
        </p:nvSpPr>
        <p:spPr bwMode="auto">
          <a:xfrm>
            <a:off x="1643063" y="2571750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San Javier</a:t>
            </a:r>
          </a:p>
        </p:txBody>
      </p:sp>
      <p:sp>
        <p:nvSpPr>
          <p:cNvPr id="189" name="188 Elipse"/>
          <p:cNvSpPr/>
          <p:nvPr/>
        </p:nvSpPr>
        <p:spPr>
          <a:xfrm>
            <a:off x="1501775" y="2667000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192" name="100 CuadroTexto"/>
          <p:cNvSpPr txBox="1">
            <a:spLocks noChangeArrowheads="1"/>
          </p:cNvSpPr>
          <p:nvPr/>
        </p:nvSpPr>
        <p:spPr bwMode="auto">
          <a:xfrm>
            <a:off x="1881188" y="2185988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Plaza Pabellón</a:t>
            </a:r>
          </a:p>
        </p:txBody>
      </p:sp>
      <p:sp>
        <p:nvSpPr>
          <p:cNvPr id="191" name="190 Elipse"/>
          <p:cNvSpPr/>
          <p:nvPr/>
        </p:nvSpPr>
        <p:spPr>
          <a:xfrm>
            <a:off x="1739900" y="2281238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194" name="100 CuadroTexto"/>
          <p:cNvSpPr txBox="1">
            <a:spLocks noChangeArrowheads="1"/>
          </p:cNvSpPr>
          <p:nvPr/>
        </p:nvSpPr>
        <p:spPr bwMode="auto">
          <a:xfrm>
            <a:off x="2114550" y="1847850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Colomos</a:t>
            </a:r>
          </a:p>
        </p:txBody>
      </p:sp>
      <p:sp>
        <p:nvSpPr>
          <p:cNvPr id="193" name="192 Elipse"/>
          <p:cNvSpPr/>
          <p:nvPr/>
        </p:nvSpPr>
        <p:spPr>
          <a:xfrm>
            <a:off x="1973263" y="1943100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196" name="100 CuadroTexto"/>
          <p:cNvSpPr txBox="1">
            <a:spLocks noChangeArrowheads="1"/>
          </p:cNvSpPr>
          <p:nvPr/>
        </p:nvSpPr>
        <p:spPr bwMode="auto">
          <a:xfrm>
            <a:off x="568325" y="1392238"/>
            <a:ext cx="1690688" cy="2921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s-MX"/>
            </a:defPPr>
            <a:lvl1pPr eaLnBrk="1" hangingPunct="1">
              <a:defRPr sz="1300">
                <a:latin typeface="Calibri" pitchFamily="34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s-MX" altLang="es-MX"/>
              <a:t>Plaza Patria</a:t>
            </a:r>
          </a:p>
        </p:txBody>
      </p:sp>
      <p:sp>
        <p:nvSpPr>
          <p:cNvPr id="195" name="194 Elipse"/>
          <p:cNvSpPr/>
          <p:nvPr/>
        </p:nvSpPr>
        <p:spPr>
          <a:xfrm>
            <a:off x="2259013" y="1524000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198" name="100 CuadroTexto"/>
          <p:cNvSpPr txBox="1">
            <a:spLocks noChangeArrowheads="1"/>
          </p:cNvSpPr>
          <p:nvPr/>
        </p:nvSpPr>
        <p:spPr bwMode="auto">
          <a:xfrm>
            <a:off x="3309938" y="1100138"/>
            <a:ext cx="1690687" cy="2921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solidFill>
                  <a:schemeClr val="bg1"/>
                </a:solidFill>
                <a:latin typeface="Calibri" pitchFamily="34" charset="0"/>
              </a:rPr>
              <a:t>Zoquipan</a:t>
            </a:r>
          </a:p>
        </p:txBody>
      </p:sp>
      <p:sp>
        <p:nvSpPr>
          <p:cNvPr id="197" name="196 Elipse"/>
          <p:cNvSpPr/>
          <p:nvPr/>
        </p:nvSpPr>
        <p:spPr>
          <a:xfrm>
            <a:off x="3168650" y="1195388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200" name="100 CuadroTexto"/>
          <p:cNvSpPr txBox="1">
            <a:spLocks noChangeArrowheads="1"/>
          </p:cNvSpPr>
          <p:nvPr/>
        </p:nvSpPr>
        <p:spPr bwMode="auto">
          <a:xfrm>
            <a:off x="3000375" y="850900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Seatle</a:t>
            </a:r>
          </a:p>
        </p:txBody>
      </p:sp>
      <p:sp>
        <p:nvSpPr>
          <p:cNvPr id="199" name="198 Elipse"/>
          <p:cNvSpPr/>
          <p:nvPr/>
        </p:nvSpPr>
        <p:spPr>
          <a:xfrm>
            <a:off x="2857500" y="952500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202" name="100 CuadroTexto"/>
          <p:cNvSpPr txBox="1">
            <a:spLocks noChangeArrowheads="1"/>
          </p:cNvSpPr>
          <p:nvPr/>
        </p:nvSpPr>
        <p:spPr bwMode="auto">
          <a:xfrm>
            <a:off x="2695575" y="642938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Parque</a:t>
            </a:r>
          </a:p>
        </p:txBody>
      </p:sp>
      <p:sp>
        <p:nvSpPr>
          <p:cNvPr id="201" name="200 Elipse"/>
          <p:cNvSpPr/>
          <p:nvPr/>
        </p:nvSpPr>
        <p:spPr>
          <a:xfrm>
            <a:off x="2554288" y="738188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204" name="100 CuadroTexto"/>
          <p:cNvSpPr txBox="1">
            <a:spLocks noChangeArrowheads="1"/>
          </p:cNvSpPr>
          <p:nvPr/>
        </p:nvSpPr>
        <p:spPr bwMode="auto">
          <a:xfrm>
            <a:off x="2355850" y="428625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CUCEA</a:t>
            </a:r>
          </a:p>
        </p:txBody>
      </p:sp>
      <p:sp>
        <p:nvSpPr>
          <p:cNvPr id="203" name="202 Elipse"/>
          <p:cNvSpPr/>
          <p:nvPr/>
        </p:nvSpPr>
        <p:spPr>
          <a:xfrm>
            <a:off x="2214563" y="523875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206" name="100 CuadroTexto"/>
          <p:cNvSpPr txBox="1">
            <a:spLocks noChangeArrowheads="1"/>
          </p:cNvSpPr>
          <p:nvPr/>
        </p:nvSpPr>
        <p:spPr bwMode="auto">
          <a:xfrm>
            <a:off x="2070100" y="214313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San Isidro</a:t>
            </a:r>
          </a:p>
        </p:txBody>
      </p:sp>
      <p:sp>
        <p:nvSpPr>
          <p:cNvPr id="206" name="205 Elipse"/>
          <p:cNvSpPr/>
          <p:nvPr/>
        </p:nvSpPr>
        <p:spPr>
          <a:xfrm>
            <a:off x="1928813" y="309563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208" name="206 CuadroTexto"/>
          <p:cNvSpPr txBox="1">
            <a:spLocks noChangeArrowheads="1"/>
          </p:cNvSpPr>
          <p:nvPr/>
        </p:nvSpPr>
        <p:spPr bwMode="auto">
          <a:xfrm>
            <a:off x="5357813" y="1714500"/>
            <a:ext cx="1071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/>
              <a:t>LINEA 5</a:t>
            </a:r>
          </a:p>
        </p:txBody>
      </p:sp>
      <p:sp>
        <p:nvSpPr>
          <p:cNvPr id="6209" name="64 CuadroTexto"/>
          <p:cNvSpPr txBox="1">
            <a:spLocks noChangeArrowheads="1"/>
          </p:cNvSpPr>
          <p:nvPr/>
        </p:nvSpPr>
        <p:spPr bwMode="auto">
          <a:xfrm>
            <a:off x="0" y="0"/>
            <a:ext cx="1571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FF0000"/>
                </a:solidFill>
              </a:rPr>
              <a:t>Centro Comercial Plaza San Isidro</a:t>
            </a:r>
          </a:p>
        </p:txBody>
      </p:sp>
      <p:sp>
        <p:nvSpPr>
          <p:cNvPr id="6210" name="65 CuadroTexto"/>
          <p:cNvSpPr txBox="1">
            <a:spLocks noChangeArrowheads="1"/>
          </p:cNvSpPr>
          <p:nvPr/>
        </p:nvSpPr>
        <p:spPr bwMode="auto">
          <a:xfrm>
            <a:off x="3857625" y="80963"/>
            <a:ext cx="2643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FF0000"/>
                </a:solidFill>
              </a:rPr>
              <a:t> Centro Universitario de Ciencias Económico Administrativas</a:t>
            </a:r>
          </a:p>
        </p:txBody>
      </p:sp>
      <p:sp>
        <p:nvSpPr>
          <p:cNvPr id="6211" name="66 CuadroTexto"/>
          <p:cNvSpPr txBox="1">
            <a:spLocks noChangeArrowheads="1"/>
          </p:cNvSpPr>
          <p:nvPr/>
        </p:nvSpPr>
        <p:spPr bwMode="auto">
          <a:xfrm>
            <a:off x="214313" y="928688"/>
            <a:ext cx="1571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FF0000"/>
                </a:solidFill>
              </a:rPr>
              <a:t>Centro Comercial Plaza Patria</a:t>
            </a:r>
          </a:p>
        </p:txBody>
      </p:sp>
      <p:sp>
        <p:nvSpPr>
          <p:cNvPr id="6212" name="67 CuadroTexto"/>
          <p:cNvSpPr txBox="1">
            <a:spLocks noChangeArrowheads="1"/>
          </p:cNvSpPr>
          <p:nvPr/>
        </p:nvSpPr>
        <p:spPr bwMode="auto">
          <a:xfrm>
            <a:off x="3214688" y="1752600"/>
            <a:ext cx="3571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FF0000"/>
                </a:solidFill>
              </a:rPr>
              <a:t> Parque Los Colomos </a:t>
            </a:r>
          </a:p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FF0000"/>
                </a:solidFill>
              </a:rPr>
              <a:t> Club Atlas Colomos</a:t>
            </a:r>
          </a:p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FF0000"/>
                </a:solidFill>
              </a:rPr>
              <a:t> Centro de Enseñanza Técnica Industrial (CETI)</a:t>
            </a:r>
          </a:p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FF0000"/>
                </a:solidFill>
              </a:rPr>
              <a:t> Lienzo Charro La Tapatía</a:t>
            </a:r>
          </a:p>
        </p:txBody>
      </p:sp>
      <p:sp>
        <p:nvSpPr>
          <p:cNvPr id="6213" name="68 CuadroTexto"/>
          <p:cNvSpPr txBox="1">
            <a:spLocks noChangeArrowheads="1"/>
          </p:cNvSpPr>
          <p:nvPr/>
        </p:nvSpPr>
        <p:spPr bwMode="auto">
          <a:xfrm>
            <a:off x="142875" y="1824038"/>
            <a:ext cx="1571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FF0000"/>
                </a:solidFill>
              </a:rPr>
              <a:t>Centro Comercial Plaza Pabellón</a:t>
            </a:r>
          </a:p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FF0000"/>
                </a:solidFill>
              </a:rPr>
              <a:t>Centro Comercial Andares</a:t>
            </a:r>
          </a:p>
        </p:txBody>
      </p:sp>
      <p:sp>
        <p:nvSpPr>
          <p:cNvPr id="6214" name="69 CuadroTexto"/>
          <p:cNvSpPr txBox="1">
            <a:spLocks noChangeArrowheads="1"/>
          </p:cNvSpPr>
          <p:nvPr/>
        </p:nvSpPr>
        <p:spPr bwMode="auto">
          <a:xfrm>
            <a:off x="3857625" y="2752725"/>
            <a:ext cx="3214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FF0000"/>
                </a:solidFill>
              </a:rPr>
              <a:t> Estadio de Futbol 3 de Marzo</a:t>
            </a:r>
          </a:p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FF0000"/>
                </a:solidFill>
              </a:rPr>
              <a:t> Universidad  Autónoma de Guadalajara</a:t>
            </a:r>
          </a:p>
        </p:txBody>
      </p:sp>
      <p:sp>
        <p:nvSpPr>
          <p:cNvPr id="6215" name="70 CuadroTexto"/>
          <p:cNvSpPr txBox="1">
            <a:spLocks noChangeArrowheads="1"/>
          </p:cNvSpPr>
          <p:nvPr/>
        </p:nvSpPr>
        <p:spPr bwMode="auto">
          <a:xfrm>
            <a:off x="500063" y="4467225"/>
            <a:ext cx="1571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FF0000"/>
                </a:solidFill>
              </a:rPr>
              <a:t>Centro Comercial La Gran Plaza</a:t>
            </a:r>
          </a:p>
        </p:txBody>
      </p:sp>
      <p:sp>
        <p:nvSpPr>
          <p:cNvPr id="6216" name="71 CuadroTexto"/>
          <p:cNvSpPr txBox="1">
            <a:spLocks noChangeArrowheads="1"/>
          </p:cNvSpPr>
          <p:nvPr/>
        </p:nvSpPr>
        <p:spPr bwMode="auto">
          <a:xfrm>
            <a:off x="785813" y="5610225"/>
            <a:ext cx="17859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FF0000"/>
                </a:solidFill>
              </a:rPr>
              <a:t>Mercado de Abastos</a:t>
            </a:r>
          </a:p>
        </p:txBody>
      </p:sp>
      <p:sp>
        <p:nvSpPr>
          <p:cNvPr id="6217" name="72 CuadroTexto"/>
          <p:cNvSpPr txBox="1">
            <a:spLocks noChangeArrowheads="1"/>
          </p:cNvSpPr>
          <p:nvPr/>
        </p:nvSpPr>
        <p:spPr bwMode="auto">
          <a:xfrm>
            <a:off x="4857750" y="6072188"/>
            <a:ext cx="1571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FF0000"/>
                </a:solidFill>
              </a:rPr>
              <a:t>Centro Comercial Plaza las Torres</a:t>
            </a:r>
          </a:p>
        </p:txBody>
      </p:sp>
      <p:sp>
        <p:nvSpPr>
          <p:cNvPr id="6218" name="73 CuadroTexto"/>
          <p:cNvSpPr txBox="1">
            <a:spLocks noChangeArrowheads="1"/>
          </p:cNvSpPr>
          <p:nvPr/>
        </p:nvSpPr>
        <p:spPr bwMode="auto">
          <a:xfrm>
            <a:off x="5929313" y="4038600"/>
            <a:ext cx="3214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FF0000"/>
                </a:solidFill>
              </a:rPr>
              <a:t> Iglesia Cristo Rey</a:t>
            </a:r>
          </a:p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FF0000"/>
                </a:solidFill>
              </a:rPr>
              <a:t> Estación del tren “Tequila Express”</a:t>
            </a:r>
          </a:p>
        </p:txBody>
      </p:sp>
      <p:sp>
        <p:nvSpPr>
          <p:cNvPr id="6219" name="74 CuadroTexto"/>
          <p:cNvSpPr txBox="1">
            <a:spLocks noChangeArrowheads="1"/>
          </p:cNvSpPr>
          <p:nvPr/>
        </p:nvSpPr>
        <p:spPr bwMode="auto">
          <a:xfrm>
            <a:off x="7358063" y="4572000"/>
            <a:ext cx="1571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FF0000"/>
                </a:solidFill>
              </a:rPr>
              <a:t>Zona Industrial La Nogalera</a:t>
            </a:r>
          </a:p>
        </p:txBody>
      </p:sp>
      <p:cxnSp>
        <p:nvCxnSpPr>
          <p:cNvPr id="77" name="76 Conector recto de flecha"/>
          <p:cNvCxnSpPr>
            <a:stCxn id="206" idx="2"/>
          </p:cNvCxnSpPr>
          <p:nvPr/>
        </p:nvCxnSpPr>
        <p:spPr>
          <a:xfrm rot="10800000">
            <a:off x="1285875" y="285750"/>
            <a:ext cx="642938" cy="60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>
            <a:stCxn id="6206" idx="2"/>
            <a:endCxn id="6210" idx="1"/>
          </p:cNvCxnSpPr>
          <p:nvPr/>
        </p:nvCxnSpPr>
        <p:spPr>
          <a:xfrm rot="5400000" flipH="1" flipV="1">
            <a:off x="3289300" y="-61912"/>
            <a:ext cx="195263" cy="941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>
            <a:stCxn id="195" idx="6"/>
          </p:cNvCxnSpPr>
          <p:nvPr/>
        </p:nvCxnSpPr>
        <p:spPr>
          <a:xfrm flipH="1" flipV="1">
            <a:off x="1500188" y="1143000"/>
            <a:ext cx="830262" cy="417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 de flecha"/>
          <p:cNvCxnSpPr>
            <a:stCxn id="191" idx="4"/>
          </p:cNvCxnSpPr>
          <p:nvPr/>
        </p:nvCxnSpPr>
        <p:spPr>
          <a:xfrm rot="5400000" flipH="1">
            <a:off x="1426369" y="2002632"/>
            <a:ext cx="280987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Conector recto de flecha"/>
          <p:cNvCxnSpPr>
            <a:endCxn id="6212" idx="1"/>
          </p:cNvCxnSpPr>
          <p:nvPr/>
        </p:nvCxnSpPr>
        <p:spPr>
          <a:xfrm>
            <a:off x="2857500" y="2000250"/>
            <a:ext cx="357188" cy="168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 flipV="1">
            <a:off x="2643188" y="3000375"/>
            <a:ext cx="114300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>
            <a:stCxn id="147" idx="4"/>
          </p:cNvCxnSpPr>
          <p:nvPr/>
        </p:nvCxnSpPr>
        <p:spPr>
          <a:xfrm rot="5400000" flipH="1">
            <a:off x="2983707" y="5160169"/>
            <a:ext cx="52387" cy="130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 de flecha"/>
          <p:cNvCxnSpPr>
            <a:stCxn id="179" idx="2"/>
          </p:cNvCxnSpPr>
          <p:nvPr/>
        </p:nvCxnSpPr>
        <p:spPr>
          <a:xfrm rot="10800000" flipV="1">
            <a:off x="1785938" y="4627563"/>
            <a:ext cx="787400" cy="87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 de flecha"/>
          <p:cNvCxnSpPr>
            <a:stCxn id="141" idx="4"/>
            <a:endCxn id="6217" idx="0"/>
          </p:cNvCxnSpPr>
          <p:nvPr/>
        </p:nvCxnSpPr>
        <p:spPr>
          <a:xfrm rot="5400000">
            <a:off x="5578475" y="5922963"/>
            <a:ext cx="214313" cy="84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recto de flecha"/>
          <p:cNvCxnSpPr/>
          <p:nvPr/>
        </p:nvCxnSpPr>
        <p:spPr>
          <a:xfrm rot="5400000" flipH="1" flipV="1">
            <a:off x="6394450" y="4822825"/>
            <a:ext cx="64293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99 Conector recto de flecha"/>
          <p:cNvCxnSpPr/>
          <p:nvPr/>
        </p:nvCxnSpPr>
        <p:spPr>
          <a:xfrm rot="5400000" flipH="1" flipV="1">
            <a:off x="7286625" y="5214938"/>
            <a:ext cx="357187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1" name="65 CuadroTexto"/>
          <p:cNvSpPr txBox="1">
            <a:spLocks noChangeArrowheads="1"/>
          </p:cNvSpPr>
          <p:nvPr/>
        </p:nvSpPr>
        <p:spPr bwMode="auto">
          <a:xfrm>
            <a:off x="4071938" y="642938"/>
            <a:ext cx="26431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FF0000"/>
                </a:solidFill>
              </a:rPr>
              <a:t> Parque Zapopan</a:t>
            </a:r>
          </a:p>
        </p:txBody>
      </p:sp>
      <p:cxnSp>
        <p:nvCxnSpPr>
          <p:cNvPr id="91" name="90 Conector recto de flecha"/>
          <p:cNvCxnSpPr>
            <a:endCxn id="6231" idx="1"/>
          </p:cNvCxnSpPr>
          <p:nvPr/>
        </p:nvCxnSpPr>
        <p:spPr>
          <a:xfrm flipV="1">
            <a:off x="3286125" y="781050"/>
            <a:ext cx="785813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169 Conector recto"/>
          <p:cNvCxnSpPr/>
          <p:nvPr/>
        </p:nvCxnSpPr>
        <p:spPr>
          <a:xfrm rot="5400000" flipH="1" flipV="1">
            <a:off x="2964656" y="678657"/>
            <a:ext cx="642937" cy="0"/>
          </a:xfrm>
          <a:prstGeom prst="line">
            <a:avLst/>
          </a:prstGeom>
          <a:ln w="1079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1" name="100 CuadroTexto"/>
          <p:cNvSpPr txBox="1">
            <a:spLocks noChangeArrowheads="1"/>
          </p:cNvSpPr>
          <p:nvPr/>
        </p:nvSpPr>
        <p:spPr bwMode="auto">
          <a:xfrm>
            <a:off x="3390900" y="285750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Tabachines</a:t>
            </a:r>
          </a:p>
        </p:txBody>
      </p:sp>
      <p:sp>
        <p:nvSpPr>
          <p:cNvPr id="206" name="205 Elipse"/>
          <p:cNvSpPr/>
          <p:nvPr/>
        </p:nvSpPr>
        <p:spPr>
          <a:xfrm>
            <a:off x="3249613" y="381000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173" name="100 CuadroTexto"/>
          <p:cNvSpPr txBox="1">
            <a:spLocks noChangeArrowheads="1"/>
          </p:cNvSpPr>
          <p:nvPr/>
        </p:nvSpPr>
        <p:spPr bwMode="auto">
          <a:xfrm>
            <a:off x="3403600" y="523875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Centro Cultural</a:t>
            </a:r>
          </a:p>
        </p:txBody>
      </p:sp>
      <p:sp>
        <p:nvSpPr>
          <p:cNvPr id="210" name="209 Elipse"/>
          <p:cNvSpPr/>
          <p:nvPr/>
        </p:nvSpPr>
        <p:spPr>
          <a:xfrm>
            <a:off x="3262313" y="619125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175" name="100 CuadroTexto"/>
          <p:cNvSpPr txBox="1">
            <a:spLocks noChangeArrowheads="1"/>
          </p:cNvSpPr>
          <p:nvPr/>
        </p:nvSpPr>
        <p:spPr bwMode="auto">
          <a:xfrm>
            <a:off x="3400425" y="781050"/>
            <a:ext cx="1690688" cy="2921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s-MX"/>
            </a:defPPr>
            <a:lvl1pPr eaLnBrk="1" hangingPunct="1">
              <a:defRPr sz="1300">
                <a:latin typeface="Calibri" pitchFamily="34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s-MX" altLang="es-MX"/>
              <a:t>Zoquipan</a:t>
            </a:r>
          </a:p>
        </p:txBody>
      </p:sp>
      <p:sp>
        <p:nvSpPr>
          <p:cNvPr id="212" name="211 Elipse"/>
          <p:cNvSpPr/>
          <p:nvPr/>
        </p:nvSpPr>
        <p:spPr>
          <a:xfrm>
            <a:off x="3259138" y="876300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177" name="100 CuadroTexto"/>
          <p:cNvSpPr txBox="1">
            <a:spLocks noChangeArrowheads="1"/>
          </p:cNvSpPr>
          <p:nvPr/>
        </p:nvSpPr>
        <p:spPr bwMode="auto">
          <a:xfrm>
            <a:off x="3662363" y="1071563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Patria</a:t>
            </a:r>
          </a:p>
        </p:txBody>
      </p:sp>
      <p:sp>
        <p:nvSpPr>
          <p:cNvPr id="214" name="213 Elipse"/>
          <p:cNvSpPr/>
          <p:nvPr/>
        </p:nvSpPr>
        <p:spPr>
          <a:xfrm>
            <a:off x="3544888" y="1160463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17" name="216 Conector recto"/>
          <p:cNvCxnSpPr/>
          <p:nvPr/>
        </p:nvCxnSpPr>
        <p:spPr>
          <a:xfrm>
            <a:off x="3276600" y="995363"/>
            <a:ext cx="723900" cy="504825"/>
          </a:xfrm>
          <a:prstGeom prst="line">
            <a:avLst/>
          </a:prstGeom>
          <a:ln w="1079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217 Elipse"/>
          <p:cNvSpPr/>
          <p:nvPr/>
        </p:nvSpPr>
        <p:spPr>
          <a:xfrm>
            <a:off x="3552825" y="1176338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181" name="100 CuadroTexto"/>
          <p:cNvSpPr txBox="1">
            <a:spLocks noChangeArrowheads="1"/>
          </p:cNvSpPr>
          <p:nvPr/>
        </p:nvSpPr>
        <p:spPr bwMode="auto">
          <a:xfrm>
            <a:off x="3990975" y="1295400"/>
            <a:ext cx="1690688" cy="2921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s-MX"/>
            </a:defPPr>
            <a:lvl1pPr eaLnBrk="1" hangingPunct="1">
              <a:defRPr sz="1300">
                <a:latin typeface="Calibri" pitchFamily="34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s-MX" altLang="es-MX"/>
              <a:t>División del Norte</a:t>
            </a:r>
          </a:p>
        </p:txBody>
      </p:sp>
      <p:sp>
        <p:nvSpPr>
          <p:cNvPr id="222" name="221 Elipse"/>
          <p:cNvSpPr/>
          <p:nvPr/>
        </p:nvSpPr>
        <p:spPr>
          <a:xfrm>
            <a:off x="3881438" y="1400175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24" name="223 Conector recto"/>
          <p:cNvCxnSpPr/>
          <p:nvPr/>
        </p:nvCxnSpPr>
        <p:spPr>
          <a:xfrm rot="5400000">
            <a:off x="3322638" y="1589088"/>
            <a:ext cx="814387" cy="560387"/>
          </a:xfrm>
          <a:prstGeom prst="line">
            <a:avLst/>
          </a:prstGeom>
          <a:ln w="1079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4" name="100 CuadroTexto"/>
          <p:cNvSpPr txBox="1">
            <a:spLocks noChangeArrowheads="1"/>
          </p:cNvSpPr>
          <p:nvPr/>
        </p:nvSpPr>
        <p:spPr bwMode="auto">
          <a:xfrm>
            <a:off x="3814763" y="1708150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Lomas</a:t>
            </a:r>
          </a:p>
        </p:txBody>
      </p:sp>
      <p:sp>
        <p:nvSpPr>
          <p:cNvPr id="226" name="225 Elipse"/>
          <p:cNvSpPr/>
          <p:nvPr/>
        </p:nvSpPr>
        <p:spPr>
          <a:xfrm>
            <a:off x="3705225" y="1812925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186" name="100 CuadroTexto"/>
          <p:cNvSpPr txBox="1">
            <a:spLocks noChangeArrowheads="1"/>
          </p:cNvSpPr>
          <p:nvPr/>
        </p:nvSpPr>
        <p:spPr bwMode="auto">
          <a:xfrm>
            <a:off x="3609975" y="1993900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Plan de San Luis</a:t>
            </a:r>
          </a:p>
        </p:txBody>
      </p:sp>
      <p:sp>
        <p:nvSpPr>
          <p:cNvPr id="228" name="227 Elipse"/>
          <p:cNvSpPr/>
          <p:nvPr/>
        </p:nvSpPr>
        <p:spPr>
          <a:xfrm>
            <a:off x="3500438" y="2098675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30" name="229 Conector recto"/>
          <p:cNvCxnSpPr/>
          <p:nvPr/>
        </p:nvCxnSpPr>
        <p:spPr>
          <a:xfrm rot="10800000" flipV="1">
            <a:off x="2928938" y="2243138"/>
            <a:ext cx="571500" cy="214312"/>
          </a:xfrm>
          <a:prstGeom prst="line">
            <a:avLst/>
          </a:prstGeom>
          <a:ln w="1079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9" name="100 CuadroTexto"/>
          <p:cNvSpPr txBox="1">
            <a:spLocks noChangeArrowheads="1"/>
          </p:cNvSpPr>
          <p:nvPr/>
        </p:nvSpPr>
        <p:spPr bwMode="auto">
          <a:xfrm>
            <a:off x="1245394" y="2262188"/>
            <a:ext cx="1690687" cy="2921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s-MX"/>
            </a:defPPr>
            <a:lvl1pPr eaLnBrk="1" hangingPunct="1">
              <a:defRPr sz="1300">
                <a:solidFill>
                  <a:schemeClr val="lt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lt1"/>
                </a:solidFill>
                <a:latin typeface="+mn-lt"/>
              </a:defRPr>
            </a:lvl2pPr>
            <a:lvl3pPr marL="1143000" indent="-228600" eaLnBrk="0" hangingPunct="0">
              <a:defRPr>
                <a:solidFill>
                  <a:schemeClr val="lt1"/>
                </a:solidFill>
                <a:latin typeface="+mn-lt"/>
              </a:defRPr>
            </a:lvl3pPr>
            <a:lvl4pPr marL="1600200" indent="-228600" eaLnBrk="0" hangingPunct="0">
              <a:defRPr>
                <a:solidFill>
                  <a:schemeClr val="lt1"/>
                </a:solidFill>
                <a:latin typeface="+mn-lt"/>
              </a:defRPr>
            </a:lvl4pPr>
            <a:lvl5pPr marL="2057400" indent="-228600" eaLnBrk="0" hangingPunct="0">
              <a:defRPr>
                <a:solidFill>
                  <a:schemeClr val="lt1"/>
                </a:solidFill>
                <a:latin typeface="+mn-l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s-MX" altLang="es-MX"/>
              <a:t>Colón</a:t>
            </a:r>
          </a:p>
        </p:txBody>
      </p:sp>
      <p:sp>
        <p:nvSpPr>
          <p:cNvPr id="232" name="231 Elipse"/>
          <p:cNvSpPr/>
          <p:nvPr/>
        </p:nvSpPr>
        <p:spPr>
          <a:xfrm>
            <a:off x="3000375" y="2384425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34" name="233 Conector recto"/>
          <p:cNvCxnSpPr/>
          <p:nvPr/>
        </p:nvCxnSpPr>
        <p:spPr>
          <a:xfrm rot="5400000">
            <a:off x="2090738" y="3157538"/>
            <a:ext cx="1571625" cy="142875"/>
          </a:xfrm>
          <a:prstGeom prst="line">
            <a:avLst/>
          </a:prstGeom>
          <a:ln w="1079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2" name="100 CuadroTexto"/>
          <p:cNvSpPr txBox="1">
            <a:spLocks noChangeArrowheads="1"/>
          </p:cNvSpPr>
          <p:nvPr/>
        </p:nvSpPr>
        <p:spPr bwMode="auto">
          <a:xfrm>
            <a:off x="3005138" y="2565400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José María Vigil</a:t>
            </a:r>
          </a:p>
        </p:txBody>
      </p:sp>
      <p:sp>
        <p:nvSpPr>
          <p:cNvPr id="237" name="236 Elipse"/>
          <p:cNvSpPr/>
          <p:nvPr/>
        </p:nvSpPr>
        <p:spPr>
          <a:xfrm>
            <a:off x="2895600" y="2670175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194" name="100 CuadroTexto"/>
          <p:cNvSpPr txBox="1">
            <a:spLocks noChangeArrowheads="1"/>
          </p:cNvSpPr>
          <p:nvPr/>
        </p:nvSpPr>
        <p:spPr bwMode="auto">
          <a:xfrm>
            <a:off x="2967038" y="2857500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Zarco</a:t>
            </a:r>
          </a:p>
        </p:txBody>
      </p:sp>
      <p:sp>
        <p:nvSpPr>
          <p:cNvPr id="239" name="238 Elipse"/>
          <p:cNvSpPr/>
          <p:nvPr/>
        </p:nvSpPr>
        <p:spPr>
          <a:xfrm>
            <a:off x="2857500" y="2962275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196" name="100 CuadroTexto"/>
          <p:cNvSpPr txBox="1">
            <a:spLocks noChangeArrowheads="1"/>
          </p:cNvSpPr>
          <p:nvPr/>
        </p:nvSpPr>
        <p:spPr bwMode="auto">
          <a:xfrm>
            <a:off x="2947988" y="3136900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Avenida México</a:t>
            </a:r>
          </a:p>
        </p:txBody>
      </p:sp>
      <p:sp>
        <p:nvSpPr>
          <p:cNvPr id="241" name="240 Elipse"/>
          <p:cNvSpPr/>
          <p:nvPr/>
        </p:nvSpPr>
        <p:spPr>
          <a:xfrm>
            <a:off x="2838450" y="3241675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198" name="100 CuadroTexto"/>
          <p:cNvSpPr txBox="1">
            <a:spLocks noChangeArrowheads="1"/>
          </p:cNvSpPr>
          <p:nvPr/>
        </p:nvSpPr>
        <p:spPr bwMode="auto">
          <a:xfrm>
            <a:off x="2924175" y="3494088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Ladrón de Guevara</a:t>
            </a:r>
          </a:p>
        </p:txBody>
      </p:sp>
      <p:sp>
        <p:nvSpPr>
          <p:cNvPr id="243" name="242 Elipse"/>
          <p:cNvSpPr/>
          <p:nvPr/>
        </p:nvSpPr>
        <p:spPr>
          <a:xfrm>
            <a:off x="2814638" y="3598863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200" name="100 CuadroTexto"/>
          <p:cNvSpPr txBox="1">
            <a:spLocks noChangeArrowheads="1"/>
          </p:cNvSpPr>
          <p:nvPr/>
        </p:nvSpPr>
        <p:spPr bwMode="auto">
          <a:xfrm>
            <a:off x="2895600" y="3779838"/>
            <a:ext cx="1690688" cy="2921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s-MX"/>
            </a:defPPr>
            <a:lvl1pPr eaLnBrk="1" hangingPunct="1">
              <a:defRPr sz="1300">
                <a:solidFill>
                  <a:schemeClr val="lt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lt1"/>
                </a:solidFill>
                <a:latin typeface="+mn-lt"/>
              </a:defRPr>
            </a:lvl2pPr>
            <a:lvl3pPr marL="1143000" indent="-228600" eaLnBrk="0" hangingPunct="0">
              <a:defRPr>
                <a:solidFill>
                  <a:schemeClr val="lt1"/>
                </a:solidFill>
                <a:latin typeface="+mn-lt"/>
              </a:defRPr>
            </a:lvl3pPr>
            <a:lvl4pPr marL="1600200" indent="-228600" eaLnBrk="0" hangingPunct="0">
              <a:defRPr>
                <a:solidFill>
                  <a:schemeClr val="lt1"/>
                </a:solidFill>
                <a:latin typeface="+mn-lt"/>
              </a:defRPr>
            </a:lvl4pPr>
            <a:lvl5pPr marL="2057400" indent="-228600" eaLnBrk="0" hangingPunct="0">
              <a:defRPr>
                <a:solidFill>
                  <a:schemeClr val="lt1"/>
                </a:solidFill>
                <a:latin typeface="+mn-l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s-MX" altLang="es-MX"/>
              <a:t>Américas</a:t>
            </a:r>
          </a:p>
        </p:txBody>
      </p:sp>
      <p:sp>
        <p:nvSpPr>
          <p:cNvPr id="245" name="244 Elipse"/>
          <p:cNvSpPr/>
          <p:nvPr/>
        </p:nvSpPr>
        <p:spPr>
          <a:xfrm>
            <a:off x="2786063" y="3884613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47" name="246 Conector recto"/>
          <p:cNvCxnSpPr/>
          <p:nvPr/>
        </p:nvCxnSpPr>
        <p:spPr>
          <a:xfrm rot="16200000" flipH="1">
            <a:off x="2671763" y="4143375"/>
            <a:ext cx="428625" cy="142875"/>
          </a:xfrm>
          <a:prstGeom prst="line">
            <a:avLst/>
          </a:prstGeom>
          <a:ln w="1079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248 Conector recto"/>
          <p:cNvCxnSpPr/>
          <p:nvPr/>
        </p:nvCxnSpPr>
        <p:spPr>
          <a:xfrm rot="16200000" flipH="1">
            <a:off x="2947988" y="4410075"/>
            <a:ext cx="357188" cy="357187"/>
          </a:xfrm>
          <a:prstGeom prst="line">
            <a:avLst/>
          </a:prstGeom>
          <a:ln w="1079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4" name="100 CuadroTexto"/>
          <p:cNvSpPr txBox="1">
            <a:spLocks noChangeArrowheads="1"/>
          </p:cNvSpPr>
          <p:nvPr/>
        </p:nvSpPr>
        <p:spPr bwMode="auto">
          <a:xfrm>
            <a:off x="3038475" y="4279900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Lafayette</a:t>
            </a:r>
          </a:p>
        </p:txBody>
      </p:sp>
      <p:sp>
        <p:nvSpPr>
          <p:cNvPr id="251" name="250 Elipse"/>
          <p:cNvSpPr/>
          <p:nvPr/>
        </p:nvSpPr>
        <p:spPr>
          <a:xfrm>
            <a:off x="2928938" y="4384675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206" name="100 CuadroTexto"/>
          <p:cNvSpPr txBox="1">
            <a:spLocks noChangeArrowheads="1"/>
          </p:cNvSpPr>
          <p:nvPr/>
        </p:nvSpPr>
        <p:spPr bwMode="auto">
          <a:xfrm>
            <a:off x="3309938" y="4572000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Monumento</a:t>
            </a:r>
          </a:p>
        </p:txBody>
      </p:sp>
      <p:sp>
        <p:nvSpPr>
          <p:cNvPr id="253" name="252 Elipse"/>
          <p:cNvSpPr/>
          <p:nvPr/>
        </p:nvSpPr>
        <p:spPr>
          <a:xfrm>
            <a:off x="3200400" y="4676775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55" name="254 Conector recto"/>
          <p:cNvCxnSpPr/>
          <p:nvPr/>
        </p:nvCxnSpPr>
        <p:spPr>
          <a:xfrm rot="5400000">
            <a:off x="1807369" y="4917281"/>
            <a:ext cx="1692275" cy="1331913"/>
          </a:xfrm>
          <a:prstGeom prst="line">
            <a:avLst/>
          </a:prstGeom>
          <a:ln w="1079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9" name="100 CuadroTexto"/>
          <p:cNvSpPr txBox="1">
            <a:spLocks noChangeArrowheads="1"/>
          </p:cNvSpPr>
          <p:nvPr/>
        </p:nvSpPr>
        <p:spPr bwMode="auto">
          <a:xfrm>
            <a:off x="3190875" y="4851400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Santa Eduwiges</a:t>
            </a:r>
          </a:p>
        </p:txBody>
      </p:sp>
      <p:sp>
        <p:nvSpPr>
          <p:cNvPr id="257" name="256 Elipse"/>
          <p:cNvSpPr/>
          <p:nvPr/>
        </p:nvSpPr>
        <p:spPr>
          <a:xfrm>
            <a:off x="3081338" y="4956175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211" name="100 CuadroTexto"/>
          <p:cNvSpPr txBox="1">
            <a:spLocks noChangeArrowheads="1"/>
          </p:cNvSpPr>
          <p:nvPr/>
        </p:nvSpPr>
        <p:spPr bwMode="auto">
          <a:xfrm>
            <a:off x="3024188" y="5065713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Día</a:t>
            </a:r>
          </a:p>
        </p:txBody>
      </p:sp>
      <p:sp>
        <p:nvSpPr>
          <p:cNvPr id="259" name="258 Elipse"/>
          <p:cNvSpPr/>
          <p:nvPr/>
        </p:nvSpPr>
        <p:spPr>
          <a:xfrm>
            <a:off x="2914650" y="5170488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213" name="100 CuadroTexto"/>
          <p:cNvSpPr txBox="1">
            <a:spLocks noChangeArrowheads="1"/>
          </p:cNvSpPr>
          <p:nvPr/>
        </p:nvSpPr>
        <p:spPr bwMode="auto">
          <a:xfrm>
            <a:off x="2828925" y="5327650"/>
            <a:ext cx="1690688" cy="2921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s-MX"/>
            </a:defPPr>
            <a:lvl1pPr eaLnBrk="1" hangingPunct="1">
              <a:defRPr sz="1300">
                <a:solidFill>
                  <a:schemeClr val="lt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lt1"/>
                </a:solidFill>
                <a:latin typeface="+mn-lt"/>
              </a:defRPr>
            </a:lvl2pPr>
            <a:lvl3pPr marL="1143000" indent="-228600" eaLnBrk="0" hangingPunct="0">
              <a:defRPr>
                <a:solidFill>
                  <a:schemeClr val="lt1"/>
                </a:solidFill>
                <a:latin typeface="+mn-lt"/>
              </a:defRPr>
            </a:lvl3pPr>
            <a:lvl4pPr marL="1600200" indent="-228600" eaLnBrk="0" hangingPunct="0">
              <a:defRPr>
                <a:solidFill>
                  <a:schemeClr val="lt1"/>
                </a:solidFill>
                <a:latin typeface="+mn-lt"/>
              </a:defRPr>
            </a:lvl4pPr>
            <a:lvl5pPr marL="2057400" indent="-228600" eaLnBrk="0" hangingPunct="0">
              <a:defRPr>
                <a:solidFill>
                  <a:schemeClr val="lt1"/>
                </a:solidFill>
                <a:latin typeface="+mn-l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s-MX" altLang="es-MX"/>
              <a:t>Abastos</a:t>
            </a:r>
          </a:p>
        </p:txBody>
      </p:sp>
      <p:sp>
        <p:nvSpPr>
          <p:cNvPr id="261" name="260 Elipse"/>
          <p:cNvSpPr/>
          <p:nvPr/>
        </p:nvSpPr>
        <p:spPr>
          <a:xfrm>
            <a:off x="2719388" y="5432425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215" name="100 CuadroTexto"/>
          <p:cNvSpPr txBox="1">
            <a:spLocks noChangeArrowheads="1"/>
          </p:cNvSpPr>
          <p:nvPr/>
        </p:nvSpPr>
        <p:spPr bwMode="auto">
          <a:xfrm>
            <a:off x="2590800" y="5618163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Parque de las Estrellas</a:t>
            </a:r>
          </a:p>
        </p:txBody>
      </p:sp>
      <p:sp>
        <p:nvSpPr>
          <p:cNvPr id="263" name="262 Elipse"/>
          <p:cNvSpPr/>
          <p:nvPr/>
        </p:nvSpPr>
        <p:spPr>
          <a:xfrm>
            <a:off x="2481263" y="5722938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217" name="100 CuadroTexto"/>
          <p:cNvSpPr txBox="1">
            <a:spLocks noChangeArrowheads="1"/>
          </p:cNvSpPr>
          <p:nvPr/>
        </p:nvSpPr>
        <p:spPr bwMode="auto">
          <a:xfrm>
            <a:off x="2366963" y="5908675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Expo</a:t>
            </a:r>
          </a:p>
        </p:txBody>
      </p:sp>
      <p:sp>
        <p:nvSpPr>
          <p:cNvPr id="265" name="264 Elipse"/>
          <p:cNvSpPr/>
          <p:nvPr/>
        </p:nvSpPr>
        <p:spPr>
          <a:xfrm>
            <a:off x="2257425" y="6013450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219" name="100 CuadroTexto"/>
          <p:cNvSpPr txBox="1">
            <a:spLocks noChangeArrowheads="1"/>
          </p:cNvSpPr>
          <p:nvPr/>
        </p:nvSpPr>
        <p:spPr bwMode="auto">
          <a:xfrm>
            <a:off x="2128838" y="6208713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Plaza del Sol</a:t>
            </a:r>
          </a:p>
        </p:txBody>
      </p:sp>
      <p:sp>
        <p:nvSpPr>
          <p:cNvPr id="267" name="266 Elipse"/>
          <p:cNvSpPr/>
          <p:nvPr/>
        </p:nvSpPr>
        <p:spPr>
          <a:xfrm>
            <a:off x="2019300" y="6313488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221" name="267 CuadroTexto"/>
          <p:cNvSpPr txBox="1">
            <a:spLocks noChangeArrowheads="1"/>
          </p:cNvSpPr>
          <p:nvPr/>
        </p:nvSpPr>
        <p:spPr bwMode="auto">
          <a:xfrm>
            <a:off x="6286500" y="2143125"/>
            <a:ext cx="107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/>
              <a:t>LINEA 6</a:t>
            </a:r>
          </a:p>
        </p:txBody>
      </p:sp>
      <p:sp>
        <p:nvSpPr>
          <p:cNvPr id="7222" name="43 CuadroTexto"/>
          <p:cNvSpPr txBox="1">
            <a:spLocks noChangeArrowheads="1"/>
          </p:cNvSpPr>
          <p:nvPr/>
        </p:nvSpPr>
        <p:spPr bwMode="auto">
          <a:xfrm>
            <a:off x="4857750" y="428625"/>
            <a:ext cx="1285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7030A0"/>
                </a:solidFill>
              </a:rPr>
              <a:t>Centro Cultural Tabachines</a:t>
            </a:r>
          </a:p>
        </p:txBody>
      </p:sp>
      <p:sp>
        <p:nvSpPr>
          <p:cNvPr id="7223" name="43 CuadroTexto"/>
          <p:cNvSpPr txBox="1">
            <a:spLocks noChangeArrowheads="1"/>
          </p:cNvSpPr>
          <p:nvPr/>
        </p:nvSpPr>
        <p:spPr bwMode="auto">
          <a:xfrm>
            <a:off x="428625" y="5643563"/>
            <a:ext cx="1285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7030A0"/>
                </a:solidFill>
              </a:rPr>
              <a:t>Centro de Exposiciones </a:t>
            </a:r>
          </a:p>
        </p:txBody>
      </p:sp>
      <p:sp>
        <p:nvSpPr>
          <p:cNvPr id="7224" name="43 CuadroTexto"/>
          <p:cNvSpPr txBox="1">
            <a:spLocks noChangeArrowheads="1"/>
          </p:cNvSpPr>
          <p:nvPr/>
        </p:nvSpPr>
        <p:spPr bwMode="auto">
          <a:xfrm>
            <a:off x="4214813" y="6000750"/>
            <a:ext cx="12858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s-MX" altLang="es-MX" sz="1200">
                <a:solidFill>
                  <a:srgbClr val="7030A0"/>
                </a:solidFill>
              </a:rPr>
              <a:t>Centro Comercial Plaza del Sol</a:t>
            </a:r>
          </a:p>
        </p:txBody>
      </p:sp>
      <p:cxnSp>
        <p:nvCxnSpPr>
          <p:cNvPr id="58" name="57 Conector recto de flecha"/>
          <p:cNvCxnSpPr>
            <a:endCxn id="7222" idx="1"/>
          </p:cNvCxnSpPr>
          <p:nvPr/>
        </p:nvCxnSpPr>
        <p:spPr>
          <a:xfrm>
            <a:off x="4500563" y="642938"/>
            <a:ext cx="357187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>
            <a:endCxn id="7224" idx="1"/>
          </p:cNvCxnSpPr>
          <p:nvPr/>
        </p:nvCxnSpPr>
        <p:spPr>
          <a:xfrm flipV="1">
            <a:off x="3143250" y="6324600"/>
            <a:ext cx="1071563" cy="33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>
            <a:stCxn id="265" idx="4"/>
          </p:cNvCxnSpPr>
          <p:nvPr/>
        </p:nvCxnSpPr>
        <p:spPr>
          <a:xfrm rot="5400000" flipH="1">
            <a:off x="1854994" y="5645944"/>
            <a:ext cx="155575" cy="722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41 Conector recto"/>
          <p:cNvCxnSpPr/>
          <p:nvPr/>
        </p:nvCxnSpPr>
        <p:spPr>
          <a:xfrm rot="5400000">
            <a:off x="3750469" y="2107407"/>
            <a:ext cx="3714750" cy="1643062"/>
          </a:xfrm>
          <a:prstGeom prst="line">
            <a:avLst/>
          </a:prstGeom>
          <a:ln w="1079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rot="5400000">
            <a:off x="6135688" y="503238"/>
            <a:ext cx="857250" cy="285750"/>
          </a:xfrm>
          <a:prstGeom prst="line">
            <a:avLst/>
          </a:prstGeom>
          <a:ln w="1079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 rot="16200000" flipH="1">
            <a:off x="4391819" y="5137944"/>
            <a:ext cx="1624013" cy="835025"/>
          </a:xfrm>
          <a:prstGeom prst="line">
            <a:avLst/>
          </a:prstGeom>
          <a:ln w="1079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Elipse"/>
          <p:cNvSpPr/>
          <p:nvPr/>
        </p:nvSpPr>
        <p:spPr>
          <a:xfrm>
            <a:off x="5784850" y="2416175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4" name="63 Elipse"/>
          <p:cNvSpPr/>
          <p:nvPr/>
        </p:nvSpPr>
        <p:spPr>
          <a:xfrm>
            <a:off x="5000625" y="5186363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cxnSp>
        <p:nvCxnSpPr>
          <p:cNvPr id="121" name="120 Conector recto"/>
          <p:cNvCxnSpPr/>
          <p:nvPr/>
        </p:nvCxnSpPr>
        <p:spPr>
          <a:xfrm rot="10800000">
            <a:off x="7410450" y="3500438"/>
            <a:ext cx="857250" cy="71437"/>
          </a:xfrm>
          <a:prstGeom prst="line">
            <a:avLst/>
          </a:prstGeom>
          <a:ln w="1079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recto"/>
          <p:cNvCxnSpPr/>
          <p:nvPr/>
        </p:nvCxnSpPr>
        <p:spPr>
          <a:xfrm rot="10800000">
            <a:off x="6931025" y="3500438"/>
            <a:ext cx="500063" cy="0"/>
          </a:xfrm>
          <a:prstGeom prst="line">
            <a:avLst/>
          </a:prstGeom>
          <a:ln w="1079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recto"/>
          <p:cNvCxnSpPr/>
          <p:nvPr/>
        </p:nvCxnSpPr>
        <p:spPr>
          <a:xfrm rot="10800000">
            <a:off x="5437188" y="3214688"/>
            <a:ext cx="1500187" cy="285750"/>
          </a:xfrm>
          <a:prstGeom prst="line">
            <a:avLst/>
          </a:prstGeom>
          <a:ln w="1079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124 Conector recto"/>
          <p:cNvCxnSpPr/>
          <p:nvPr/>
        </p:nvCxnSpPr>
        <p:spPr>
          <a:xfrm rot="10800000">
            <a:off x="2719388" y="3214688"/>
            <a:ext cx="2714625" cy="0"/>
          </a:xfrm>
          <a:prstGeom prst="line">
            <a:avLst/>
          </a:prstGeom>
          <a:ln w="1079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Conector recto"/>
          <p:cNvCxnSpPr/>
          <p:nvPr/>
        </p:nvCxnSpPr>
        <p:spPr>
          <a:xfrm rot="10800000">
            <a:off x="484188" y="2403475"/>
            <a:ext cx="2244725" cy="811213"/>
          </a:xfrm>
          <a:prstGeom prst="line">
            <a:avLst/>
          </a:prstGeom>
          <a:ln w="1079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133 Elipse"/>
          <p:cNvSpPr/>
          <p:nvPr/>
        </p:nvSpPr>
        <p:spPr>
          <a:xfrm>
            <a:off x="5451475" y="3176588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6" name="135 Elipse"/>
          <p:cNvSpPr/>
          <p:nvPr/>
        </p:nvSpPr>
        <p:spPr>
          <a:xfrm>
            <a:off x="4748213" y="3179763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9" name="138 Elipse"/>
          <p:cNvSpPr/>
          <p:nvPr/>
        </p:nvSpPr>
        <p:spPr>
          <a:xfrm>
            <a:off x="3624263" y="3205163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3" name="142 Elipse"/>
          <p:cNvSpPr/>
          <p:nvPr/>
        </p:nvSpPr>
        <p:spPr>
          <a:xfrm>
            <a:off x="1428750" y="2714625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208" name="100 CuadroTexto"/>
          <p:cNvSpPr txBox="1">
            <a:spLocks noChangeArrowheads="1"/>
          </p:cNvSpPr>
          <p:nvPr/>
        </p:nvSpPr>
        <p:spPr bwMode="auto">
          <a:xfrm>
            <a:off x="5500688" y="2994025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San Juan de Dios</a:t>
            </a:r>
          </a:p>
        </p:txBody>
      </p:sp>
      <p:sp>
        <p:nvSpPr>
          <p:cNvPr id="8209" name="100 CuadroTexto"/>
          <p:cNvSpPr txBox="1">
            <a:spLocks noChangeArrowheads="1"/>
          </p:cNvSpPr>
          <p:nvPr/>
        </p:nvSpPr>
        <p:spPr bwMode="auto">
          <a:xfrm>
            <a:off x="2911475" y="2922588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Américas</a:t>
            </a:r>
          </a:p>
        </p:txBody>
      </p:sp>
      <p:cxnSp>
        <p:nvCxnSpPr>
          <p:cNvPr id="213" name="212 Conector recto"/>
          <p:cNvCxnSpPr/>
          <p:nvPr/>
        </p:nvCxnSpPr>
        <p:spPr>
          <a:xfrm rot="5400000">
            <a:off x="3576638" y="2362200"/>
            <a:ext cx="2428875" cy="9525"/>
          </a:xfrm>
          <a:prstGeom prst="line">
            <a:avLst/>
          </a:prstGeom>
          <a:ln w="1079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215 Conector recto"/>
          <p:cNvCxnSpPr/>
          <p:nvPr/>
        </p:nvCxnSpPr>
        <p:spPr>
          <a:xfrm rot="5400000">
            <a:off x="1939131" y="3594894"/>
            <a:ext cx="2884488" cy="2819400"/>
          </a:xfrm>
          <a:prstGeom prst="line">
            <a:avLst/>
          </a:prstGeom>
          <a:ln w="1079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220 Elipse"/>
          <p:cNvSpPr/>
          <p:nvPr/>
        </p:nvSpPr>
        <p:spPr>
          <a:xfrm>
            <a:off x="4752975" y="2046288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213" name="48 CuadroTexto"/>
          <p:cNvSpPr txBox="1">
            <a:spLocks noChangeArrowheads="1"/>
          </p:cNvSpPr>
          <p:nvPr/>
        </p:nvSpPr>
        <p:spPr bwMode="auto">
          <a:xfrm rot="-2131549">
            <a:off x="4633913" y="1435100"/>
            <a:ext cx="17732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División del Norte</a:t>
            </a:r>
          </a:p>
        </p:txBody>
      </p:sp>
      <p:sp>
        <p:nvSpPr>
          <p:cNvPr id="229" name="228 Elipse"/>
          <p:cNvSpPr/>
          <p:nvPr/>
        </p:nvSpPr>
        <p:spPr>
          <a:xfrm>
            <a:off x="4752975" y="3189288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215" name="48 CuadroTexto"/>
          <p:cNvSpPr txBox="1">
            <a:spLocks noChangeArrowheads="1"/>
          </p:cNvSpPr>
          <p:nvPr/>
        </p:nvSpPr>
        <p:spPr bwMode="auto">
          <a:xfrm rot="-2006449">
            <a:off x="4648200" y="2536825"/>
            <a:ext cx="17732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Juárez</a:t>
            </a:r>
          </a:p>
        </p:txBody>
      </p:sp>
      <p:sp>
        <p:nvSpPr>
          <p:cNvPr id="8216" name="48 CuadroTexto"/>
          <p:cNvSpPr txBox="1">
            <a:spLocks noChangeArrowheads="1"/>
          </p:cNvSpPr>
          <p:nvPr/>
        </p:nvSpPr>
        <p:spPr bwMode="auto">
          <a:xfrm>
            <a:off x="4786313" y="2143125"/>
            <a:ext cx="17732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Mezquitán</a:t>
            </a:r>
          </a:p>
        </p:txBody>
      </p:sp>
      <p:cxnSp>
        <p:nvCxnSpPr>
          <p:cNvPr id="255" name="254 Conector recto"/>
          <p:cNvCxnSpPr/>
          <p:nvPr/>
        </p:nvCxnSpPr>
        <p:spPr>
          <a:xfrm rot="10800000">
            <a:off x="3786188" y="2428875"/>
            <a:ext cx="4805362" cy="1588"/>
          </a:xfrm>
          <a:prstGeom prst="line">
            <a:avLst/>
          </a:prstGeom>
          <a:ln w="1079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8" name="100 CuadroTexto"/>
          <p:cNvSpPr txBox="1">
            <a:spLocks noChangeArrowheads="1"/>
          </p:cNvSpPr>
          <p:nvPr/>
        </p:nvSpPr>
        <p:spPr bwMode="auto">
          <a:xfrm rot="-2289698">
            <a:off x="5767388" y="1704975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Fac. de Medicina</a:t>
            </a:r>
          </a:p>
        </p:txBody>
      </p:sp>
      <p:sp>
        <p:nvSpPr>
          <p:cNvPr id="272" name="271 Elipse"/>
          <p:cNvSpPr/>
          <p:nvPr/>
        </p:nvSpPr>
        <p:spPr>
          <a:xfrm>
            <a:off x="5803900" y="2403475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8" name="277 Elipse"/>
          <p:cNvSpPr/>
          <p:nvPr/>
        </p:nvSpPr>
        <p:spPr>
          <a:xfrm>
            <a:off x="4732338" y="2398713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221" name="100 CuadroTexto"/>
          <p:cNvSpPr txBox="1">
            <a:spLocks noChangeArrowheads="1"/>
          </p:cNvSpPr>
          <p:nvPr/>
        </p:nvSpPr>
        <p:spPr bwMode="auto">
          <a:xfrm rot="-3637147">
            <a:off x="3410744" y="1520032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Colón</a:t>
            </a:r>
          </a:p>
        </p:txBody>
      </p:sp>
      <p:sp>
        <p:nvSpPr>
          <p:cNvPr id="282" name="281 Elipse"/>
          <p:cNvSpPr/>
          <p:nvPr/>
        </p:nvSpPr>
        <p:spPr>
          <a:xfrm>
            <a:off x="3857625" y="2401888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83" name="282 Conector recto"/>
          <p:cNvCxnSpPr/>
          <p:nvPr/>
        </p:nvCxnSpPr>
        <p:spPr>
          <a:xfrm rot="10800000">
            <a:off x="1681163" y="1528763"/>
            <a:ext cx="2174875" cy="909637"/>
          </a:xfrm>
          <a:prstGeom prst="line">
            <a:avLst/>
          </a:prstGeom>
          <a:ln w="1079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4" name="100 CuadroTexto"/>
          <p:cNvSpPr txBox="1">
            <a:spLocks noChangeArrowheads="1"/>
          </p:cNvSpPr>
          <p:nvPr/>
        </p:nvSpPr>
        <p:spPr bwMode="auto">
          <a:xfrm rot="-3637147">
            <a:off x="2553494" y="1224757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Plaza Patria</a:t>
            </a:r>
          </a:p>
        </p:txBody>
      </p:sp>
      <p:sp>
        <p:nvSpPr>
          <p:cNvPr id="287" name="286 Elipse"/>
          <p:cNvSpPr/>
          <p:nvPr/>
        </p:nvSpPr>
        <p:spPr>
          <a:xfrm>
            <a:off x="3017838" y="2058988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96" name="295 Conector recto"/>
          <p:cNvCxnSpPr/>
          <p:nvPr/>
        </p:nvCxnSpPr>
        <p:spPr>
          <a:xfrm rot="5400000" flipH="1" flipV="1">
            <a:off x="3855244" y="1316832"/>
            <a:ext cx="642937" cy="0"/>
          </a:xfrm>
          <a:prstGeom prst="line">
            <a:avLst/>
          </a:prstGeom>
          <a:ln w="1079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7" name="100 CuadroTexto"/>
          <p:cNvSpPr txBox="1">
            <a:spLocks noChangeArrowheads="1"/>
          </p:cNvSpPr>
          <p:nvPr/>
        </p:nvSpPr>
        <p:spPr bwMode="auto">
          <a:xfrm rot="-2181596">
            <a:off x="4008438" y="873125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Zoquipan</a:t>
            </a:r>
          </a:p>
        </p:txBody>
      </p:sp>
      <p:sp>
        <p:nvSpPr>
          <p:cNvPr id="302" name="301 Elipse"/>
          <p:cNvSpPr/>
          <p:nvPr/>
        </p:nvSpPr>
        <p:spPr>
          <a:xfrm>
            <a:off x="4143375" y="1514475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04" name="303 Elipse"/>
          <p:cNvSpPr/>
          <p:nvPr/>
        </p:nvSpPr>
        <p:spPr>
          <a:xfrm>
            <a:off x="4435475" y="1798638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305" name="304 Conector recto"/>
          <p:cNvCxnSpPr>
            <a:endCxn id="308" idx="5"/>
          </p:cNvCxnSpPr>
          <p:nvPr/>
        </p:nvCxnSpPr>
        <p:spPr>
          <a:xfrm>
            <a:off x="4167188" y="1633538"/>
            <a:ext cx="665162" cy="465137"/>
          </a:xfrm>
          <a:prstGeom prst="line">
            <a:avLst/>
          </a:prstGeom>
          <a:ln w="1079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307 Elipse"/>
          <p:cNvSpPr/>
          <p:nvPr/>
        </p:nvSpPr>
        <p:spPr>
          <a:xfrm>
            <a:off x="4772025" y="2038350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317" name="316 Conector recto"/>
          <p:cNvCxnSpPr/>
          <p:nvPr/>
        </p:nvCxnSpPr>
        <p:spPr>
          <a:xfrm rot="5400000">
            <a:off x="3357563" y="2714625"/>
            <a:ext cx="857250" cy="285750"/>
          </a:xfrm>
          <a:prstGeom prst="line">
            <a:avLst/>
          </a:prstGeom>
          <a:ln w="1079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330 Elipse"/>
          <p:cNvSpPr/>
          <p:nvPr/>
        </p:nvSpPr>
        <p:spPr>
          <a:xfrm>
            <a:off x="3862388" y="2409825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334" name="333 Conector recto"/>
          <p:cNvCxnSpPr/>
          <p:nvPr/>
        </p:nvCxnSpPr>
        <p:spPr>
          <a:xfrm rot="5400000">
            <a:off x="1420019" y="4537869"/>
            <a:ext cx="1692275" cy="1331913"/>
          </a:xfrm>
          <a:prstGeom prst="line">
            <a:avLst/>
          </a:prstGeom>
          <a:ln w="1079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335 Elipse"/>
          <p:cNvSpPr/>
          <p:nvPr/>
        </p:nvSpPr>
        <p:spPr>
          <a:xfrm>
            <a:off x="3624263" y="3195638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236" name="100 CuadroTexto"/>
          <p:cNvSpPr txBox="1">
            <a:spLocks noChangeArrowheads="1"/>
          </p:cNvSpPr>
          <p:nvPr/>
        </p:nvSpPr>
        <p:spPr bwMode="auto">
          <a:xfrm>
            <a:off x="3019425" y="6846888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Plaza del Sol</a:t>
            </a:r>
          </a:p>
        </p:txBody>
      </p:sp>
      <p:sp>
        <p:nvSpPr>
          <p:cNvPr id="346" name="345 Elipse"/>
          <p:cNvSpPr/>
          <p:nvPr/>
        </p:nvSpPr>
        <p:spPr>
          <a:xfrm>
            <a:off x="2909888" y="6951663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348" name="347 Conector recto"/>
          <p:cNvCxnSpPr>
            <a:stCxn id="308" idx="2"/>
            <a:endCxn id="282" idx="7"/>
          </p:cNvCxnSpPr>
          <p:nvPr/>
        </p:nvCxnSpPr>
        <p:spPr>
          <a:xfrm rot="10800000" flipV="1">
            <a:off x="3917950" y="2073275"/>
            <a:ext cx="854075" cy="338138"/>
          </a:xfrm>
          <a:prstGeom prst="line">
            <a:avLst/>
          </a:prstGeom>
          <a:ln w="1079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351 Conector recto"/>
          <p:cNvCxnSpPr/>
          <p:nvPr/>
        </p:nvCxnSpPr>
        <p:spPr>
          <a:xfrm flipH="1">
            <a:off x="2901950" y="3267075"/>
            <a:ext cx="741363" cy="1141413"/>
          </a:xfrm>
          <a:prstGeom prst="line">
            <a:avLst/>
          </a:prstGeom>
          <a:ln w="1079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352 Conector recto"/>
          <p:cNvCxnSpPr/>
          <p:nvPr/>
        </p:nvCxnSpPr>
        <p:spPr>
          <a:xfrm rot="10800000">
            <a:off x="5578475" y="5375275"/>
            <a:ext cx="585788" cy="377825"/>
          </a:xfrm>
          <a:prstGeom prst="line">
            <a:avLst/>
          </a:pr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359 Conector recto"/>
          <p:cNvCxnSpPr/>
          <p:nvPr/>
        </p:nvCxnSpPr>
        <p:spPr>
          <a:xfrm rot="16200000" flipV="1">
            <a:off x="5245100" y="5024438"/>
            <a:ext cx="134937" cy="554038"/>
          </a:xfrm>
          <a:prstGeom prst="line">
            <a:avLst/>
          </a:pr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360 Conector recto"/>
          <p:cNvCxnSpPr/>
          <p:nvPr/>
        </p:nvCxnSpPr>
        <p:spPr>
          <a:xfrm rot="10800000">
            <a:off x="2214563" y="5214938"/>
            <a:ext cx="2820987" cy="17462"/>
          </a:xfrm>
          <a:prstGeom prst="line">
            <a:avLst/>
          </a:pr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361 Elipse"/>
          <p:cNvSpPr/>
          <p:nvPr/>
        </p:nvSpPr>
        <p:spPr>
          <a:xfrm>
            <a:off x="5016500" y="5205413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244" name="100 CuadroTexto"/>
          <p:cNvSpPr txBox="1">
            <a:spLocks noChangeArrowheads="1"/>
          </p:cNvSpPr>
          <p:nvPr/>
        </p:nvSpPr>
        <p:spPr bwMode="auto">
          <a:xfrm rot="-3290833">
            <a:off x="4698206" y="4406107"/>
            <a:ext cx="1690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El Dean</a:t>
            </a:r>
          </a:p>
        </p:txBody>
      </p:sp>
      <p:sp>
        <p:nvSpPr>
          <p:cNvPr id="8245" name="100 CuadroTexto"/>
          <p:cNvSpPr txBox="1">
            <a:spLocks noChangeArrowheads="1"/>
          </p:cNvSpPr>
          <p:nvPr/>
        </p:nvSpPr>
        <p:spPr bwMode="auto">
          <a:xfrm>
            <a:off x="3000375" y="5280025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Unidad Deportiva</a:t>
            </a:r>
          </a:p>
        </p:txBody>
      </p:sp>
      <p:sp>
        <p:nvSpPr>
          <p:cNvPr id="371" name="370 Elipse"/>
          <p:cNvSpPr/>
          <p:nvPr/>
        </p:nvSpPr>
        <p:spPr>
          <a:xfrm>
            <a:off x="3106738" y="5210175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247" name="100 CuadroTexto"/>
          <p:cNvSpPr txBox="1">
            <a:spLocks noChangeArrowheads="1"/>
          </p:cNvSpPr>
          <p:nvPr/>
        </p:nvSpPr>
        <p:spPr bwMode="auto">
          <a:xfrm>
            <a:off x="1524000" y="5065713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Abastos</a:t>
            </a:r>
          </a:p>
        </p:txBody>
      </p:sp>
      <p:sp>
        <p:nvSpPr>
          <p:cNvPr id="373" name="372 Elipse"/>
          <p:cNvSpPr/>
          <p:nvPr/>
        </p:nvSpPr>
        <p:spPr>
          <a:xfrm>
            <a:off x="2214563" y="5143500"/>
            <a:ext cx="71437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376" name="375 Conector recto"/>
          <p:cNvCxnSpPr/>
          <p:nvPr/>
        </p:nvCxnSpPr>
        <p:spPr>
          <a:xfrm rot="16200000" flipV="1">
            <a:off x="607218" y="3536157"/>
            <a:ext cx="2500313" cy="857250"/>
          </a:xfrm>
          <a:prstGeom prst="line">
            <a:avLst/>
          </a:pr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377 Conector recto"/>
          <p:cNvCxnSpPr>
            <a:endCxn id="287" idx="3"/>
          </p:cNvCxnSpPr>
          <p:nvPr/>
        </p:nvCxnSpPr>
        <p:spPr>
          <a:xfrm flipV="1">
            <a:off x="1428750" y="2119313"/>
            <a:ext cx="1600200" cy="666750"/>
          </a:xfrm>
          <a:prstGeom prst="line">
            <a:avLst/>
          </a:pr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378 Conector recto"/>
          <p:cNvCxnSpPr>
            <a:endCxn id="8221" idx="0"/>
          </p:cNvCxnSpPr>
          <p:nvPr/>
        </p:nvCxnSpPr>
        <p:spPr>
          <a:xfrm flipV="1">
            <a:off x="3109913" y="1593850"/>
            <a:ext cx="1019175" cy="487363"/>
          </a:xfrm>
          <a:prstGeom prst="line">
            <a:avLst/>
          </a:pr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379 Conector recto"/>
          <p:cNvCxnSpPr/>
          <p:nvPr/>
        </p:nvCxnSpPr>
        <p:spPr>
          <a:xfrm rot="10800000">
            <a:off x="2781300" y="604838"/>
            <a:ext cx="1395413" cy="957262"/>
          </a:xfrm>
          <a:prstGeom prst="line">
            <a:avLst/>
          </a:prstGeom>
          <a:ln w="1079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3" name="100 CuadroTexto"/>
          <p:cNvSpPr txBox="1">
            <a:spLocks noChangeArrowheads="1"/>
          </p:cNvSpPr>
          <p:nvPr/>
        </p:nvSpPr>
        <p:spPr bwMode="auto">
          <a:xfrm>
            <a:off x="571500" y="2643188"/>
            <a:ext cx="1690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 sz="1300">
                <a:latin typeface="Calibri" pitchFamily="34" charset="0"/>
              </a:rPr>
              <a:t>Seminario</a:t>
            </a:r>
          </a:p>
        </p:txBody>
      </p:sp>
      <p:sp>
        <p:nvSpPr>
          <p:cNvPr id="390" name="389 Elipse"/>
          <p:cNvSpPr/>
          <p:nvPr/>
        </p:nvSpPr>
        <p:spPr>
          <a:xfrm>
            <a:off x="1447800" y="2752725"/>
            <a:ext cx="71438" cy="714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19" name="418 Elipse"/>
          <p:cNvSpPr/>
          <p:nvPr/>
        </p:nvSpPr>
        <p:spPr>
          <a:xfrm>
            <a:off x="2233613" y="5186363"/>
            <a:ext cx="71437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23" name="422 Elipse"/>
          <p:cNvSpPr/>
          <p:nvPr/>
        </p:nvSpPr>
        <p:spPr>
          <a:xfrm>
            <a:off x="4143375" y="1500188"/>
            <a:ext cx="71438" cy="714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24" name="423 Elipse"/>
          <p:cNvSpPr/>
          <p:nvPr/>
        </p:nvSpPr>
        <p:spPr>
          <a:xfrm>
            <a:off x="5786438" y="2357438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425" name="424 Elipse"/>
          <p:cNvSpPr/>
          <p:nvPr/>
        </p:nvSpPr>
        <p:spPr>
          <a:xfrm>
            <a:off x="4090988" y="1490663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426" name="425 Elipse"/>
          <p:cNvSpPr/>
          <p:nvPr/>
        </p:nvSpPr>
        <p:spPr>
          <a:xfrm>
            <a:off x="5429250" y="3143250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427" name="426 Elipse"/>
          <p:cNvSpPr/>
          <p:nvPr/>
        </p:nvSpPr>
        <p:spPr>
          <a:xfrm>
            <a:off x="4981575" y="5176838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428" name="427 Elipse"/>
          <p:cNvSpPr/>
          <p:nvPr/>
        </p:nvSpPr>
        <p:spPr>
          <a:xfrm>
            <a:off x="3071813" y="5143500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429" name="428 Elipse"/>
          <p:cNvSpPr/>
          <p:nvPr/>
        </p:nvSpPr>
        <p:spPr>
          <a:xfrm>
            <a:off x="2214563" y="5143500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430" name="429 Elipse"/>
          <p:cNvSpPr/>
          <p:nvPr/>
        </p:nvSpPr>
        <p:spPr>
          <a:xfrm>
            <a:off x="1428750" y="2714625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431" name="430 Elipse"/>
          <p:cNvSpPr/>
          <p:nvPr/>
        </p:nvSpPr>
        <p:spPr>
          <a:xfrm>
            <a:off x="3571875" y="3143250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432" name="431 Elipse"/>
          <p:cNvSpPr/>
          <p:nvPr/>
        </p:nvSpPr>
        <p:spPr>
          <a:xfrm>
            <a:off x="4714875" y="3143250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433" name="432 Elipse"/>
          <p:cNvSpPr/>
          <p:nvPr/>
        </p:nvSpPr>
        <p:spPr>
          <a:xfrm>
            <a:off x="4714875" y="2357438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434" name="433 Elipse"/>
          <p:cNvSpPr/>
          <p:nvPr/>
        </p:nvSpPr>
        <p:spPr>
          <a:xfrm>
            <a:off x="4714875" y="2000250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435" name="434 Elipse"/>
          <p:cNvSpPr/>
          <p:nvPr/>
        </p:nvSpPr>
        <p:spPr>
          <a:xfrm>
            <a:off x="3857625" y="2357438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436" name="435 Elipse"/>
          <p:cNvSpPr/>
          <p:nvPr/>
        </p:nvSpPr>
        <p:spPr>
          <a:xfrm>
            <a:off x="3000375" y="2071688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8270" name="436 CuadroTexto"/>
          <p:cNvSpPr txBox="1">
            <a:spLocks noChangeArrowheads="1"/>
          </p:cNvSpPr>
          <p:nvPr/>
        </p:nvSpPr>
        <p:spPr bwMode="auto">
          <a:xfrm>
            <a:off x="642938" y="285750"/>
            <a:ext cx="1714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MX" altLang="es-MX"/>
              <a:t>Estaciones de cruce</a:t>
            </a:r>
          </a:p>
        </p:txBody>
      </p:sp>
      <p:sp>
        <p:nvSpPr>
          <p:cNvPr id="2" name="Oval 1"/>
          <p:cNvSpPr/>
          <p:nvPr/>
        </p:nvSpPr>
        <p:spPr>
          <a:xfrm>
            <a:off x="3862388" y="4221088"/>
            <a:ext cx="304800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0" name="Oval 79"/>
          <p:cNvSpPr/>
          <p:nvPr/>
        </p:nvSpPr>
        <p:spPr>
          <a:xfrm>
            <a:off x="3344917" y="2118426"/>
            <a:ext cx="304800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6926</TotalTime>
  <Words>517</Words>
  <Application>Microsoft Macintosh PowerPoint</Application>
  <PresentationFormat>On-screen Show (4:3)</PresentationFormat>
  <Paragraphs>218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Arial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ISAO, A.C.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martin.rodriguez</dc:creator>
  <cp:lastModifiedBy>Microsoft Office User</cp:lastModifiedBy>
  <cp:revision>103</cp:revision>
  <dcterms:created xsi:type="dcterms:W3CDTF">2009-08-07T13:45:04Z</dcterms:created>
  <dcterms:modified xsi:type="dcterms:W3CDTF">2017-11-19T23:56:11Z</dcterms:modified>
</cp:coreProperties>
</file>