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58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06530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1" cy="11426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PlaceHolder 3"/>
          <p:cNvSpPr/>
          <p:nvPr/>
        </p:nvSpPr>
        <p:spPr>
          <a:xfrm>
            <a:off x="4674239" y="1600200"/>
            <a:ext cx="4015800" cy="215856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342900" indent="-342900" defTabSz="914400">
              <a:spcBef>
                <a:spcPts val="700"/>
              </a:spcBef>
              <a:buSzPct val="100000"/>
              <a:buChar char="•"/>
              <a:defRPr sz="3200"/>
            </a:pPr>
            <a:endParaRPr/>
          </a:p>
        </p:txBody>
      </p:sp>
      <p:sp>
        <p:nvSpPr>
          <p:cNvPr id="108" name="PlaceHolder 4"/>
          <p:cNvSpPr/>
          <p:nvPr/>
        </p:nvSpPr>
        <p:spPr>
          <a:xfrm>
            <a:off x="4674239" y="3964320"/>
            <a:ext cx="4015800" cy="215856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342900" indent="-342900" defTabSz="914400">
              <a:spcBef>
                <a:spcPts val="700"/>
              </a:spcBef>
              <a:buSzPct val="100000"/>
              <a:buChar char="•"/>
              <a:defRPr sz="3200"/>
            </a:pPr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 sz="quarter" idx="13"/>
          </p:nvPr>
        </p:nvSpPr>
        <p:spPr>
          <a:xfrm>
            <a:off x="457199" y="3964320"/>
            <a:ext cx="4015801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/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1" cy="11426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2649601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PlaceHolder 3"/>
          <p:cNvSpPr/>
          <p:nvPr/>
        </p:nvSpPr>
        <p:spPr>
          <a:xfrm>
            <a:off x="3239640" y="1600200"/>
            <a:ext cx="2649601" cy="215856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342900" indent="-342900" defTabSz="914400">
              <a:spcBef>
                <a:spcPts val="700"/>
              </a:spcBef>
              <a:buSzPct val="100000"/>
              <a:buChar char="•"/>
              <a:defRPr sz="3200"/>
            </a:pPr>
            <a:endParaRPr/>
          </a:p>
        </p:txBody>
      </p:sp>
      <p:sp>
        <p:nvSpPr>
          <p:cNvPr id="120" name="PlaceHolder 4"/>
          <p:cNvSpPr/>
          <p:nvPr/>
        </p:nvSpPr>
        <p:spPr>
          <a:xfrm>
            <a:off x="6022080" y="1600200"/>
            <a:ext cx="2649601" cy="215856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342900" indent="-342900" defTabSz="914400">
              <a:spcBef>
                <a:spcPts val="700"/>
              </a:spcBef>
              <a:buSzPct val="100000"/>
              <a:buChar char="•"/>
              <a:defRPr sz="3200"/>
            </a:pPr>
            <a:endParaRPr/>
          </a:p>
        </p:txBody>
      </p:sp>
      <p:sp>
        <p:nvSpPr>
          <p:cNvPr id="121" name="PlaceHolder 5"/>
          <p:cNvSpPr/>
          <p:nvPr/>
        </p:nvSpPr>
        <p:spPr>
          <a:xfrm>
            <a:off x="6022080" y="3964320"/>
            <a:ext cx="2649601" cy="215856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342900" indent="-342900" defTabSz="914400">
              <a:spcBef>
                <a:spcPts val="700"/>
              </a:spcBef>
              <a:buSzPct val="100000"/>
              <a:buChar char="•"/>
              <a:defRPr sz="3200"/>
            </a:pPr>
            <a:endParaRPr/>
          </a:p>
        </p:txBody>
      </p:sp>
      <p:sp>
        <p:nvSpPr>
          <p:cNvPr id="122" name="PlaceHolder 6"/>
          <p:cNvSpPr/>
          <p:nvPr/>
        </p:nvSpPr>
        <p:spPr>
          <a:xfrm>
            <a:off x="3239640" y="3964320"/>
            <a:ext cx="2649601" cy="215856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342900" indent="-342900" defTabSz="914400">
              <a:spcBef>
                <a:spcPts val="700"/>
              </a:spcBef>
              <a:buSzPct val="100000"/>
              <a:buChar char="•"/>
              <a:defRPr sz="3200"/>
            </a:pPr>
            <a:endParaRPr/>
          </a:p>
        </p:txBody>
      </p:sp>
      <p:sp>
        <p:nvSpPr>
          <p:cNvPr id="123" name="PlaceHolder 7"/>
          <p:cNvSpPr>
            <a:spLocks noGrp="1"/>
          </p:cNvSpPr>
          <p:nvPr>
            <p:ph type="body" sz="quarter" idx="13"/>
          </p:nvPr>
        </p:nvSpPr>
        <p:spPr>
          <a:xfrm>
            <a:off x="457199" y="3964320"/>
            <a:ext cx="2649602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/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1" cy="11426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Title Text</a:t>
            </a:r>
          </a:p>
        </p:txBody>
      </p:sp>
      <p:sp>
        <p:nvSpPr>
          <p:cNvPr id="19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1" cy="45255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1" cy="11426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1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1" cy="11426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Title Text</a:t>
            </a:r>
          </a:p>
        </p:txBody>
      </p:sp>
      <p:sp>
        <p:nvSpPr>
          <p:cNvPr id="3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body" sz="half" idx="13"/>
          </p:nvPr>
        </p:nvSpPr>
        <p:spPr>
          <a:xfrm>
            <a:off x="4674239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/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80"/>
            <a:ext cx="8229241" cy="52977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1" cy="11426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Title Text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PlaceHolder 3"/>
          <p:cNvSpPr/>
          <p:nvPr/>
        </p:nvSpPr>
        <p:spPr>
          <a:xfrm>
            <a:off x="457199" y="3964320"/>
            <a:ext cx="4015801" cy="215856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342900" indent="-342900" defTabSz="914400">
              <a:spcBef>
                <a:spcPts val="700"/>
              </a:spcBef>
              <a:buSzPct val="100000"/>
              <a:buChar char="•"/>
              <a:defRPr sz="3200"/>
            </a:pPr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 sz="half" idx="13"/>
          </p:nvPr>
        </p:nvSpPr>
        <p:spPr>
          <a:xfrm>
            <a:off x="4674239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/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1" cy="11426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PlaceHolder 3"/>
          <p:cNvSpPr/>
          <p:nvPr/>
        </p:nvSpPr>
        <p:spPr>
          <a:xfrm>
            <a:off x="4674239" y="1600200"/>
            <a:ext cx="4015800" cy="215856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342900" indent="-342900" defTabSz="914400">
              <a:spcBef>
                <a:spcPts val="700"/>
              </a:spcBef>
              <a:buSzPct val="100000"/>
              <a:buChar char="•"/>
              <a:defRPr sz="3200"/>
            </a:pPr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 sz="quarter" idx="13"/>
          </p:nvPr>
        </p:nvSpPr>
        <p:spPr>
          <a:xfrm>
            <a:off x="4674239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/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1" cy="11426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Title Text</a:t>
            </a:r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PlaceHolder 3"/>
          <p:cNvSpPr/>
          <p:nvPr/>
        </p:nvSpPr>
        <p:spPr>
          <a:xfrm>
            <a:off x="4674239" y="1600200"/>
            <a:ext cx="4015800" cy="215856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342900" indent="-342900" defTabSz="914400">
              <a:spcBef>
                <a:spcPts val="700"/>
              </a:spcBef>
              <a:buSzPct val="100000"/>
              <a:buChar char="•"/>
              <a:defRPr sz="3200"/>
            </a:pPr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 sz="half" idx="13"/>
          </p:nvPr>
        </p:nvSpPr>
        <p:spPr>
          <a:xfrm>
            <a:off x="457199" y="3964320"/>
            <a:ext cx="8229242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/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1" cy="11426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Title Text</a:t>
            </a:r>
          </a:p>
        </p:txBody>
      </p:sp>
      <p:sp>
        <p:nvSpPr>
          <p:cNvPr id="9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8229241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PlaceHolder 3"/>
          <p:cNvSpPr>
            <a:spLocks noGrp="1"/>
          </p:cNvSpPr>
          <p:nvPr>
            <p:ph type="body" sz="half" idx="13"/>
          </p:nvPr>
        </p:nvSpPr>
        <p:spPr>
          <a:xfrm>
            <a:off x="457199" y="3964320"/>
            <a:ext cx="8229242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F497D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F497D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F497D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F497D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F497D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F497D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F497D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F497D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F497D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-1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-1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-1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-1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-1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-1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-1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-1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-1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tiff"/><Relationship Id="rId5" Type="http://schemas.openxmlformats.org/officeDocument/2006/relationships/image" Target="../media/image17.tiff"/><Relationship Id="rId4" Type="http://schemas.openxmlformats.org/officeDocument/2006/relationships/image" Target="../media/image16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7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 txBox="1"/>
          <p:nvPr/>
        </p:nvSpPr>
        <p:spPr>
          <a:xfrm>
            <a:off x="5029200" y="2514600"/>
            <a:ext cx="3810000" cy="2129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sz="3000" b="1" spc="-1"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 smtClean="0"/>
              <a:t>Similarity based on Shape and </a:t>
            </a:r>
            <a:r>
              <a:rPr lang="en-US" dirty="0" smtClean="0"/>
              <a:t>Appearance</a:t>
            </a:r>
            <a:endParaRPr dirty="0"/>
          </a:p>
          <a:p>
            <a:pPr algn="r">
              <a:defRPr spc="-1"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2000" b="1" dirty="0" smtClean="0"/>
              <a:t>Tel Aviv </a:t>
            </a:r>
            <a:r>
              <a:rPr lang="en-US" sz="2000" b="1" dirty="0" smtClean="0"/>
              <a:t>University</a:t>
            </a:r>
          </a:p>
          <a:p>
            <a:pPr algn="r">
              <a:defRPr spc="-1"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lang="en-US" sz="2000" b="1" dirty="0" smtClean="0"/>
              <a:t>Barak Itkin</a:t>
            </a:r>
            <a:endParaRPr sz="2000" b="1" dirty="0"/>
          </a:p>
          <a:p>
            <a:pPr algn="r">
              <a:spcBef>
                <a:spcPts val="900"/>
              </a:spcBef>
              <a:defRPr b="1" spc="-1"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sz="1600" dirty="0" smtClean="0"/>
              <a:t>2017-</a:t>
            </a:r>
            <a:r>
              <a:rPr lang="en-US" sz="1600" dirty="0" smtClean="0"/>
              <a:t>12</a:t>
            </a:r>
            <a:r>
              <a:rPr sz="1600" dirty="0" smtClean="0"/>
              <a:t>-</a:t>
            </a:r>
            <a:r>
              <a:rPr lang="en-US" sz="1600" dirty="0" smtClean="0"/>
              <a:t>07</a:t>
            </a:r>
            <a:endParaRPr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 txBox="1"/>
          <p:nvPr/>
        </p:nvSpPr>
        <p:spPr>
          <a:xfrm>
            <a:off x="4625975" y="342805"/>
            <a:ext cx="4572000" cy="398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/>
          <a:p>
            <a:pPr>
              <a:lnSpc>
                <a:spcPts val="600"/>
              </a:lnSpc>
              <a:defRPr sz="2000" b="1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 smtClean="0"/>
              <a:t>The final goal</a:t>
            </a:r>
            <a:endParaRPr dirty="0"/>
          </a:p>
          <a:p>
            <a:pPr>
              <a:lnSpc>
                <a:spcPts val="600"/>
              </a:lnSpc>
              <a:defRPr sz="16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  <a:p>
            <a:pPr>
              <a:lnSpc>
                <a:spcPts val="600"/>
              </a:lnSpc>
              <a:defRPr sz="16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  <a:p>
            <a:pPr>
              <a:lnSpc>
                <a:spcPts val="600"/>
              </a:lnSpc>
              <a:defRPr sz="16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 smtClean="0"/>
              <a:t>Empowering archaeologists with computer tools</a:t>
            </a:r>
            <a:endParaRPr dirty="0"/>
          </a:p>
        </p:txBody>
      </p:sp>
      <p:sp>
        <p:nvSpPr>
          <p:cNvPr id="136" name="TextBox 12"/>
          <p:cNvSpPr txBox="1"/>
          <p:nvPr/>
        </p:nvSpPr>
        <p:spPr>
          <a:xfrm>
            <a:off x="1098549" y="1501774"/>
            <a:ext cx="6749603" cy="4062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Our final goal is to create “groups” of sherds, representing “classes”</a:t>
            </a:r>
            <a:endParaRPr lang="en-GB" b="1" dirty="0" smtClean="0">
              <a:solidFill>
                <a:srgbClr val="808080"/>
              </a:solidFill>
              <a:latin typeface="+mn-lt"/>
              <a:sym typeface="Calibri"/>
            </a:endParaRPr>
          </a:p>
          <a:p>
            <a:pPr marL="742950" lvl="2" indent="-285750"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GB" sz="1400" dirty="0" smtClean="0">
                <a:solidFill>
                  <a:srgbClr val="808080"/>
                </a:solidFill>
                <a:latin typeface="+mn-lt"/>
                <a:sym typeface="Calibri"/>
              </a:rPr>
              <a:t>Based on either appearance or shape</a:t>
            </a:r>
          </a:p>
          <a:p>
            <a:pPr marL="742950" lvl="2" indent="-285750"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GB" sz="1400" dirty="0" smtClean="0">
                <a:solidFill>
                  <a:srgbClr val="808080"/>
                </a:solidFill>
                <a:latin typeface="+mn-lt"/>
                <a:sym typeface="Calibri"/>
              </a:rPr>
              <a:t>The data will be collected via photographs (for appearance) or via generation</a:t>
            </a:r>
            <a:br>
              <a:rPr lang="en-GB" sz="1400" dirty="0" smtClean="0">
                <a:solidFill>
                  <a:srgbClr val="808080"/>
                </a:solidFill>
                <a:latin typeface="+mn-lt"/>
                <a:sym typeface="Calibri"/>
              </a:rPr>
            </a:br>
            <a:r>
              <a:rPr lang="en-GB" sz="1400" dirty="0" smtClean="0">
                <a:solidFill>
                  <a:srgbClr val="808080"/>
                </a:solidFill>
                <a:latin typeface="+mn-lt"/>
                <a:sym typeface="Calibri"/>
              </a:rPr>
              <a:t>(virtual synthetic sherds)</a:t>
            </a:r>
            <a:endParaRPr lang="en-GB" sz="1400" dirty="0">
              <a:solidFill>
                <a:srgbClr val="808080"/>
              </a:solidFill>
              <a:latin typeface="+mn-lt"/>
              <a:sym typeface="Calibri"/>
            </a:endParaRP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lang="en-GB" dirty="0" smtClean="0">
              <a:solidFill>
                <a:srgbClr val="808080"/>
              </a:solidFill>
              <a:latin typeface="+mn-lt"/>
              <a:sym typeface="Calibri"/>
            </a:endParaRP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When a new sherd is captured, we compare it against all known</a:t>
            </a:r>
            <a:b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</a:b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classes of sherds</a:t>
            </a:r>
            <a:endParaRPr lang="en-GB" dirty="0" smtClean="0">
              <a:solidFill>
                <a:srgbClr val="808080"/>
              </a:solidFill>
              <a:latin typeface="+mn-lt"/>
              <a:sym typeface="Calibri"/>
            </a:endParaRP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lang="en-GB" dirty="0" smtClean="0">
              <a:solidFill>
                <a:srgbClr val="808080"/>
              </a:solidFill>
              <a:latin typeface="+mn-lt"/>
              <a:sym typeface="Calibri"/>
            </a:endParaRP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The result will be a ranking of classes by similarity</a:t>
            </a:r>
            <a:endParaRPr lang="en-GB" dirty="0" smtClean="0">
              <a:solidFill>
                <a:srgbClr val="808080"/>
              </a:solidFill>
              <a:latin typeface="+mn-lt"/>
              <a:sym typeface="Calibri"/>
            </a:endParaRP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lang="en-GB" dirty="0" smtClean="0">
              <a:solidFill>
                <a:srgbClr val="808080"/>
              </a:solidFill>
              <a:latin typeface="+mn-lt"/>
              <a:sym typeface="Calibri"/>
            </a:endParaRP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These will be inspected by archaeologists, to pick the final</a:t>
            </a:r>
            <a:b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</a:b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classification</a:t>
            </a: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/>
            </a:r>
            <a:b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</a:br>
            <a:endParaRPr lang="en-GB" dirty="0" smtClean="0">
              <a:solidFill>
                <a:srgbClr val="808080"/>
              </a:solidFill>
              <a:latin typeface="+mn-lt"/>
              <a:sym typeface="Calibri"/>
            </a:endParaRP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Additional information (fabric, location, etc.) can be employed to</a:t>
            </a:r>
            <a:b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</a:b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further narrow down the list of classes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7768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arak\Downloads\ArchAIDE\icdar\Blog_Orient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176" y="1033572"/>
            <a:ext cx="4316056" cy="431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CustomShape 1"/>
          <p:cNvSpPr txBox="1"/>
          <p:nvPr/>
        </p:nvSpPr>
        <p:spPr>
          <a:xfrm>
            <a:off x="4625975" y="342805"/>
            <a:ext cx="4572000" cy="398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/>
          <a:p>
            <a:pPr>
              <a:lnSpc>
                <a:spcPts val="600"/>
              </a:lnSpc>
              <a:defRPr sz="2000" b="1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 smtClean="0"/>
              <a:t>Summary</a:t>
            </a:r>
            <a:endParaRPr dirty="0"/>
          </a:p>
          <a:p>
            <a:pPr>
              <a:lnSpc>
                <a:spcPts val="600"/>
              </a:lnSpc>
              <a:defRPr sz="16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  <a:p>
            <a:pPr>
              <a:lnSpc>
                <a:spcPts val="600"/>
              </a:lnSpc>
              <a:defRPr sz="16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  <a:p>
            <a:pPr>
              <a:lnSpc>
                <a:spcPts val="600"/>
              </a:lnSpc>
              <a:defRPr sz="16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 smtClean="0"/>
              <a:t>Questions? Feedback? Thoughts?</a:t>
            </a:r>
            <a:endParaRPr dirty="0"/>
          </a:p>
        </p:txBody>
      </p:sp>
      <p:sp>
        <p:nvSpPr>
          <p:cNvPr id="136" name="TextBox 12"/>
          <p:cNvSpPr txBox="1"/>
          <p:nvPr/>
        </p:nvSpPr>
        <p:spPr>
          <a:xfrm>
            <a:off x="3620874" y="5210036"/>
            <a:ext cx="176266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 algn="ctr">
              <a:buSzPct val="100000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GB" sz="2800" b="1" dirty="0" smtClean="0">
                <a:solidFill>
                  <a:srgbClr val="808080"/>
                </a:solidFill>
                <a:latin typeface="+mn-lt"/>
                <a:sym typeface="Calibri"/>
              </a:rPr>
              <a:t>Questions?</a:t>
            </a:r>
            <a:endParaRPr lang="en-GB" sz="2800" b="1" dirty="0" smtClean="0">
              <a:solidFill>
                <a:srgbClr val="808080"/>
              </a:solidFill>
              <a:latin typeface="+mn-lt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1493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 txBox="1"/>
          <p:nvPr/>
        </p:nvSpPr>
        <p:spPr>
          <a:xfrm>
            <a:off x="4625975" y="342805"/>
            <a:ext cx="4572000" cy="398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/>
          <a:p>
            <a:pPr>
              <a:lnSpc>
                <a:spcPts val="600"/>
              </a:lnSpc>
              <a:defRPr sz="2000" b="1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 smtClean="0"/>
              <a:t>The Goal</a:t>
            </a:r>
            <a:endParaRPr dirty="0"/>
          </a:p>
          <a:p>
            <a:pPr>
              <a:lnSpc>
                <a:spcPts val="600"/>
              </a:lnSpc>
              <a:defRPr sz="16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  <a:p>
            <a:pPr>
              <a:lnSpc>
                <a:spcPts val="600"/>
              </a:lnSpc>
              <a:defRPr sz="16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  <a:p>
            <a:pPr>
              <a:lnSpc>
                <a:spcPts val="600"/>
              </a:lnSpc>
              <a:defRPr sz="16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 smtClean="0"/>
              <a:t>Introducing the recognition types</a:t>
            </a:r>
            <a:endParaRPr dirty="0"/>
          </a:p>
        </p:txBody>
      </p:sp>
      <p:sp>
        <p:nvSpPr>
          <p:cNvPr id="136" name="TextBox 12"/>
          <p:cNvSpPr txBox="1"/>
          <p:nvPr/>
        </p:nvSpPr>
        <p:spPr>
          <a:xfrm>
            <a:off x="1098549" y="1501774"/>
            <a:ext cx="6877843" cy="2585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A central goal of </a:t>
            </a:r>
            <a:r>
              <a:rPr lang="en-GB" dirty="0" err="1" smtClean="0">
                <a:solidFill>
                  <a:srgbClr val="808080"/>
                </a:solidFill>
                <a:latin typeface="+mn-lt"/>
                <a:sym typeface="Calibri"/>
              </a:rPr>
              <a:t>ArchAIDE</a:t>
            </a: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 is to simplify the task of classifying pottery</a:t>
            </a:r>
            <a:b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</a:br>
            <a:endParaRPr lang="en-GB" dirty="0" smtClean="0">
              <a:solidFill>
                <a:srgbClr val="808080"/>
              </a:solidFill>
              <a:latin typeface="+mn-lt"/>
              <a:sym typeface="Calibri"/>
            </a:endParaRP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The work carried out at TAU aims to </a:t>
            </a:r>
            <a:r>
              <a:rPr lang="en-GB" b="1" dirty="0" smtClean="0">
                <a:solidFill>
                  <a:srgbClr val="808080"/>
                </a:solidFill>
                <a:latin typeface="+mn-lt"/>
                <a:sym typeface="Calibri"/>
              </a:rPr>
              <a:t>automate most</a:t>
            </a:r>
            <a:r>
              <a:rPr lang="en-GB" b="1" baseline="30000" dirty="0" smtClean="0">
                <a:solidFill>
                  <a:srgbClr val="FF0000"/>
                </a:solidFill>
                <a:latin typeface="+mn-lt"/>
                <a:sym typeface="Calibri"/>
              </a:rPr>
              <a:t>*</a:t>
            </a:r>
            <a:r>
              <a:rPr lang="en-GB" b="1" dirty="0" smtClean="0">
                <a:solidFill>
                  <a:srgbClr val="808080"/>
                </a:solidFill>
                <a:latin typeface="+mn-lt"/>
                <a:sym typeface="Calibri"/>
              </a:rPr>
              <a:t> of the</a:t>
            </a:r>
            <a:br>
              <a:rPr lang="en-GB" b="1" dirty="0" smtClean="0">
                <a:solidFill>
                  <a:srgbClr val="808080"/>
                </a:solidFill>
                <a:latin typeface="+mn-lt"/>
                <a:sym typeface="Calibri"/>
              </a:rPr>
            </a:br>
            <a:r>
              <a:rPr lang="en-GB" b="1" dirty="0" smtClean="0">
                <a:solidFill>
                  <a:srgbClr val="808080"/>
                </a:solidFill>
                <a:latin typeface="+mn-lt"/>
                <a:sym typeface="Calibri"/>
              </a:rPr>
              <a:t>classification process</a:t>
            </a:r>
            <a:br>
              <a:rPr lang="en-GB" b="1" dirty="0" smtClean="0">
                <a:solidFill>
                  <a:srgbClr val="808080"/>
                </a:solidFill>
                <a:latin typeface="+mn-lt"/>
                <a:sym typeface="Calibri"/>
              </a:rPr>
            </a:br>
            <a:endParaRPr lang="en-GB" b="1" dirty="0" smtClean="0">
              <a:solidFill>
                <a:srgbClr val="808080"/>
              </a:solidFill>
              <a:latin typeface="+mn-lt"/>
              <a:sym typeface="Calibri"/>
            </a:endParaRP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Our goal: Given a photograph of a sherd, identify the “pottery class”</a:t>
            </a:r>
            <a:b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</a:b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it belongs to</a:t>
            </a:r>
            <a:b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</a:br>
            <a:endParaRPr lang="en-GB" dirty="0" smtClean="0">
              <a:solidFill>
                <a:srgbClr val="808080"/>
              </a:solidFill>
              <a:latin typeface="+mn-lt"/>
              <a:sym typeface="Calibri"/>
            </a:endParaRP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Class could be based on either </a:t>
            </a:r>
            <a:r>
              <a:rPr lang="en-GB" b="1" dirty="0" smtClean="0">
                <a:solidFill>
                  <a:srgbClr val="7030A0"/>
                </a:solidFill>
                <a:latin typeface="+mn-lt"/>
                <a:sym typeface="Calibri"/>
              </a:rPr>
              <a:t>decoration</a:t>
            </a: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 or </a:t>
            </a:r>
            <a:r>
              <a:rPr lang="en-GB" b="1" dirty="0" smtClean="0">
                <a:solidFill>
                  <a:srgbClr val="00B050"/>
                </a:solidFill>
                <a:latin typeface="+mn-lt"/>
                <a:sym typeface="Calibri"/>
              </a:rPr>
              <a:t>profile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961" y="4171640"/>
            <a:ext cx="1013737" cy="1773845"/>
          </a:xfrm>
          <a:prstGeom prst="rect">
            <a:avLst/>
          </a:prstGeom>
        </p:spPr>
      </p:pic>
      <p:pic>
        <p:nvPicPr>
          <p:cNvPr id="1026" name="Picture 2" descr="Z:\wp5-community\document_library\Photos and Drawings\Majolica di Montelupo\MTL_G8\MTL_G8_0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183495"/>
            <a:ext cx="1656184" cy="176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 txBox="1"/>
          <p:nvPr/>
        </p:nvSpPr>
        <p:spPr>
          <a:xfrm>
            <a:off x="4625975" y="342805"/>
            <a:ext cx="4572000" cy="398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/>
          <a:p>
            <a:pPr>
              <a:lnSpc>
                <a:spcPts val="600"/>
              </a:lnSpc>
              <a:defRPr sz="2000" b="1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 smtClean="0"/>
              <a:t>Deep Learning Intro</a:t>
            </a:r>
            <a:endParaRPr dirty="0"/>
          </a:p>
          <a:p>
            <a:pPr>
              <a:lnSpc>
                <a:spcPts val="600"/>
              </a:lnSpc>
              <a:defRPr sz="16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  <a:p>
            <a:pPr>
              <a:lnSpc>
                <a:spcPts val="600"/>
              </a:lnSpc>
              <a:defRPr sz="16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  <a:p>
            <a:pPr>
              <a:lnSpc>
                <a:spcPts val="600"/>
              </a:lnSpc>
              <a:defRPr sz="16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 smtClean="0"/>
              <a:t>A very short introduction to Deep Learning</a:t>
            </a:r>
            <a:endParaRPr dirty="0"/>
          </a:p>
        </p:txBody>
      </p:sp>
      <p:sp>
        <p:nvSpPr>
          <p:cNvPr id="136" name="TextBox 12"/>
          <p:cNvSpPr txBox="1"/>
          <p:nvPr/>
        </p:nvSpPr>
        <p:spPr>
          <a:xfrm>
            <a:off x="1098549" y="1501774"/>
            <a:ext cx="6969214" cy="369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In order to build the recognition model, we use </a:t>
            </a:r>
            <a:r>
              <a:rPr lang="en-GB" b="1" dirty="0" smtClean="0">
                <a:solidFill>
                  <a:srgbClr val="808080"/>
                </a:solidFill>
                <a:latin typeface="+mn-lt"/>
                <a:sym typeface="Calibri"/>
              </a:rPr>
              <a:t>deep neural networks</a:t>
            </a: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lang="en-GB" dirty="0" smtClean="0">
              <a:solidFill>
                <a:srgbClr val="808080"/>
              </a:solidFill>
              <a:latin typeface="+mn-lt"/>
              <a:sym typeface="Calibri"/>
            </a:endParaRP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In a nutshell, these are chains of mathematical functions with many</a:t>
            </a:r>
            <a:b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</a:b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parameters (can be millions and more)</a:t>
            </a: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lang="en-GB" dirty="0" smtClean="0">
              <a:solidFill>
                <a:srgbClr val="808080"/>
              </a:solidFill>
              <a:latin typeface="+mn-lt"/>
              <a:sym typeface="Calibri"/>
            </a:endParaRP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With the right parameters, these functions can express complex logic</a:t>
            </a:r>
            <a:b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</a:b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that can solve many types of tasks</a:t>
            </a: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lang="en-GB" dirty="0" smtClean="0">
              <a:solidFill>
                <a:srgbClr val="808080"/>
              </a:solidFill>
              <a:latin typeface="+mn-lt"/>
              <a:sym typeface="Calibri"/>
            </a:endParaRP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Using </a:t>
            </a:r>
            <a:r>
              <a:rPr lang="en-GB" b="1" dirty="0" err="1" smtClean="0">
                <a:solidFill>
                  <a:srgbClr val="808080"/>
                </a:solidFill>
                <a:latin typeface="+mn-lt"/>
                <a:sym typeface="Calibri"/>
              </a:rPr>
              <a:t>labeled</a:t>
            </a:r>
            <a:r>
              <a:rPr lang="en-GB" b="1" dirty="0" smtClean="0">
                <a:solidFill>
                  <a:srgbClr val="808080"/>
                </a:solidFill>
                <a:latin typeface="+mn-lt"/>
                <a:sym typeface="Calibri"/>
              </a:rPr>
              <a:t> samples</a:t>
            </a: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, we slowly “train” the parameters to achieve</a:t>
            </a:r>
            <a:b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</a:br>
            <a:r>
              <a:rPr lang="en-GB" dirty="0" smtClean="0">
                <a:solidFill>
                  <a:srgbClr val="808080"/>
                </a:solidFill>
                <a:sym typeface="Calibri"/>
              </a:rPr>
              <a:t>the </a:t>
            </a: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desired output (this is known as </a:t>
            </a:r>
            <a:r>
              <a:rPr lang="en-GB" b="1" dirty="0" smtClean="0">
                <a:solidFill>
                  <a:srgbClr val="808080"/>
                </a:solidFill>
                <a:latin typeface="+mn-lt"/>
                <a:sym typeface="Calibri"/>
              </a:rPr>
              <a:t>deep learning</a:t>
            </a: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)</a:t>
            </a:r>
            <a:b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</a:br>
            <a:endParaRPr lang="en-GB" dirty="0" smtClean="0">
              <a:solidFill>
                <a:srgbClr val="808080"/>
              </a:solidFill>
              <a:latin typeface="+mn-lt"/>
              <a:sym typeface="Calibri"/>
            </a:endParaRP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Once the models are trained, we can exploit their power to classify</a:t>
            </a:r>
            <a:b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</a:b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new</a:t>
            </a:r>
            <a:r>
              <a:rPr lang="en-GB" dirty="0">
                <a:solidFill>
                  <a:srgbClr val="808080"/>
                </a:solidFill>
                <a:latin typeface="+mn-lt"/>
                <a:sym typeface="Calibri"/>
              </a:rPr>
              <a:t> </a:t>
            </a: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samples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3123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 txBox="1"/>
          <p:nvPr/>
        </p:nvSpPr>
        <p:spPr>
          <a:xfrm>
            <a:off x="4625975" y="342805"/>
            <a:ext cx="4572000" cy="398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/>
          <a:p>
            <a:pPr>
              <a:lnSpc>
                <a:spcPts val="600"/>
              </a:lnSpc>
              <a:defRPr sz="2000" b="1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 smtClean="0"/>
              <a:t>Deep Learning Needs</a:t>
            </a:r>
            <a:endParaRPr dirty="0"/>
          </a:p>
          <a:p>
            <a:pPr>
              <a:lnSpc>
                <a:spcPts val="600"/>
              </a:lnSpc>
              <a:defRPr sz="16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  <a:p>
            <a:pPr>
              <a:lnSpc>
                <a:spcPts val="600"/>
              </a:lnSpc>
              <a:defRPr sz="16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  <a:p>
            <a:pPr>
              <a:lnSpc>
                <a:spcPts val="600"/>
              </a:lnSpc>
              <a:defRPr sz="16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 smtClean="0"/>
              <a:t>Why </a:t>
            </a:r>
            <a:r>
              <a:rPr lang="en-US" dirty="0" smtClean="0"/>
              <a:t>is this not </a:t>
            </a:r>
            <a:r>
              <a:rPr lang="en-US" dirty="0" smtClean="0"/>
              <a:t>as easy?</a:t>
            </a:r>
            <a:endParaRPr dirty="0"/>
          </a:p>
        </p:txBody>
      </p:sp>
      <p:sp>
        <p:nvSpPr>
          <p:cNvPr id="136" name="TextBox 12"/>
          <p:cNvSpPr txBox="1"/>
          <p:nvPr/>
        </p:nvSpPr>
        <p:spPr>
          <a:xfrm>
            <a:off x="1098549" y="1501774"/>
            <a:ext cx="6788075" cy="286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Deep learning involves many parameters to be “learned”</a:t>
            </a:r>
            <a:endParaRPr lang="en-GB" b="1" dirty="0" smtClean="0">
              <a:solidFill>
                <a:srgbClr val="808080"/>
              </a:solidFill>
              <a:latin typeface="+mn-lt"/>
              <a:sym typeface="Calibri"/>
            </a:endParaRP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lang="en-GB" dirty="0" smtClean="0">
              <a:solidFill>
                <a:srgbClr val="808080"/>
              </a:solidFill>
              <a:latin typeface="+mn-lt"/>
              <a:sym typeface="Calibri"/>
            </a:endParaRP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This means we need many </a:t>
            </a:r>
            <a:r>
              <a:rPr lang="en-GB" dirty="0" err="1" smtClean="0">
                <a:solidFill>
                  <a:srgbClr val="808080"/>
                </a:solidFill>
                <a:latin typeface="+mn-lt"/>
                <a:sym typeface="Calibri"/>
              </a:rPr>
              <a:t>labeled</a:t>
            </a: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 samples</a:t>
            </a: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lang="en-GB" dirty="0" smtClean="0">
              <a:solidFill>
                <a:srgbClr val="808080"/>
              </a:solidFill>
              <a:latin typeface="+mn-lt"/>
              <a:sym typeface="Calibri"/>
            </a:endParaRP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Many as in hundreds, thousands, and usually more</a:t>
            </a: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lang="en-GB" dirty="0" smtClean="0">
              <a:solidFill>
                <a:srgbClr val="808080"/>
              </a:solidFill>
              <a:latin typeface="+mn-lt"/>
              <a:sym typeface="Calibri"/>
            </a:endParaRP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However, </a:t>
            </a:r>
            <a:r>
              <a:rPr lang="en-GB" b="1" dirty="0" smtClean="0">
                <a:solidFill>
                  <a:srgbClr val="808080"/>
                </a:solidFill>
                <a:latin typeface="+mn-lt"/>
                <a:sym typeface="Calibri"/>
              </a:rPr>
              <a:t>we don’t have this much available </a:t>
            </a:r>
            <a:r>
              <a:rPr lang="en-GB" b="1" u="sng" dirty="0" err="1" smtClean="0">
                <a:solidFill>
                  <a:srgbClr val="808080"/>
                </a:solidFill>
                <a:latin typeface="+mn-lt"/>
                <a:sym typeface="Calibri"/>
              </a:rPr>
              <a:t>labeled</a:t>
            </a:r>
            <a:r>
              <a:rPr lang="en-GB" b="1" dirty="0" smtClean="0">
                <a:solidFill>
                  <a:srgbClr val="808080"/>
                </a:solidFill>
                <a:latin typeface="+mn-lt"/>
                <a:sym typeface="Calibri"/>
              </a:rPr>
              <a:t> archaeological</a:t>
            </a:r>
            <a:br>
              <a:rPr lang="en-GB" b="1" dirty="0" smtClean="0">
                <a:solidFill>
                  <a:srgbClr val="808080"/>
                </a:solidFill>
                <a:latin typeface="+mn-lt"/>
                <a:sym typeface="Calibri"/>
              </a:rPr>
            </a:br>
            <a:r>
              <a:rPr lang="en-GB" b="1" dirty="0" smtClean="0">
                <a:solidFill>
                  <a:srgbClr val="808080"/>
                </a:solidFill>
                <a:latin typeface="+mn-lt"/>
                <a:sym typeface="Calibri"/>
              </a:rPr>
              <a:t>data</a:t>
            </a: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 (i.e. classified images of sherds)</a:t>
            </a: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lang="en-GB" dirty="0" smtClean="0">
              <a:solidFill>
                <a:srgbClr val="808080"/>
              </a:solidFill>
              <a:latin typeface="+mn-lt"/>
              <a:sym typeface="Calibri"/>
            </a:endParaRP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Hence why this was not done earlier…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39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 txBox="1"/>
          <p:nvPr/>
        </p:nvSpPr>
        <p:spPr>
          <a:xfrm>
            <a:off x="4625975" y="342805"/>
            <a:ext cx="4572000" cy="398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/>
          <a:p>
            <a:pPr>
              <a:lnSpc>
                <a:spcPts val="600"/>
              </a:lnSpc>
              <a:defRPr sz="2000" b="1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 smtClean="0"/>
              <a:t>Decoration and Appearance</a:t>
            </a:r>
            <a:endParaRPr dirty="0"/>
          </a:p>
          <a:p>
            <a:pPr>
              <a:lnSpc>
                <a:spcPts val="600"/>
              </a:lnSpc>
              <a:defRPr sz="16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  <a:p>
            <a:pPr>
              <a:lnSpc>
                <a:spcPts val="600"/>
              </a:lnSpc>
              <a:defRPr sz="16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  <a:p>
            <a:pPr>
              <a:lnSpc>
                <a:spcPts val="600"/>
              </a:lnSpc>
              <a:defRPr sz="16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 smtClean="0"/>
              <a:t>Recognizing sherds based on appearance</a:t>
            </a:r>
            <a:endParaRPr dirty="0"/>
          </a:p>
        </p:txBody>
      </p:sp>
      <p:sp>
        <p:nvSpPr>
          <p:cNvPr id="136" name="TextBox 12"/>
          <p:cNvSpPr txBox="1"/>
          <p:nvPr/>
        </p:nvSpPr>
        <p:spPr>
          <a:xfrm>
            <a:off x="1098549" y="1501774"/>
            <a:ext cx="6632583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The first recognition type, is based on the appearance of the sherd</a:t>
            </a:r>
            <a:endParaRPr lang="en-GB" b="1" dirty="0" smtClean="0">
              <a:solidFill>
                <a:srgbClr val="808080"/>
              </a:solidFill>
              <a:latin typeface="+mn-lt"/>
              <a:sym typeface="Calibri"/>
            </a:endParaRP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lang="en-GB" dirty="0" smtClean="0">
              <a:solidFill>
                <a:srgbClr val="808080"/>
              </a:solidFill>
              <a:latin typeface="+mn-lt"/>
              <a:sym typeface="Calibri"/>
            </a:endParaRP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For example, classifying decorations on a sherd as belonging to a</a:t>
            </a:r>
            <a:b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</a:b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family of decorations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50206" y="3268325"/>
            <a:ext cx="4745155" cy="2137590"/>
            <a:chOff x="950206" y="3268325"/>
            <a:chExt cx="4745155" cy="2137590"/>
          </a:xfrm>
        </p:grpSpPr>
        <p:pic>
          <p:nvPicPr>
            <p:cNvPr id="2058" name="Picture 10" descr="C:\Users\Barak\Desktop\MTL_G71_MMO01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2189" y="3342025"/>
              <a:ext cx="1245754" cy="934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Picture 7" descr="C:\Users\Barak\Desktop\MTL_G33_MMO013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7139" y="3268325"/>
              <a:ext cx="1245753" cy="934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Barak\Desktop\MTL_G26_MMO029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206" y="3268325"/>
              <a:ext cx="700386" cy="934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Barak\Desktop\MTL_G26_MMO043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3321" y="3879909"/>
              <a:ext cx="700385" cy="934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C:\Users\Barak\Desktop\MTL_G26_MMO003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432" y="4471581"/>
              <a:ext cx="700400" cy="934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C:\Users\Barak\Desktop\MTL_G33_MMO005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5423" y="3879909"/>
              <a:ext cx="1408071" cy="934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C:\Users\Barak\Desktop\MTL_G33_MMO019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9271" y="4471582"/>
              <a:ext cx="1245778" cy="934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 descr="C:\Users\Barak\Desktop\MTL_G71_MMO038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29516" y="3911088"/>
              <a:ext cx="695455" cy="927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C:\Users\Barak\Desktop\MTL_G71_MMO032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9906" y="4471581"/>
              <a:ext cx="695455" cy="927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6" descr="C:\Users\Barak\Desktop\veryfirstsherdsfiles\Decor\MTL_G83_MMO010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676648"/>
            <a:ext cx="1599179" cy="119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967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 txBox="1"/>
          <p:nvPr/>
        </p:nvSpPr>
        <p:spPr>
          <a:xfrm>
            <a:off x="4625975" y="342805"/>
            <a:ext cx="4572000" cy="398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/>
          <a:p>
            <a:pPr>
              <a:lnSpc>
                <a:spcPts val="600"/>
              </a:lnSpc>
              <a:defRPr sz="2000" b="1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 smtClean="0"/>
              <a:t>Appearance based recognition</a:t>
            </a:r>
            <a:endParaRPr dirty="0"/>
          </a:p>
          <a:p>
            <a:pPr>
              <a:lnSpc>
                <a:spcPts val="600"/>
              </a:lnSpc>
              <a:defRPr sz="16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  <a:p>
            <a:pPr>
              <a:lnSpc>
                <a:spcPts val="600"/>
              </a:lnSpc>
              <a:defRPr sz="16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  <a:p>
            <a:pPr>
              <a:lnSpc>
                <a:spcPts val="600"/>
              </a:lnSpc>
              <a:defRPr sz="16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 smtClean="0"/>
              <a:t>Using transfer learning</a:t>
            </a:r>
            <a:endParaRPr dirty="0"/>
          </a:p>
        </p:txBody>
      </p:sp>
      <p:sp>
        <p:nvSpPr>
          <p:cNvPr id="136" name="TextBox 12"/>
          <p:cNvSpPr txBox="1"/>
          <p:nvPr/>
        </p:nvSpPr>
        <p:spPr>
          <a:xfrm>
            <a:off x="1098549" y="1501774"/>
            <a:ext cx="7079821" cy="338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Training neural networks to properly recognize image features, is hard</a:t>
            </a:r>
          </a:p>
          <a:p>
            <a:pPr marL="742950" lvl="2" indent="-285750"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GB" sz="1400" dirty="0" smtClean="0">
                <a:solidFill>
                  <a:srgbClr val="808080"/>
                </a:solidFill>
                <a:latin typeface="+mn-lt"/>
                <a:sym typeface="Calibri"/>
              </a:rPr>
              <a:t>Requiring tons of samples and lots of computation time</a:t>
            </a:r>
            <a:endParaRPr lang="en-GB" sz="1400" dirty="0">
              <a:solidFill>
                <a:srgbClr val="808080"/>
              </a:solidFill>
              <a:latin typeface="+mn-lt"/>
              <a:sym typeface="Calibri"/>
            </a:endParaRP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lang="en-GB" b="1" dirty="0" smtClean="0">
              <a:solidFill>
                <a:srgbClr val="808080"/>
              </a:solidFill>
              <a:latin typeface="+mn-lt"/>
              <a:sym typeface="Calibri"/>
            </a:endParaRP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Instead, we use a network that was already trained on real life images</a:t>
            </a:r>
          </a:p>
          <a:p>
            <a:pPr marL="742950" lvl="2" indent="-285750"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GB" sz="1400" dirty="0" smtClean="0">
                <a:solidFill>
                  <a:srgbClr val="808080"/>
                </a:solidFill>
                <a:latin typeface="+mn-lt"/>
                <a:sym typeface="Calibri"/>
              </a:rPr>
              <a:t>A network trained on “ImageNet” – a dataset of many classes (animals, objects</a:t>
            </a:r>
            <a:br>
              <a:rPr lang="en-GB" sz="1400" dirty="0" smtClean="0">
                <a:solidFill>
                  <a:srgbClr val="808080"/>
                </a:solidFill>
                <a:latin typeface="+mn-lt"/>
                <a:sym typeface="Calibri"/>
              </a:rPr>
            </a:br>
            <a:r>
              <a:rPr lang="en-GB" sz="1400" dirty="0" smtClean="0">
                <a:solidFill>
                  <a:srgbClr val="808080"/>
                </a:solidFill>
                <a:latin typeface="+mn-lt"/>
                <a:sym typeface="Calibri"/>
              </a:rPr>
              <a:t>and many more)</a:t>
            </a:r>
          </a:p>
          <a:p>
            <a:pPr marL="742950" lvl="2" indent="-285750"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lang="en-GB" sz="1400" dirty="0">
              <a:solidFill>
                <a:srgbClr val="808080"/>
              </a:solidFill>
              <a:latin typeface="+mn-lt"/>
              <a:sym typeface="Calibri"/>
            </a:endParaRP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GB" dirty="0" smtClean="0">
                <a:solidFill>
                  <a:srgbClr val="808080"/>
                </a:solidFill>
                <a:sym typeface="Calibri"/>
              </a:rPr>
              <a:t>Taking the “features” that  were learnt there, we learn correspondence</a:t>
            </a:r>
            <a:r>
              <a:rPr lang="en-GB" dirty="0">
                <a:solidFill>
                  <a:srgbClr val="808080"/>
                </a:solidFill>
                <a:sym typeface="Calibri"/>
              </a:rPr>
              <a:t/>
            </a:r>
            <a:br>
              <a:rPr lang="en-GB" dirty="0">
                <a:solidFill>
                  <a:srgbClr val="808080"/>
                </a:solidFill>
                <a:sym typeface="Calibri"/>
              </a:rPr>
            </a:br>
            <a:r>
              <a:rPr lang="en-GB" dirty="0" smtClean="0">
                <a:solidFill>
                  <a:srgbClr val="808080"/>
                </a:solidFill>
                <a:sym typeface="Calibri"/>
              </a:rPr>
              <a:t>between features and appearance classes</a:t>
            </a:r>
          </a:p>
          <a:p>
            <a:pPr marL="742950" lvl="2" indent="-285750"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GB" sz="1400" dirty="0" smtClean="0">
                <a:solidFill>
                  <a:srgbClr val="808080"/>
                </a:solidFill>
                <a:latin typeface="+mn-lt"/>
                <a:sym typeface="Calibri"/>
              </a:rPr>
              <a:t>Each feature has a weight per class</a:t>
            </a:r>
            <a:endParaRPr lang="en-GB" sz="1400" dirty="0">
              <a:solidFill>
                <a:srgbClr val="808080"/>
              </a:solidFill>
              <a:latin typeface="+mn-lt"/>
              <a:sym typeface="Calibri"/>
            </a:endParaRP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lang="en-GB" dirty="0" smtClean="0">
              <a:solidFill>
                <a:srgbClr val="808080"/>
              </a:solidFill>
              <a:sym typeface="Calibri"/>
            </a:endParaRP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Learning this correspondence is still hard, yet </a:t>
            </a:r>
            <a:r>
              <a:rPr lang="en-GB" b="1" dirty="0" smtClean="0">
                <a:solidFill>
                  <a:srgbClr val="808080"/>
                </a:solidFill>
                <a:latin typeface="+mn-lt"/>
                <a:sym typeface="Calibri"/>
              </a:rPr>
              <a:t>feasible with the amount</a:t>
            </a:r>
            <a:br>
              <a:rPr lang="en-GB" b="1" dirty="0" smtClean="0">
                <a:solidFill>
                  <a:srgbClr val="808080"/>
                </a:solidFill>
                <a:latin typeface="+mn-lt"/>
                <a:sym typeface="Calibri"/>
              </a:rPr>
            </a:br>
            <a:r>
              <a:rPr lang="en-GB" b="1" dirty="0" smtClean="0">
                <a:solidFill>
                  <a:srgbClr val="808080"/>
                </a:solidFill>
                <a:latin typeface="+mn-lt"/>
                <a:sym typeface="Calibri"/>
              </a:rPr>
              <a:t>of images we have</a:t>
            </a:r>
          </a:p>
        </p:txBody>
      </p:sp>
    </p:spTree>
    <p:extLst>
      <p:ext uri="{BB962C8B-B14F-4D97-AF65-F5344CB8AC3E}">
        <p14:creationId xmlns:p14="http://schemas.microsoft.com/office/powerpoint/2010/main" val="2371844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 txBox="1"/>
          <p:nvPr/>
        </p:nvSpPr>
        <p:spPr>
          <a:xfrm>
            <a:off x="4625975" y="342805"/>
            <a:ext cx="4572000" cy="398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/>
          <a:p>
            <a:pPr>
              <a:lnSpc>
                <a:spcPts val="600"/>
              </a:lnSpc>
              <a:defRPr sz="2000" b="1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 smtClean="0"/>
              <a:t>Shapes and profiles</a:t>
            </a:r>
            <a:endParaRPr dirty="0"/>
          </a:p>
          <a:p>
            <a:pPr>
              <a:lnSpc>
                <a:spcPts val="600"/>
              </a:lnSpc>
              <a:defRPr sz="16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  <a:p>
            <a:pPr>
              <a:lnSpc>
                <a:spcPts val="600"/>
              </a:lnSpc>
              <a:defRPr sz="16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  <a:p>
            <a:pPr>
              <a:lnSpc>
                <a:spcPts val="600"/>
              </a:lnSpc>
              <a:defRPr sz="16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 smtClean="0"/>
              <a:t>Recognizing sherds based on fracture shapes</a:t>
            </a:r>
            <a:endParaRPr dirty="0"/>
          </a:p>
        </p:txBody>
      </p:sp>
      <p:sp>
        <p:nvSpPr>
          <p:cNvPr id="136" name="TextBox 12"/>
          <p:cNvSpPr txBox="1"/>
          <p:nvPr/>
        </p:nvSpPr>
        <p:spPr>
          <a:xfrm>
            <a:off x="1098549" y="1501774"/>
            <a:ext cx="719042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The second recognition type, is based on the fracture shape of the sherd</a:t>
            </a:r>
            <a:endParaRPr lang="en-GB" b="1" dirty="0" smtClean="0">
              <a:solidFill>
                <a:srgbClr val="808080"/>
              </a:solidFill>
              <a:latin typeface="+mn-lt"/>
              <a:sym typeface="Calibri"/>
            </a:endParaRP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lang="en-GB" dirty="0" smtClean="0">
              <a:solidFill>
                <a:srgbClr val="808080"/>
              </a:solidFill>
              <a:latin typeface="+mn-lt"/>
              <a:sym typeface="Calibri"/>
            </a:endParaRP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For example, classifying a sherd as belonging to a class with certain</a:t>
            </a:r>
            <a:b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</a:b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profile drawings</a:t>
            </a:r>
          </a:p>
        </p:txBody>
      </p:sp>
      <p:pic>
        <p:nvPicPr>
          <p:cNvPr id="15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95076" y="3547677"/>
            <a:ext cx="1529490" cy="14573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/>
          <p:cNvGrpSpPr/>
          <p:nvPr/>
        </p:nvGrpSpPr>
        <p:grpSpPr>
          <a:xfrm>
            <a:off x="1164542" y="3212976"/>
            <a:ext cx="4640013" cy="2606799"/>
            <a:chOff x="1164542" y="3212976"/>
            <a:chExt cx="4640013" cy="2606799"/>
          </a:xfrm>
        </p:grpSpPr>
        <p:pic>
          <p:nvPicPr>
            <p:cNvPr id="3074" name="Picture 2" descr="C:\Users\Barak\Downloads\ArchAIDE\Profiles\DR145\DR145.tif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71"/>
            <a:stretch/>
          </p:blipFill>
          <p:spPr bwMode="auto">
            <a:xfrm>
              <a:off x="1164542" y="3212976"/>
              <a:ext cx="1031194" cy="1932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C:\Users\Barak\Downloads\ArchAIDE\Profiles\DR245\DR245.tif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063"/>
            <a:stretch/>
          </p:blipFill>
          <p:spPr bwMode="auto">
            <a:xfrm>
              <a:off x="2440264" y="3212976"/>
              <a:ext cx="1227948" cy="1997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:\Users\Barak\Downloads\ArchAIDE\Profiles\DR423\DR423.tif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175"/>
            <a:stretch/>
          </p:blipFill>
          <p:spPr bwMode="auto">
            <a:xfrm>
              <a:off x="4644008" y="3212976"/>
              <a:ext cx="1160547" cy="1932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 descr="C:\Users\Barak\Downloads\ArchAIDE\Profiles\DR145\DR145.tif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31"/>
            <a:stretch/>
          </p:blipFill>
          <p:spPr bwMode="auto">
            <a:xfrm>
              <a:off x="3339446" y="3750940"/>
              <a:ext cx="1073883" cy="2068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96647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 txBox="1"/>
          <p:nvPr/>
        </p:nvSpPr>
        <p:spPr>
          <a:xfrm>
            <a:off x="4625975" y="342805"/>
            <a:ext cx="4572000" cy="398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/>
          <a:p>
            <a:pPr>
              <a:lnSpc>
                <a:spcPts val="600"/>
              </a:lnSpc>
              <a:defRPr sz="2000" b="1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 smtClean="0"/>
              <a:t>Shapes and profiles</a:t>
            </a:r>
            <a:endParaRPr dirty="0"/>
          </a:p>
          <a:p>
            <a:pPr>
              <a:lnSpc>
                <a:spcPts val="600"/>
              </a:lnSpc>
              <a:defRPr sz="16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  <a:p>
            <a:pPr>
              <a:lnSpc>
                <a:spcPts val="600"/>
              </a:lnSpc>
              <a:defRPr sz="16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  <a:p>
            <a:pPr>
              <a:lnSpc>
                <a:spcPts val="600"/>
              </a:lnSpc>
              <a:defRPr sz="16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 smtClean="0"/>
              <a:t>Generating synthetic data</a:t>
            </a:r>
            <a:endParaRPr dirty="0"/>
          </a:p>
        </p:txBody>
      </p:sp>
      <p:sp>
        <p:nvSpPr>
          <p:cNvPr id="136" name="TextBox 12"/>
          <p:cNvSpPr txBox="1"/>
          <p:nvPr/>
        </p:nvSpPr>
        <p:spPr>
          <a:xfrm>
            <a:off x="1098549" y="1501774"/>
            <a:ext cx="7091042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Here we can’t use a pre-trained network, and so we need lots of data</a:t>
            </a:r>
            <a:endParaRPr lang="en-GB" b="1" dirty="0" smtClean="0">
              <a:solidFill>
                <a:srgbClr val="808080"/>
              </a:solidFill>
              <a:latin typeface="+mn-lt"/>
              <a:sym typeface="Calibri"/>
            </a:endParaRP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lang="en-GB" dirty="0" smtClean="0">
              <a:solidFill>
                <a:srgbClr val="808080"/>
              </a:solidFill>
              <a:latin typeface="+mn-lt"/>
              <a:sym typeface="Calibri"/>
            </a:endParaRP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To overcome this limitation, we generate synthetic sherds by creating a</a:t>
            </a:r>
            <a:b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</a:b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3D reconstruction of the model, and then breaking it (virtually)</a:t>
            </a:r>
            <a:endParaRPr lang="en-GB" dirty="0">
              <a:solidFill>
                <a:srgbClr val="808080"/>
              </a:solidFill>
              <a:sym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38" y="3250951"/>
            <a:ext cx="1377464" cy="24102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183" y="3235696"/>
            <a:ext cx="731144" cy="22630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916" y="3250951"/>
            <a:ext cx="469192" cy="2156038"/>
          </a:xfrm>
          <a:prstGeom prst="rect">
            <a:avLst/>
          </a:prstGeom>
        </p:spPr>
      </p:pic>
      <p:pic>
        <p:nvPicPr>
          <p:cNvPr id="13" name="Picture 2" descr="C:\Users\Barak\Downloads\ArchAIDE\icdar\DR138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28" t="25000" r="27916" b="11558"/>
          <a:stretch/>
        </p:blipFill>
        <p:spPr bwMode="auto">
          <a:xfrm>
            <a:off x="5004048" y="3286294"/>
            <a:ext cx="1134161" cy="23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Barak\Downloads\ArchAIDE\icdar\Blog_Fractures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7" t="23802" r="34351" b="24479"/>
          <a:stretch/>
        </p:blipFill>
        <p:spPr bwMode="auto">
          <a:xfrm>
            <a:off x="6911975" y="3497057"/>
            <a:ext cx="1526384" cy="209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2123728" y="4261785"/>
            <a:ext cx="466390" cy="458535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00B05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CNR</a:t>
            </a:r>
            <a:endParaRPr kumimoji="0" lang="en-US" sz="9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341877" y="4319287"/>
            <a:ext cx="466390" cy="324166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349988" y="4328970"/>
            <a:ext cx="466390" cy="324166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6300192" y="4328970"/>
            <a:ext cx="466390" cy="324166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1888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 txBox="1"/>
          <p:nvPr/>
        </p:nvSpPr>
        <p:spPr>
          <a:xfrm>
            <a:off x="4625975" y="342805"/>
            <a:ext cx="4572000" cy="398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/>
          <a:p>
            <a:pPr>
              <a:lnSpc>
                <a:spcPts val="600"/>
              </a:lnSpc>
              <a:defRPr sz="2000" b="1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 smtClean="0"/>
              <a:t>Shape input</a:t>
            </a:r>
            <a:endParaRPr dirty="0"/>
          </a:p>
          <a:p>
            <a:pPr>
              <a:lnSpc>
                <a:spcPts val="600"/>
              </a:lnSpc>
              <a:defRPr sz="16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  <a:p>
            <a:pPr>
              <a:lnSpc>
                <a:spcPts val="600"/>
              </a:lnSpc>
              <a:defRPr sz="16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  <a:p>
            <a:pPr>
              <a:lnSpc>
                <a:spcPts val="600"/>
              </a:lnSpc>
              <a:defRPr sz="1600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 smtClean="0"/>
              <a:t>Converting images and sherds to images</a:t>
            </a:r>
            <a:endParaRPr dirty="0"/>
          </a:p>
        </p:txBody>
      </p:sp>
      <p:sp>
        <p:nvSpPr>
          <p:cNvPr id="136" name="TextBox 12"/>
          <p:cNvSpPr txBox="1"/>
          <p:nvPr/>
        </p:nvSpPr>
        <p:spPr>
          <a:xfrm>
            <a:off x="1098549" y="1501774"/>
            <a:ext cx="6807311" cy="3016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In the generation process, we pick “mostly vertical” fractures, and</a:t>
            </a:r>
            <a:b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</a:b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project these onto a black and white image</a:t>
            </a: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lang="en-GB" b="1" dirty="0">
              <a:solidFill>
                <a:srgbClr val="808080"/>
              </a:solidFill>
              <a:latin typeface="+mn-lt"/>
              <a:sym typeface="Calibri"/>
            </a:endParaRP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lang="en-GB" b="1" dirty="0" smtClean="0">
              <a:solidFill>
                <a:srgbClr val="808080"/>
              </a:solidFill>
              <a:latin typeface="+mn-lt"/>
              <a:sym typeface="Calibri"/>
            </a:endParaRP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lang="en-GB" dirty="0" smtClean="0">
              <a:solidFill>
                <a:srgbClr val="808080"/>
              </a:solidFill>
              <a:latin typeface="+mn-lt"/>
              <a:sym typeface="Calibri"/>
            </a:endParaRP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lang="en-GB" dirty="0">
              <a:solidFill>
                <a:srgbClr val="808080"/>
              </a:solidFill>
              <a:latin typeface="+mn-lt"/>
              <a:sym typeface="Calibri"/>
            </a:endParaRP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lang="en-GB" dirty="0" smtClean="0">
              <a:solidFill>
                <a:srgbClr val="808080"/>
              </a:solidFill>
              <a:latin typeface="+mn-lt"/>
              <a:sym typeface="Calibri"/>
            </a:endParaRPr>
          </a:p>
          <a:p>
            <a:pPr lvl="0">
              <a:buSzPct val="100000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lang="en-GB" dirty="0" smtClean="0">
              <a:solidFill>
                <a:srgbClr val="808080"/>
              </a:solidFill>
              <a:latin typeface="+mn-lt"/>
              <a:sym typeface="Calibri"/>
            </a:endParaRPr>
          </a:p>
          <a:p>
            <a:pPr lvl="0">
              <a:buSzPct val="100000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lang="en-GB" sz="500" dirty="0" smtClean="0">
              <a:solidFill>
                <a:srgbClr val="808080"/>
              </a:solidFill>
              <a:latin typeface="+mn-lt"/>
              <a:sym typeface="Calibri"/>
            </a:endParaRPr>
          </a:p>
          <a:p>
            <a:pPr marL="285750" lvl="0" indent="-28575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With pieces captured on the field, the user will have to annotate the</a:t>
            </a:r>
            <a:b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</a:b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fracture</a:t>
            </a:r>
            <a:r>
              <a:rPr lang="en-GB" dirty="0">
                <a:solidFill>
                  <a:srgbClr val="808080"/>
                </a:solidFill>
                <a:latin typeface="+mn-lt"/>
                <a:sym typeface="Calibri"/>
              </a:rPr>
              <a:t> </a:t>
            </a:r>
            <a:r>
              <a:rPr lang="en-GB" dirty="0" smtClean="0">
                <a:solidFill>
                  <a:srgbClr val="808080"/>
                </a:solidFill>
                <a:latin typeface="+mn-lt"/>
                <a:sym typeface="Calibri"/>
              </a:rPr>
              <a:t>on the image (using software by CNR)</a:t>
            </a:r>
            <a:endParaRPr lang="en-GB" dirty="0">
              <a:solidFill>
                <a:srgbClr val="808080"/>
              </a:solidFill>
              <a:sym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96831" y="2244922"/>
            <a:ext cx="3210745" cy="1439930"/>
            <a:chOff x="2593267" y="2212970"/>
            <a:chExt cx="3210745" cy="1439930"/>
          </a:xfrm>
        </p:grpSpPr>
        <p:sp>
          <p:nvSpPr>
            <p:cNvPr id="22" name="Right Arrow 21"/>
            <p:cNvSpPr/>
            <p:nvPr/>
          </p:nvSpPr>
          <p:spPr>
            <a:xfrm>
              <a:off x="3671253" y="2745054"/>
              <a:ext cx="466390" cy="324166"/>
            </a:xfrm>
            <a:prstGeom prst="rightArrow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99" name="Picture 3" descr="C:\Users\Barak\Downloads\ArchAIDE\icdar\Sherd14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53" t="39524" r="24184" b="31737"/>
            <a:stretch/>
          </p:blipFill>
          <p:spPr bwMode="auto">
            <a:xfrm>
              <a:off x="2593267" y="2212970"/>
              <a:ext cx="900000" cy="1439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C:\Users\Barak\Downloads\ArchAIDE\icdar\Sherds\00022.fractur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427984" y="2276872"/>
              <a:ext cx="1376028" cy="1376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1960246" y="4365104"/>
            <a:ext cx="5731160" cy="1622815"/>
            <a:chOff x="1960246" y="4365104"/>
            <a:chExt cx="5731160" cy="1622815"/>
          </a:xfrm>
        </p:grpSpPr>
        <p:pic>
          <p:nvPicPr>
            <p:cNvPr id="15" name="Picture 3" descr="Picture 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/>
            </a:blip>
            <a:stretch>
              <a:fillRect/>
            </a:stretch>
          </p:blipFill>
          <p:spPr>
            <a:xfrm>
              <a:off x="6161916" y="4365104"/>
              <a:ext cx="1529490" cy="145492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9" name="Picture 3" descr="Picture 3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960246" y="4518686"/>
              <a:ext cx="1529490" cy="145732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0" name="Picture 4" descr="Picture 4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240222" y="4530593"/>
              <a:ext cx="1532013" cy="145732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4" name="Right Arrow 13"/>
            <p:cNvSpPr/>
            <p:nvPr/>
          </p:nvSpPr>
          <p:spPr>
            <a:xfrm>
              <a:off x="3635896" y="5029988"/>
              <a:ext cx="466390" cy="458535"/>
            </a:xfrm>
            <a:prstGeom prst="rightArrow">
              <a:avLst/>
            </a:prstGeom>
            <a:solidFill>
              <a:srgbClr val="FFFFFF"/>
            </a:solidFill>
            <a:ln w="25400" cap="flat">
              <a:solidFill>
                <a:srgbClr val="00B05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CNR</a:t>
              </a:r>
              <a:endParaRPr kumimoji="0" lang="en-US" sz="9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5928721" y="5018081"/>
              <a:ext cx="466390" cy="458535"/>
            </a:xfrm>
            <a:prstGeom prst="rightArrow">
              <a:avLst/>
            </a:prstGeom>
            <a:solidFill>
              <a:srgbClr val="FFFFFF"/>
            </a:solidFill>
            <a:ln w="25400" cap="flat">
              <a:solidFill>
                <a:srgbClr val="00B05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CNR</a:t>
              </a:r>
              <a:endParaRPr kumimoji="0" lang="en-US" sz="9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432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344</Words>
  <Application>Microsoft Office PowerPoint</Application>
  <PresentationFormat>On-screen Show (4:3)</PresentationFormat>
  <Paragraphs>107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Barak Itkin</cp:lastModifiedBy>
  <cp:revision>37</cp:revision>
  <dcterms:modified xsi:type="dcterms:W3CDTF">2017-12-07T13:47:16Z</dcterms:modified>
</cp:coreProperties>
</file>