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80" r:id="rId4"/>
  </p:sldMasterIdLst>
  <p:notesMasterIdLst>
    <p:notesMasterId r:id="rId23"/>
  </p:notesMasterIdLst>
  <p:handoutMasterIdLst>
    <p:handoutMasterId r:id="rId24"/>
  </p:handoutMasterIdLst>
  <p:sldIdLst>
    <p:sldId id="267" r:id="rId5"/>
    <p:sldId id="283" r:id="rId6"/>
    <p:sldId id="287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298" r:id="rId15"/>
    <p:sldId id="300" r:id="rId16"/>
    <p:sldId id="299" r:id="rId17"/>
    <p:sldId id="303" r:id="rId18"/>
    <p:sldId id="302" r:id="rId19"/>
    <p:sldId id="296" r:id="rId20"/>
    <p:sldId id="29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-69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C6108EE-55FF-46CC-B2A2-891B555157C1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ה'/שבט/תשע"ט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90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-6913" y="8685215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63A36C10-A9D4-4995-9BAF-95FBD77A724B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1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4353" y="-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62B8339-3B95-43C6-B7D6-5435D4E5A90A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1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435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AEF9EC-8318-4FF6-847E-A85BBD2B7E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17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073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3721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46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0" y="8685213"/>
            <a:ext cx="2971800" cy="458787"/>
          </a:xfrm>
        </p:spPr>
        <p:txBody>
          <a:bodyPr/>
          <a:lstStyle/>
          <a:p>
            <a:pPr algn="l"/>
            <a:fld id="{23AEF9EC-8318-4FF6-847E-A85BBD2B7E49}" type="slidenum">
              <a:rPr lang="he-IL" smtClean="0"/>
              <a:pPr algn="l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753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F34A9-CFF1-4D0E-8EB5-EB7533D66B1C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EF16-95A9-428F-96E9-DDF84DDF1B9A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7CCD-C86B-4122-8A0B-204F7F6EB6D5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9E54-0280-4A7C-AA55-CD8AC6C3427E}" type="datetime1">
              <a:rPr lang="he-IL" smtClean="0"/>
              <a:pPr/>
              <a:t>ה'/שבט/תשע"ט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smtClean="0"/>
              <a:pPr/>
              <a:t>‹#›</a:t>
            </a:fld>
            <a:endParaRPr lang="he-IL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5287-8F79-49E6-8057-F267818EC73F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F1E3-A47F-48FC-B259-A90ABC415919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F81-8988-4DE0-875F-D722C92A7DA9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9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B39D-AB77-4634-88E6-990EF5258CA8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1053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642-F73F-43A2-9430-3CE3E101BB95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332593B-A433-4CBF-B079-50498F077662}"/>
              </a:ext>
            </a:extLst>
          </p:cNvPr>
          <p:cNvSpPr/>
          <p:nvPr userDrawn="1"/>
        </p:nvSpPr>
        <p:spPr bwMode="hidden">
          <a:xfrm>
            <a:off x="487680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0675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A23D-74BB-42D6-BD6D-9E39511D23AF}" type="datetime1">
              <a:rPr lang="he-IL" noProof="0" smtClean="0"/>
              <a:pPr/>
              <a:t>ה'/שבט/תשע"ט</a:t>
            </a:fld>
            <a:endParaRPr lang="he-IL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noProof="0"/>
              <a:t>הוסף כותרת תחתונה</a:t>
            </a:r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he-IL" noProof="0" smtClean="0"/>
              <a:pPr/>
              <a:t>‹#›</a:t>
            </a:fld>
            <a:endParaRPr lang="he-IL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063" y="422636"/>
            <a:ext cx="8226490" cy="3083767"/>
          </a:xfrm>
        </p:spPr>
        <p:txBody>
          <a:bodyPr rtlCol="1"/>
          <a:lstStyle/>
          <a:p>
            <a:pPr algn="l"/>
            <a:r>
              <a:rPr lang="en-US" dirty="0"/>
              <a:t>Fuzzy C-means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5106676" y="4029818"/>
            <a:ext cx="2760617" cy="1371600"/>
          </a:xfrm>
        </p:spPr>
        <p:txBody>
          <a:bodyPr rtlCol="1">
            <a:normAutofit fontScale="92500"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רוית בן-חיים - 312351976</a:t>
            </a:r>
          </a:p>
          <a:p>
            <a:pPr algn="r" rtl="1"/>
            <a:r>
              <a:rPr lang="he-IL" dirty="0"/>
              <a:t>ברק סגל</a:t>
            </a:r>
            <a:r>
              <a:rPr lang="en-US" dirty="0"/>
              <a:t>204336440 - </a:t>
            </a:r>
            <a:endParaRPr lang="he-IL" dirty="0"/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מאור ברדוגו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96" y="75401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הדגמות רוית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55000" lnSpcReduction="20000"/>
          </a:bodyPr>
          <a:lstStyle/>
          <a:p>
            <a:pPr marL="0" indent="0" algn="r" rtl="1">
              <a:buNone/>
            </a:pPr>
            <a:r>
              <a:rPr lang="he-IL" sz="36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3300" b="0" dirty="0"/>
              <a:t>מספר אשכולות – 3</a:t>
            </a:r>
          </a:p>
          <a:p>
            <a:pPr marL="0" indent="0" algn="r" rtl="1">
              <a:buNone/>
            </a:pPr>
            <a:r>
              <a:rPr lang="he-IL" sz="3300" b="0" dirty="0"/>
              <a:t>זמן </a:t>
            </a:r>
            <a:r>
              <a:rPr lang="he-IL" sz="3300" dirty="0"/>
              <a:t>ריצה בשניות - </a:t>
            </a:r>
            <a:r>
              <a:rPr lang="en-US" sz="3300" dirty="0"/>
              <a:t>0.025295734405517578</a:t>
            </a:r>
          </a:p>
          <a:p>
            <a:pPr marL="0" indent="0" algn="r" rtl="1">
              <a:buNone/>
            </a:pPr>
            <a:r>
              <a:rPr lang="he-IL" dirty="0"/>
              <a:t>מטריצת תוצאה –</a:t>
            </a:r>
          </a:p>
          <a:p>
            <a:pPr marL="0" indent="0" algn="r" rtl="1">
              <a:buNone/>
            </a:pPr>
            <a:r>
              <a:rPr lang="he-IL" dirty="0"/>
              <a:t> [[0.26518983 0.21671796 0.51809221]</a:t>
            </a:r>
          </a:p>
          <a:p>
            <a:pPr marL="0" indent="0" algn="r" rtl="1">
              <a:buNone/>
            </a:pPr>
            <a:r>
              <a:rPr lang="he-IL" dirty="0"/>
              <a:t> [0.23204367 0.18809365 0.57986267]</a:t>
            </a:r>
          </a:p>
          <a:p>
            <a:pPr marL="0" indent="0" algn="r" rtl="1">
              <a:buNone/>
            </a:pPr>
            <a:r>
              <a:rPr lang="he-IL" dirty="0"/>
              <a:t> [0.27043039 0.21708525 0.51248436]</a:t>
            </a:r>
          </a:p>
          <a:p>
            <a:pPr marL="0" indent="0" algn="r" rtl="1">
              <a:buNone/>
            </a:pPr>
            <a:r>
              <a:rPr lang="he-IL" dirty="0"/>
              <a:t> [0.50824606 0.23749445 0.25425949]</a:t>
            </a:r>
          </a:p>
          <a:p>
            <a:pPr marL="0" indent="0" algn="r" rtl="1">
              <a:buNone/>
            </a:pPr>
            <a:r>
              <a:rPr lang="he-IL" dirty="0"/>
              <a:t> [0.50567139 0.24215958 0.25216902]</a:t>
            </a:r>
          </a:p>
          <a:p>
            <a:pPr marL="0" indent="0" algn="r" rtl="1">
              <a:buNone/>
            </a:pPr>
            <a:r>
              <a:rPr lang="he-IL" dirty="0"/>
              <a:t> [0.50851631 0.23750471 0.25397897]</a:t>
            </a:r>
          </a:p>
          <a:p>
            <a:pPr marL="0" indent="0" algn="r" rtl="1">
              <a:buNone/>
            </a:pPr>
            <a:r>
              <a:rPr lang="he-IL" dirty="0"/>
              <a:t> [0.51099027 0.23282833 0.2561814 ]</a:t>
            </a:r>
          </a:p>
          <a:p>
            <a:pPr marL="0" indent="0" algn="r" rtl="1">
              <a:buNone/>
            </a:pPr>
            <a:r>
              <a:rPr lang="he-IL" dirty="0"/>
              <a:t> [0.07337934 0.86289132 0.06372934]]</a:t>
            </a: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/>
          </p:cNvSpPr>
          <p:nvPr/>
        </p:nvSpPr>
        <p:spPr>
          <a:xfrm>
            <a:off x="1451580" y="119880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3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2280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3" y="185874"/>
            <a:ext cx="3114543" cy="577949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70" y="2265436"/>
            <a:ext cx="5972991" cy="36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4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50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5000" b="0" dirty="0"/>
              <a:t>מספר אשכולות – 5</a:t>
            </a:r>
          </a:p>
          <a:p>
            <a:pPr marL="0" indent="0" algn="r" rtl="1">
              <a:buNone/>
            </a:pPr>
            <a:r>
              <a:rPr lang="he-IL" sz="5000" b="0" dirty="0"/>
              <a:t>זמן </a:t>
            </a:r>
            <a:r>
              <a:rPr lang="he-IL" sz="5000" dirty="0"/>
              <a:t>ריצה בשניות - </a:t>
            </a:r>
            <a:r>
              <a:rPr lang="en-US" sz="5000" dirty="0"/>
              <a:t>0.055551767349243164 seconds </a:t>
            </a:r>
            <a:endParaRPr lang="he-IL" sz="5000" dirty="0"/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[[0.15892178 0.15431111 0.12801724 0.26727652 0.29147334]</a:t>
            </a:r>
          </a:p>
          <a:p>
            <a:pPr marL="0" indent="0" algn="r" rtl="1">
              <a:buNone/>
            </a:pPr>
            <a:r>
              <a:rPr lang="en-US" dirty="0"/>
              <a:t> [0.04597122 0.04456069 0.03669953 0.08300912 0.78975944]</a:t>
            </a:r>
          </a:p>
          <a:p>
            <a:pPr marL="0" indent="0" algn="r" rtl="1">
              <a:buNone/>
            </a:pPr>
            <a:r>
              <a:rPr lang="en-US" dirty="0"/>
              <a:t> [0.03927019 0.03798107 0.03101133 0.8220799  0.06965751]</a:t>
            </a:r>
          </a:p>
          <a:p>
            <a:pPr marL="0" indent="0" algn="r" rtl="1">
              <a:buNone/>
            </a:pPr>
            <a:r>
              <a:rPr lang="en-US" dirty="0"/>
              <a:t> [0.27713757 0.27713837 0.14113634 0.15348027 0.15110744]</a:t>
            </a:r>
          </a:p>
          <a:p>
            <a:pPr marL="0" indent="0" algn="r" rtl="1">
              <a:buNone/>
            </a:pPr>
            <a:r>
              <a:rPr lang="en-US" dirty="0"/>
              <a:t> [0.07526878 0.79358893 0.04232601 0.04475426 0.04406202]</a:t>
            </a:r>
          </a:p>
          <a:p>
            <a:pPr marL="0" indent="0" algn="r" rtl="1">
              <a:buNone/>
            </a:pPr>
            <a:r>
              <a:rPr lang="en-US" dirty="0"/>
              <a:t> [0.27721867 0.27721947 0.14117764 0.15352518 0.15085904]</a:t>
            </a:r>
          </a:p>
          <a:p>
            <a:pPr marL="0" indent="0" algn="r" rtl="1">
              <a:buNone/>
            </a:pPr>
            <a:r>
              <a:rPr lang="en-US" dirty="0"/>
              <a:t> [0.79833834 0.07286014 0.04000673 0.04479259 0.0440022 ]</a:t>
            </a:r>
          </a:p>
          <a:p>
            <a:pPr marL="0" indent="0" algn="r" rtl="1">
              <a:buNone/>
            </a:pPr>
            <a:r>
              <a:rPr lang="en-US" dirty="0"/>
              <a:t> [0.01688587 0.01729299 0.93606491 0.01492975 0.01482648]]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5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728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954" y="1207516"/>
            <a:ext cx="3954663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121" y="180975"/>
            <a:ext cx="3976500" cy="586847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69" y="2256751"/>
            <a:ext cx="7400747" cy="29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015732"/>
            <a:ext cx="10689094" cy="4044533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sz="4800" dirty="0"/>
              <a:t>קלט - [1, 1], [1, 2], [2, 2], [9, 10], [10, 10], [10, 9], [9, 9], [20,20]</a:t>
            </a:r>
          </a:p>
          <a:p>
            <a:pPr marL="0" indent="0" algn="r" rtl="1">
              <a:buNone/>
            </a:pPr>
            <a:r>
              <a:rPr lang="he-IL" sz="4500" b="0" dirty="0"/>
              <a:t>מספר אשכולות – 8</a:t>
            </a:r>
          </a:p>
          <a:p>
            <a:pPr marL="0" indent="0" algn="r" rtl="1">
              <a:buNone/>
            </a:pPr>
            <a:r>
              <a:rPr lang="he-IL" sz="4500" b="0" dirty="0"/>
              <a:t>זמן </a:t>
            </a:r>
            <a:r>
              <a:rPr lang="he-IL" sz="4500" dirty="0"/>
              <a:t>ריצה בשניות - </a:t>
            </a:r>
            <a:r>
              <a:rPr lang="en-US" sz="4500" dirty="0"/>
              <a:t>0.10515332221984863 seconds </a:t>
            </a:r>
          </a:p>
          <a:p>
            <a:pPr marL="0" indent="0" algn="r" rtl="1">
              <a:buNone/>
            </a:pPr>
            <a:r>
              <a:rPr lang="he-IL" dirty="0"/>
              <a:t>מטריצת תוצאה – </a:t>
            </a:r>
          </a:p>
          <a:p>
            <a:pPr marL="0" indent="0" algn="r" rtl="1">
              <a:buNone/>
            </a:pPr>
            <a:r>
              <a:rPr lang="en-US" dirty="0"/>
              <a:t>[[0.07674011 0.09474491 0.20457988 0.17927234 0.1638777  0.09400229 0.09277909 0.0940037 ]</a:t>
            </a:r>
          </a:p>
          <a:p>
            <a:pPr marL="0" indent="0" algn="r" rtl="1">
              <a:buNone/>
            </a:pPr>
            <a:r>
              <a:rPr lang="en-US" dirty="0"/>
              <a:t> [0.06725217 0.0837538  0.18151855 0.26265695 0.15678507 0.08303006 0.081916   0.0830874 ]</a:t>
            </a:r>
          </a:p>
          <a:p>
            <a:pPr marL="0" indent="0" algn="r" rtl="1">
              <a:buNone/>
            </a:pPr>
            <a:r>
              <a:rPr lang="en-US" dirty="0"/>
              <a:t> [0.07021879 0.08836462 0.15737968 0.15965902 0.26293209 0.08757696 0.0862904  0.08757845]</a:t>
            </a:r>
          </a:p>
          <a:p>
            <a:pPr marL="0" indent="0" algn="r" rtl="1">
              <a:buNone/>
            </a:pPr>
            <a:r>
              <a:rPr lang="en-US" dirty="0"/>
              <a:t> [0.07911708 0.16220977 0.08421363 0.08464429 0.08579588 0.15725806 0.15952949 0.18723181]</a:t>
            </a:r>
          </a:p>
          <a:p>
            <a:pPr marL="0" indent="0" algn="r" rtl="1">
              <a:buNone/>
            </a:pPr>
            <a:r>
              <a:rPr lang="en-US" dirty="0"/>
              <a:t> [0.07594483 0.14181168 0.07866701 0.07901552 0.08008529 0.15422329 0.23606785 0.15418454]</a:t>
            </a:r>
          </a:p>
          <a:p>
            <a:pPr marL="0" indent="0" algn="r" rtl="1">
              <a:buNone/>
            </a:pPr>
            <a:r>
              <a:rPr lang="en-US" dirty="0"/>
              <a:t> [0.07913904 0.16224393 0.08417329 0.08452942 0.08580892 0.18725009 0.1595764  0.15727891]</a:t>
            </a:r>
          </a:p>
          <a:p>
            <a:pPr marL="0" indent="0" algn="r" rtl="1">
              <a:buNone/>
            </a:pPr>
            <a:r>
              <a:rPr lang="en-US" dirty="0"/>
              <a:t> [0.07468589 0.20955477 0.08168767 0.08209426 0.08336286 0.16433053 0.13992255 0.16436148]</a:t>
            </a:r>
          </a:p>
          <a:p>
            <a:pPr marL="0" indent="0" algn="r" rtl="1">
              <a:buNone/>
            </a:pPr>
            <a:r>
              <a:rPr lang="en-US" dirty="0"/>
              <a:t> [0.96372813 0.00544993 0.00475446 0.00476447 0.00479327 0.00548295 0.00554391 0.00548288]]</a:t>
            </a:r>
            <a:endParaRPr lang="he-IL" b="0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975" y="11636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dirty="0"/>
              <a:t>8 אשכולות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4094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966" y="1224933"/>
            <a:ext cx="3954663" cy="1049235"/>
          </a:xfrm>
        </p:spPr>
        <p:txBody>
          <a:bodyPr/>
          <a:lstStyle/>
          <a:p>
            <a:pPr algn="r" rtl="1"/>
            <a:r>
              <a:rPr lang="he-IL" dirty="0"/>
              <a:t>צילומי מסך פלט:</a:t>
            </a:r>
            <a:endParaRPr lang="en-00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18" y="1375954"/>
            <a:ext cx="4735608" cy="443315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4" y="1913381"/>
            <a:ext cx="62198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 ברק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פלטים, </a:t>
            </a:r>
            <a:r>
              <a:rPr lang="he-IL" b="0" dirty="0" err="1"/>
              <a:t>קלטים</a:t>
            </a:r>
            <a:r>
              <a:rPr lang="he-IL" b="0" dirty="0"/>
              <a:t>, זמני ריצה, והדגמת ריצה.</a:t>
            </a:r>
          </a:p>
        </p:txBody>
      </p:sp>
    </p:spTree>
    <p:extLst>
      <p:ext uri="{BB962C8B-B14F-4D97-AF65-F5344CB8AC3E}">
        <p14:creationId xmlns:p14="http://schemas.microsoft.com/office/powerpoint/2010/main" val="3927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הדגמה מאור</a:t>
            </a:r>
            <a:endParaRPr lang="en-00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DA7A11-4F5C-4432-BC66-FD61A640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453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פלטים, </a:t>
            </a:r>
            <a:r>
              <a:rPr lang="he-IL" b="0" dirty="0" err="1"/>
              <a:t>קלטים</a:t>
            </a:r>
            <a:r>
              <a:rPr lang="he-IL" b="0" dirty="0"/>
              <a:t>, זמני ריצה, והדגמת ריצה.</a:t>
            </a:r>
          </a:p>
        </p:txBody>
      </p:sp>
    </p:spTree>
    <p:extLst>
      <p:ext uri="{BB962C8B-B14F-4D97-AF65-F5344CB8AC3E}">
        <p14:creationId xmlns:p14="http://schemas.microsoft.com/office/powerpoint/2010/main" val="29788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1166948" y="4707880"/>
            <a:ext cx="2780211" cy="1069940"/>
          </a:xfrm>
        </p:spPr>
        <p:txBody>
          <a:bodyPr rtlCol="1">
            <a:normAutofit/>
          </a:bodyPr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תודה רבה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r>
              <a:rPr lang="en-US" dirty="0"/>
              <a:t> Fuzzy clustering algorithm </a:t>
            </a:r>
          </a:p>
        </p:txBody>
      </p:sp>
      <p:sp>
        <p:nvSpPr>
          <p:cNvPr id="4" name="מציין מיקום טקסט 1"/>
          <p:cNvSpPr txBox="1">
            <a:spLocks/>
          </p:cNvSpPr>
          <p:nvPr/>
        </p:nvSpPr>
        <p:spPr>
          <a:xfrm>
            <a:off x="684494" y="1788398"/>
            <a:ext cx="10212106" cy="395167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920" indent="-22860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601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8872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הוצג כפתרון למקרים של חוסר דיוק וחוסר וודאות.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לכל אובייקט יש משקל (בין 0 ל-1) שמראה את רמת שיוכו לאשכול.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אובייקטים יכולים להשתייך ליותר מאשכול אחד.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כאשר האשכולות מופרדים היטב, קל יותר לשייך אובייקט לאשכול מסוים.</a:t>
            </a:r>
          </a:p>
          <a:p>
            <a:pPr>
              <a:lnSpc>
                <a:spcPct val="160000"/>
              </a:lnSpc>
            </a:pPr>
            <a:r>
              <a:rPr lang="he-IL" sz="3200" baseline="-25000" dirty="0">
                <a:latin typeface="Algerian" panose="04020705040A02060702" pitchFamily="82" charset="0"/>
                <a:cs typeface="+mj-cs"/>
              </a:rPr>
              <a:t>אבל ברוב המקרים האשכולות לא מופרדים היטב, ולכן אובייקט גבולי ישויך לאשכול בצורה שרירותית.</a:t>
            </a:r>
          </a:p>
        </p:txBody>
      </p:sp>
    </p:spTree>
    <p:extLst>
      <p:ext uri="{BB962C8B-B14F-4D97-AF65-F5344CB8AC3E}">
        <p14:creationId xmlns:p14="http://schemas.microsoft.com/office/powerpoint/2010/main" val="112467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Fuzzy clusters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Fuzzy clustering</a:t>
                </a:r>
                <a:r>
                  <a:rPr lang="he-IL" dirty="0"/>
                  <a:t> הוא אוסף של </a:t>
                </a:r>
                <a:r>
                  <a:rPr lang="en-US" dirty="0"/>
                  <a:t>k</a:t>
                </a:r>
                <a:r>
                  <a:rPr lang="he-IL" dirty="0"/>
                  <a:t> אשכולות,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, ומטריצת חלוקה:</a:t>
                </a:r>
              </a:p>
              <a:p>
                <a:pPr marL="0" indent="0" algn="r" rtl="1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he-IL" dirty="0"/>
              </a:p>
              <a:p>
                <a:pPr marL="0" indent="0" algn="ctr" rtl="1">
                  <a:buNone/>
                </a:pPr>
                <a:endParaRPr lang="en-US" dirty="0"/>
              </a:p>
              <a:p>
                <a:pPr algn="r" rtl="1"/>
                <a:r>
                  <a:rPr lang="he-IL" dirty="0"/>
                  <a:t>כך שכל 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הוא משקל שמייצג את דרגת השייכות של אובייקט </a:t>
                </a:r>
                <a:r>
                  <a:rPr lang="en-US" dirty="0" err="1"/>
                  <a:t>i</a:t>
                </a:r>
                <a:r>
                  <a:rPr lang="he-IL" dirty="0"/>
                  <a:t> לאשכול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marL="0" indent="0" algn="ctr" rtl="1">
                  <a:buNone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3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הגבלות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כדי לקבל </a:t>
                </a:r>
                <a:r>
                  <a:rPr lang="en-US" dirty="0"/>
                  <a:t>fuzzy pseudo-partition</a:t>
                </a:r>
                <a:r>
                  <a:rPr lang="he-IL" dirty="0"/>
                  <a:t>:</a:t>
                </a:r>
              </a:p>
              <a:p>
                <a:pPr algn="r" rtl="1"/>
                <a:r>
                  <a:rPr lang="he-IL" dirty="0"/>
                  <a:t>כל המשקלים של נקודה מסוימת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חייבים להסכם לסכום של 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/>
                  <a:t>כל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שכולל משקל אפס, מכיל לפחות נקודה אחת. אבל כל אשכול שכולל משקל אחד לא מכיל את כל הנקודות. כלומר: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30" r="-381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 (FCM)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אלגוריתם </a:t>
                </a:r>
                <a:r>
                  <a:rPr lang="en-US" dirty="0"/>
                  <a:t>Fuzzy c-means</a:t>
                </a:r>
                <a:r>
                  <a:rPr lang="he-IL" dirty="0"/>
                  <a:t>: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בחר </a:t>
                </a:r>
                <a:r>
                  <a:rPr lang="en-US" dirty="0"/>
                  <a:t>fuzzy pseudo-partition</a:t>
                </a:r>
                <a:r>
                  <a:rPr lang="he-IL" dirty="0"/>
                  <a:t> התחלתי, כלומר השמת ערכים לכל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dirty="0"/>
                  <a:t>בצע עד שמרכז הכובד לא משתנה: 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חשב את מרכז הכובד של כל אשכול בעזרת ה-</a:t>
                </a:r>
                <a:r>
                  <a:rPr lang="en-US" dirty="0"/>
                  <a:t>fuzzy partition</a:t>
                </a:r>
                <a:r>
                  <a:rPr lang="he-IL" dirty="0"/>
                  <a:t>.</a:t>
                </a:r>
              </a:p>
              <a:p>
                <a:pPr marL="914400" lvl="1" indent="-457200" algn="r" rtl="1">
                  <a:buFont typeface="+mj-lt"/>
                  <a:buAutoNum type="arabicPeriod"/>
                </a:pPr>
                <a:r>
                  <a:rPr lang="he-IL" dirty="0"/>
                  <a:t>עדכן את ה-</a:t>
                </a:r>
                <a:r>
                  <a:rPr lang="en-US" dirty="0"/>
                  <a:t>fuzzy partition</a:t>
                </a:r>
                <a:r>
                  <a:rPr lang="he-IL" dirty="0"/>
                  <a:t>, כלומר את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.</a:t>
                </a:r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he-IL" dirty="0"/>
              </a:p>
              <a:p>
                <a:pPr marL="457200" indent="-457200" algn="r" rtl="1">
                  <a:buFont typeface="+mj-lt"/>
                  <a:buAutoNum type="arabicPeriod"/>
                </a:pP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7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en-US" dirty="0"/>
                  <a:t>FCM</a:t>
                </a:r>
                <a:r>
                  <a:rPr lang="he-IL" dirty="0"/>
                  <a:t> גם מנסה למזער את שגיאת סכום המרובעים (</a:t>
                </a:r>
                <a:r>
                  <a:rPr lang="en-US" dirty="0"/>
                  <a:t>SSE</a:t>
                </a:r>
                <a:r>
                  <a:rPr lang="he-IL" dirty="0"/>
                  <a:t>)</a:t>
                </a:r>
                <a:r>
                  <a:rPr lang="en-US" dirty="0"/>
                  <a:t>.</a:t>
                </a:r>
                <a:endParaRPr lang="he-IL" dirty="0"/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כאשר </a:t>
                </a:r>
                <a:r>
                  <a:rPr lang="en-US" dirty="0"/>
                  <a:t>p</a:t>
                </a:r>
                <a:r>
                  <a:rPr lang="he-IL" dirty="0"/>
                  <a:t> הוא פרמטר שקובע את השפעת המשקלים.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∊ 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7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10151841" cy="1049235"/>
          </a:xfrm>
        </p:spPr>
        <p:txBody>
          <a:bodyPr/>
          <a:lstStyle/>
          <a:p>
            <a:r>
              <a:rPr lang="en-US" dirty="0"/>
              <a:t>Fuzzy c-means</a:t>
            </a:r>
            <a:endParaRPr lang="en-0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עבור אשכול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מרכז הכובד שלו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 מוגדר כך: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-  כל תא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במטריצה </a:t>
                </a:r>
                <a:r>
                  <a:rPr lang="en-US" dirty="0"/>
                  <a:t>W</a:t>
                </a:r>
                <a:r>
                  <a:rPr lang="he-IL" dirty="0"/>
                  <a:t> מציין בכמה אחוז נקודה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שייכת </a:t>
                </a:r>
                <a:r>
                  <a:rPr lang="he-IL" dirty="0" err="1"/>
                  <a:t>לקלאסטר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algn="r" rtl="1"/>
                <a:r>
                  <a:rPr lang="he-IL" dirty="0"/>
                  <a:t>ההבדל הוא שכל הנקודות נחשבות והתרומה של כל נקודה למרכז הכובד </a:t>
                </a:r>
                <a:r>
                  <a:rPr lang="he-IL" dirty="0" err="1"/>
                  <a:t>ממושקלת</a:t>
                </a:r>
                <a:r>
                  <a:rPr lang="he-IL" dirty="0"/>
                  <a:t> לפי דרגת הקרבה.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9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5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עדכון ה-</a:t>
            </a:r>
            <a:r>
              <a:rPr lang="en-US" dirty="0"/>
              <a:t>fuzzy pseudo-partition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he-IL" dirty="0"/>
                  <a:t>הנוסחה יכולה להתקבל על ידי מזעור ה-</a:t>
                </a:r>
                <a:r>
                  <a:rPr lang="en-US" dirty="0"/>
                  <a:t>SSE</a:t>
                </a:r>
                <a:r>
                  <a:rPr lang="he-IL" dirty="0"/>
                  <a:t> אל האילוץ שבו סכום המשקלים שווה ל-1.</a:t>
                </a:r>
              </a:p>
              <a:p>
                <a:pPr marL="0" indent="0" algn="ct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he-IL" dirty="0"/>
              </a:p>
              <a:p>
                <a:pPr algn="r" rtl="1"/>
                <a:r>
                  <a:rPr lang="he-IL" dirty="0"/>
                  <a:t>האינטואיציה: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צריך להיות גבוה אם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קרוב למרכז הכובד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dirty="0"/>
                  <a:t>, כלומר, 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נמוך.</a:t>
                </a:r>
              </a:p>
              <a:p>
                <a:pPr algn="r" rtl="1"/>
                <a:r>
                  <a:rPr lang="he-IL" dirty="0"/>
                  <a:t>המכנה (סכום של כל המשקלים) נדרש כדי לנרמל את המשקלים לנקודה.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t="-151" r="-6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9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749DF-13F8-4DE6-9188-6DA00BE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3973"/>
            <a:ext cx="9603275" cy="1049235"/>
          </a:xfrm>
        </p:spPr>
        <p:txBody>
          <a:bodyPr/>
          <a:lstStyle/>
          <a:p>
            <a:pPr algn="r" rtl="1"/>
            <a:r>
              <a:rPr lang="he-IL" dirty="0"/>
              <a:t>השפעת פרמטר </a:t>
            </a:r>
            <a:r>
              <a:rPr lang="en-US" dirty="0"/>
              <a:t>p</a:t>
            </a:r>
            <a:r>
              <a:rPr lang="he-IL" dirty="0"/>
              <a:t>.</a:t>
            </a:r>
            <a:endParaRPr lang="en-0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𝑑𝑖𝑠𝑡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אז המעריך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מקטין את המשקל שהוקצה לאשכולות שקרובים לנקודה.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dirty="0"/>
                  <a:t>, אז המעריך שואף לאפס.  משמעות הדבר היא שהמשקל שואף ל-</a:t>
                </a:r>
                <a14:m>
                  <m:oMath xmlns:m="http://schemas.openxmlformats.org/officeDocument/2006/math">
                    <m:r>
                      <a:rPr lang="he-I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אם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, המעריך מגדיל את משקל הקרבה של נקודות לאשכול שקרוב אליהן. </a:t>
                </a:r>
                <a:endParaRPr lang="en-001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4DA7A11-4F5C-4432-BC66-FD61A640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44533"/>
              </a:xfrm>
              <a:blipFill>
                <a:blip r:embed="rId2"/>
                <a:stretch>
                  <a:fillRect r="-63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7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A16170-AED4-43FB-90C7-1F1653EBFACC}">
  <ds:schemaRefs>
    <ds:schemaRef ds:uri="http://schemas.openxmlformats.org/package/2006/metadata/core-properties"/>
    <ds:schemaRef ds:uri="http://schemas.microsoft.com/office/infopath/2007/PartnerControls"/>
    <ds:schemaRef ds:uri="a4f35948-e619-41b3-aa29-22878b09cfd2"/>
    <ds:schemaRef ds:uri="http://purl.org/dc/dcmitype/"/>
    <ds:schemaRef ds:uri="http://purl.org/dc/terms/"/>
    <ds:schemaRef ds:uri="40262f94-9f35-4ac3-9a90-690165a166b7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1733</TotalTime>
  <Words>840</Words>
  <Application>Microsoft Office PowerPoint</Application>
  <PresentationFormat>מסך רחב</PresentationFormat>
  <Paragraphs>102</Paragraphs>
  <Slides>18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Cambria Math</vt:lpstr>
      <vt:lpstr>Gill Sans MT</vt:lpstr>
      <vt:lpstr>Tahoma</vt:lpstr>
      <vt:lpstr>גלריה</vt:lpstr>
      <vt:lpstr>Fuzzy C-means</vt:lpstr>
      <vt:lpstr> Fuzzy clustering algorithm </vt:lpstr>
      <vt:lpstr> Fuzzy clusters</vt:lpstr>
      <vt:lpstr>הגבלות</vt:lpstr>
      <vt:lpstr>Fuzzy c-means (FCM)</vt:lpstr>
      <vt:lpstr>Fuzzy c-means</vt:lpstr>
      <vt:lpstr>Fuzzy c-means</vt:lpstr>
      <vt:lpstr>עדכון ה-fuzzy pseudo-partition</vt:lpstr>
      <vt:lpstr>השפעת פרמטר p.</vt:lpstr>
      <vt:lpstr>הדגמות רוית</vt:lpstr>
      <vt:lpstr>צילומי מסך פלט:</vt:lpstr>
      <vt:lpstr>5 אשכולות</vt:lpstr>
      <vt:lpstr>צילומי מסך פלט:</vt:lpstr>
      <vt:lpstr>8 אשכולות</vt:lpstr>
      <vt:lpstr>צילומי מסך פלט:</vt:lpstr>
      <vt:lpstr>הדגמה ברק</vt:lpstr>
      <vt:lpstr>הדגמה מאור</vt:lpstr>
      <vt:lpstr>תודה רבה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C-means</dc:title>
  <dc:creator>ravit</dc:creator>
  <cp:lastModifiedBy>barak segal</cp:lastModifiedBy>
  <cp:revision>64</cp:revision>
  <dcterms:created xsi:type="dcterms:W3CDTF">2018-12-24T13:33:09Z</dcterms:created>
  <dcterms:modified xsi:type="dcterms:W3CDTF">2019-01-11T11:41:22Z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