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780" r:id="rId4"/>
  </p:sldMasterIdLst>
  <p:notesMasterIdLst>
    <p:notesMasterId r:id="rId35"/>
  </p:notesMasterIdLst>
  <p:handoutMasterIdLst>
    <p:handoutMasterId r:id="rId36"/>
  </p:handoutMasterIdLst>
  <p:sldIdLst>
    <p:sldId id="267" r:id="rId5"/>
    <p:sldId id="283" r:id="rId6"/>
    <p:sldId id="287" r:id="rId7"/>
    <p:sldId id="286" r:id="rId8"/>
    <p:sldId id="288" r:id="rId9"/>
    <p:sldId id="289" r:id="rId10"/>
    <p:sldId id="290" r:id="rId11"/>
    <p:sldId id="292" r:id="rId12"/>
    <p:sldId id="293" r:id="rId13"/>
    <p:sldId id="295" r:id="rId14"/>
    <p:sldId id="300" r:id="rId15"/>
    <p:sldId id="303" r:id="rId16"/>
    <p:sldId id="305" r:id="rId17"/>
    <p:sldId id="304" r:id="rId18"/>
    <p:sldId id="306" r:id="rId19"/>
    <p:sldId id="307" r:id="rId20"/>
    <p:sldId id="308" r:id="rId21"/>
    <p:sldId id="309" r:id="rId22"/>
    <p:sldId id="324" r:id="rId23"/>
    <p:sldId id="325" r:id="rId24"/>
    <p:sldId id="326" r:id="rId25"/>
    <p:sldId id="318" r:id="rId26"/>
    <p:sldId id="319" r:id="rId27"/>
    <p:sldId id="320" r:id="rId28"/>
    <p:sldId id="321" r:id="rId29"/>
    <p:sldId id="323" r:id="rId30"/>
    <p:sldId id="322" r:id="rId31"/>
    <p:sldId id="315" r:id="rId32"/>
    <p:sldId id="317" r:id="rId33"/>
    <p:sldId id="27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90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-69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7C6108EE-55FF-46CC-B2A2-891B555157C1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כ"ו/שבט/תשע"ט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0901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-6913" y="8685215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63A36C10-A9D4-4995-9BAF-95FBD77A724B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89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4353" y="-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62B8339-3B95-43C6-B7D6-5435D4E5A90A}" type="datetime1">
              <a:rPr lang="he-IL" smtClean="0"/>
              <a:pPr/>
              <a:t>כ"ו/שבט/תשע"ט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0891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4353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AEF9EC-8318-4FF6-847E-A85BBD2B7E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3717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073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3721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460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30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753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34A9-CFF1-4D0E-8EB5-EB7533D66B1C}" type="datetime1">
              <a:rPr lang="he-IL" smtClean="0"/>
              <a:pPr/>
              <a:t>כ"ו/שבט/תשע"ט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5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F16-95A9-428F-96E9-DDF84DDF1B9A}" type="datetime1">
              <a:rPr lang="he-IL" smtClean="0"/>
              <a:pPr/>
              <a:t>כ"ו/שבט/תשע"ט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7CCD-C86B-4122-8A0B-204F7F6EB6D5}" type="datetime1">
              <a:rPr lang="he-IL" smtClean="0"/>
              <a:pPr/>
              <a:t>כ"ו/שבט/תשע"ט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9E54-0280-4A7C-AA55-CD8AC6C3427E}" type="datetime1">
              <a:rPr lang="he-IL" smtClean="0"/>
              <a:pPr/>
              <a:t>כ"ו/שבט/תשע"ט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5287-8F79-49E6-8057-F267818EC73F}" type="datetime1">
              <a:rPr lang="he-IL" noProof="0" smtClean="0"/>
              <a:pPr/>
              <a:t>כ"ו/שבט/תשע"ט</a:t>
            </a:fld>
            <a:endParaRPr lang="he-I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F1E3-A47F-48FC-B259-A90ABC415919}" type="datetime1">
              <a:rPr lang="he-IL" noProof="0" smtClean="0"/>
              <a:pPr/>
              <a:t>כ"ו/שבט/תשע"ט</a:t>
            </a:fld>
            <a:endParaRPr lang="he-IL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F81-8988-4DE0-875F-D722C92A7DA9}" type="datetime1">
              <a:rPr lang="he-IL" noProof="0" smtClean="0"/>
              <a:pPr/>
              <a:t>כ"ו/שבט/תשע"ט</a:t>
            </a:fld>
            <a:endParaRPr lang="he-I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9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B39D-AB77-4634-88E6-990EF5258CA8}" type="datetime1">
              <a:rPr lang="he-IL" noProof="0" smtClean="0"/>
              <a:pPr/>
              <a:t>כ"ו/שבט/תשע"ט</a:t>
            </a:fld>
            <a:endParaRPr lang="he-I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1053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D642-F73F-43A2-9430-3CE3E101BB95}" type="datetime1">
              <a:rPr lang="he-IL" noProof="0" smtClean="0"/>
              <a:pPr/>
              <a:t>כ"ו/שבט/תשע"ט</a:t>
            </a:fld>
            <a:endParaRPr lang="he-I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1332593B-A433-4CBF-B079-50498F077662}"/>
              </a:ext>
            </a:extLst>
          </p:cNvPr>
          <p:cNvSpPr/>
          <p:nvPr userDrawn="1"/>
        </p:nvSpPr>
        <p:spPr bwMode="hidden">
          <a:xfrm>
            <a:off x="487680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06751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A23D-74BB-42D6-BD6D-9E39511D23AF}" type="datetime1">
              <a:rPr lang="he-IL" noProof="0" smtClean="0"/>
              <a:pPr/>
              <a:t>כ"ו/שבט/תשע"ט</a:t>
            </a:fld>
            <a:endParaRPr lang="he-I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63063" y="422636"/>
            <a:ext cx="8226490" cy="3083767"/>
          </a:xfrm>
        </p:spPr>
        <p:txBody>
          <a:bodyPr rtlCol="1"/>
          <a:lstStyle/>
          <a:p>
            <a:pPr algn="l"/>
            <a:r>
              <a:rPr lang="en-US" dirty="0"/>
              <a:t>Fuzzy C-means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5106676" y="4029818"/>
            <a:ext cx="2760617" cy="1371600"/>
          </a:xfrm>
        </p:spPr>
        <p:txBody>
          <a:bodyPr rtlCol="1">
            <a:normAutofit fontScale="92500"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רוית בן-חיים - 312351976</a:t>
            </a:r>
          </a:p>
          <a:p>
            <a:pPr algn="r" rtl="1"/>
            <a:r>
              <a:rPr lang="he-IL" dirty="0"/>
              <a:t>ברק סגל</a:t>
            </a:r>
            <a:r>
              <a:rPr lang="en-US" dirty="0"/>
              <a:t>204336440 - </a:t>
            </a:r>
            <a:endParaRPr lang="he-IL" dirty="0"/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מאור ברדוגו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308077411 - 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הדגמה:</a:t>
            </a:r>
            <a:r>
              <a:rPr lang="en-US" dirty="0"/>
              <a:t> </a:t>
            </a:r>
            <a:r>
              <a:rPr lang="he-IL" dirty="0"/>
              <a:t>מימוש </a:t>
            </a:r>
            <a:r>
              <a:rPr lang="he-IL" dirty="0" err="1"/>
              <a:t>בפייתון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31312"/>
            <a:ext cx="10689094" cy="4044533"/>
          </a:xfrm>
        </p:spPr>
        <p:txBody>
          <a:bodyPr>
            <a:normAutofit fontScale="55000" lnSpcReduction="20000"/>
          </a:bodyPr>
          <a:lstStyle/>
          <a:p>
            <a:pPr marL="0" indent="0" algn="r" rtl="1">
              <a:buNone/>
            </a:pPr>
            <a:r>
              <a:rPr lang="he-IL" sz="36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3300" b="0" dirty="0"/>
              <a:t>מספר אשכולות – 3</a:t>
            </a:r>
          </a:p>
          <a:p>
            <a:pPr marL="0" indent="0" algn="r" rtl="1">
              <a:buNone/>
            </a:pPr>
            <a:r>
              <a:rPr lang="he-IL" sz="3300" b="0" dirty="0"/>
              <a:t>זמן </a:t>
            </a:r>
            <a:r>
              <a:rPr lang="he-IL" sz="3300" dirty="0"/>
              <a:t>ריצה בשניות - </a:t>
            </a:r>
            <a:r>
              <a:rPr lang="en-US" sz="3300" dirty="0"/>
              <a:t>0.025295734405517578</a:t>
            </a:r>
          </a:p>
          <a:p>
            <a:pPr marL="0" indent="0" algn="r" rtl="1">
              <a:buNone/>
            </a:pPr>
            <a:r>
              <a:rPr lang="he-IL" dirty="0"/>
              <a:t>מטריצת תוצאה –</a:t>
            </a:r>
          </a:p>
          <a:p>
            <a:pPr marL="0" indent="0" algn="r" rtl="1">
              <a:buNone/>
            </a:pPr>
            <a:r>
              <a:rPr lang="he-IL" dirty="0"/>
              <a:t> [[0.26518983 0.21671796 0.51809221]</a:t>
            </a:r>
          </a:p>
          <a:p>
            <a:pPr marL="0" indent="0" algn="r" rtl="1">
              <a:buNone/>
            </a:pPr>
            <a:r>
              <a:rPr lang="he-IL" dirty="0"/>
              <a:t> [0.23204367 0.18809365 0.57986267]</a:t>
            </a:r>
          </a:p>
          <a:p>
            <a:pPr marL="0" indent="0" algn="r" rtl="1">
              <a:buNone/>
            </a:pPr>
            <a:r>
              <a:rPr lang="he-IL" dirty="0"/>
              <a:t> [0.27043039 0.21708525 0.51248436]</a:t>
            </a:r>
          </a:p>
          <a:p>
            <a:pPr marL="0" indent="0" algn="r" rtl="1">
              <a:buNone/>
            </a:pPr>
            <a:r>
              <a:rPr lang="he-IL" dirty="0"/>
              <a:t> [0.50824606 0.23749445 0.25425949]</a:t>
            </a:r>
          </a:p>
          <a:p>
            <a:pPr marL="0" indent="0" algn="r" rtl="1">
              <a:buNone/>
            </a:pPr>
            <a:r>
              <a:rPr lang="he-IL" dirty="0"/>
              <a:t> [0.50567139 0.24215958 0.25216902]</a:t>
            </a:r>
          </a:p>
          <a:p>
            <a:pPr marL="0" indent="0" algn="r" rtl="1">
              <a:buNone/>
            </a:pPr>
            <a:r>
              <a:rPr lang="he-IL" dirty="0"/>
              <a:t> [0.50851631 0.23750471 0.25397897]</a:t>
            </a:r>
          </a:p>
          <a:p>
            <a:pPr marL="0" indent="0" algn="r" rtl="1">
              <a:buNone/>
            </a:pPr>
            <a:r>
              <a:rPr lang="he-IL" dirty="0"/>
              <a:t> [0.51099027 0.23282833 0.2561814 ]</a:t>
            </a:r>
          </a:p>
          <a:p>
            <a:pPr marL="0" indent="0" algn="r" rtl="1">
              <a:buNone/>
            </a:pPr>
            <a:r>
              <a:rPr lang="he-IL" dirty="0"/>
              <a:t> [0.07337934 0.86289132 0.06372934]]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3 אשכולות</a:t>
            </a:r>
            <a:endParaRPr lang="en-00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BEF6EC9-24A7-4579-B579-B21860A2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10" y="185874"/>
            <a:ext cx="3114543" cy="577949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14BDCAD-EB3B-4DC3-8809-97DFD84E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96" y="3260973"/>
            <a:ext cx="4790736" cy="29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0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2400" b="0" dirty="0"/>
              <a:t>מספר אשכולות – 5</a:t>
            </a:r>
          </a:p>
          <a:p>
            <a:pPr marL="0" indent="0" algn="r" rtl="1">
              <a:buNone/>
            </a:pPr>
            <a:r>
              <a:rPr lang="he-IL" sz="2400" b="0" dirty="0"/>
              <a:t>זמן </a:t>
            </a:r>
            <a:r>
              <a:rPr lang="he-IL" sz="2400" dirty="0"/>
              <a:t>ריצה בשניות - </a:t>
            </a:r>
            <a:r>
              <a:rPr lang="en-US" sz="2400" dirty="0"/>
              <a:t>0.055551767349243164 seconds </a:t>
            </a:r>
            <a:endParaRPr lang="he-IL" sz="24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5 אשכולות</a:t>
            </a:r>
            <a:endParaRPr lang="en-00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BD1D684-92AC-46D3-9CE2-124400F2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76" y="2743974"/>
            <a:ext cx="2695400" cy="397784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18F9D75-2B30-45EB-B029-337B6D575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19" y="3885813"/>
            <a:ext cx="7027816" cy="28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 fontScale="47500" lnSpcReduction="20000"/>
          </a:bodyPr>
          <a:lstStyle/>
          <a:p>
            <a:pPr marL="0" indent="0" algn="r" rtl="1">
              <a:buNone/>
            </a:pPr>
            <a:r>
              <a:rPr lang="he-IL" sz="48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4500" b="0" dirty="0"/>
              <a:t>מספר אשכולות – 8</a:t>
            </a:r>
          </a:p>
          <a:p>
            <a:pPr marL="0" indent="0" algn="r" rtl="1">
              <a:buNone/>
            </a:pPr>
            <a:r>
              <a:rPr lang="he-IL" sz="4500" b="0" dirty="0"/>
              <a:t>זמן </a:t>
            </a:r>
            <a:r>
              <a:rPr lang="he-IL" sz="4500" dirty="0"/>
              <a:t>ריצה בשניות - </a:t>
            </a:r>
            <a:r>
              <a:rPr lang="en-US" sz="4500" dirty="0"/>
              <a:t>0.10515332221984863 seconds </a:t>
            </a:r>
          </a:p>
          <a:p>
            <a:pPr marL="0" indent="0" algn="r" rtl="1">
              <a:buNone/>
            </a:pPr>
            <a:r>
              <a:rPr lang="he-IL" dirty="0"/>
              <a:t>מטריצת תוצאה – </a:t>
            </a:r>
          </a:p>
          <a:p>
            <a:pPr marL="0" indent="0" algn="r" rtl="1">
              <a:buNone/>
            </a:pPr>
            <a:r>
              <a:rPr lang="en-US" dirty="0"/>
              <a:t>[[0.07674011 0.09474491 0.20457988 0.17927234 0.1638777  0.09400229 0.09277909 0.0940037 ]</a:t>
            </a:r>
          </a:p>
          <a:p>
            <a:pPr marL="0" indent="0" algn="r" rtl="1">
              <a:buNone/>
            </a:pPr>
            <a:r>
              <a:rPr lang="en-US" dirty="0"/>
              <a:t> [0.06725217 0.0837538  0.18151855 0.26265695 0.15678507 0.08303006 0.081916   0.0830874 ]</a:t>
            </a:r>
          </a:p>
          <a:p>
            <a:pPr marL="0" indent="0" algn="r" rtl="1">
              <a:buNone/>
            </a:pPr>
            <a:r>
              <a:rPr lang="en-US" dirty="0"/>
              <a:t> [0.07021879 0.08836462 0.15737968 0.15965902 0.26293209 0.08757696 0.0862904  0.08757845]</a:t>
            </a:r>
          </a:p>
          <a:p>
            <a:pPr marL="0" indent="0" algn="r" rtl="1">
              <a:buNone/>
            </a:pPr>
            <a:r>
              <a:rPr lang="en-US" dirty="0"/>
              <a:t> [0.07911708 0.16220977 0.08421363 0.08464429 0.08579588 0.15725806 0.15952949 0.18723181]</a:t>
            </a:r>
          </a:p>
          <a:p>
            <a:pPr marL="0" indent="0" algn="r" rtl="1">
              <a:buNone/>
            </a:pPr>
            <a:r>
              <a:rPr lang="en-US" dirty="0"/>
              <a:t> [0.07594483 0.14181168 0.07866701 0.07901552 0.08008529 0.15422329 0.23606785 0.15418454]</a:t>
            </a:r>
          </a:p>
          <a:p>
            <a:pPr marL="0" indent="0" algn="r" rtl="1">
              <a:buNone/>
            </a:pPr>
            <a:r>
              <a:rPr lang="en-US" dirty="0"/>
              <a:t> [0.07913904 0.16224393 0.08417329 0.08452942 0.08580892 0.18725009 0.1595764  0.15727891]</a:t>
            </a:r>
          </a:p>
          <a:p>
            <a:pPr marL="0" indent="0" algn="r" rtl="1">
              <a:buNone/>
            </a:pPr>
            <a:r>
              <a:rPr lang="en-US" dirty="0"/>
              <a:t> [0.07468589 0.20955477 0.08168767 0.08209426 0.08336286 0.16433053 0.13992255 0.16436148]</a:t>
            </a:r>
          </a:p>
          <a:p>
            <a:pPr marL="0" indent="0" algn="r" rtl="1">
              <a:buNone/>
            </a:pPr>
            <a:r>
              <a:rPr lang="en-US" dirty="0"/>
              <a:t> [0.96372813 0.00544993 0.00475446 0.00476447 0.00479327 0.00548295 0.00554391 0.00548288]]</a:t>
            </a:r>
            <a:endParaRPr lang="he-IL" b="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8 אשכולות</a:t>
            </a:r>
            <a:endParaRPr lang="en-00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9EEE514-36B9-4EE1-805E-8C0605CA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3342132"/>
            <a:ext cx="5542392" cy="347142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9A04DA3-F6FB-403D-BE3D-7BF7DDFF8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37" y="2457450"/>
            <a:ext cx="4695263" cy="43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הדגמה: מימוש ב-</a:t>
            </a:r>
            <a:r>
              <a:rPr lang="en-US" dirty="0"/>
              <a:t>CPP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b="0" dirty="0"/>
              <a:t>מספר אשכולות – 3</a:t>
            </a:r>
          </a:p>
          <a:p>
            <a:pPr marL="0" indent="0" algn="r" rtl="1">
              <a:buNone/>
            </a:pPr>
            <a:r>
              <a:rPr lang="he-IL" b="0" dirty="0"/>
              <a:t>זמן </a:t>
            </a:r>
            <a:r>
              <a:rPr lang="he-IL" dirty="0"/>
              <a:t>ריצה בשניות –</a:t>
            </a:r>
            <a:r>
              <a:rPr lang="en-US" dirty="0"/>
              <a:t>0.00140382 s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3 אשכולות</a:t>
            </a:r>
            <a:endParaRPr lang="en-001" dirty="0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2F7090C-7BBE-4D9A-91E1-9EDAB6D3A0D8}"/>
              </a:ext>
            </a:extLst>
          </p:cNvPr>
          <p:cNvGrpSpPr/>
          <p:nvPr/>
        </p:nvGrpSpPr>
        <p:grpSpPr>
          <a:xfrm>
            <a:off x="1864520" y="2636044"/>
            <a:ext cx="4031456" cy="4062230"/>
            <a:chOff x="1864520" y="2636044"/>
            <a:chExt cx="4031456" cy="4062230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73525557-F220-41A6-AEF7-6DBB0379C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4520" y="2636044"/>
              <a:ext cx="4031456" cy="4062230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A4AF3FCC-9B42-4AD4-8E43-D1C0903E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5713" y="6359685"/>
              <a:ext cx="2401863" cy="193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052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3" y="2011679"/>
            <a:ext cx="10078874" cy="228284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2400" b="0" dirty="0"/>
              <a:t>מספר אשכולות – 5</a:t>
            </a:r>
          </a:p>
          <a:p>
            <a:pPr marL="0" indent="0" algn="r" rtl="1">
              <a:buNone/>
            </a:pPr>
            <a:r>
              <a:rPr lang="he-IL" sz="2400" b="0" dirty="0"/>
              <a:t>זמן </a:t>
            </a:r>
            <a:r>
              <a:rPr lang="he-IL" sz="2400" dirty="0"/>
              <a:t>ריצה בשניות - </a:t>
            </a:r>
            <a:r>
              <a:rPr lang="en-US" sz="2400" dirty="0"/>
              <a:t>0. 0038182 seconds </a:t>
            </a:r>
            <a:endParaRPr lang="he-IL" sz="24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5 אשכולות</a:t>
            </a:r>
            <a:endParaRPr lang="en-001" dirty="0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0CC0E95E-A652-4235-A370-298D8013FEF1}"/>
              </a:ext>
            </a:extLst>
          </p:cNvPr>
          <p:cNvGrpSpPr/>
          <p:nvPr/>
        </p:nvGrpSpPr>
        <p:grpSpPr>
          <a:xfrm>
            <a:off x="228600" y="2514600"/>
            <a:ext cx="5081098" cy="3604610"/>
            <a:chOff x="228600" y="2514600"/>
            <a:chExt cx="5081098" cy="3604610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0F94EEBB-0CC5-4F69-9BCB-BC7F03FC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2514600"/>
              <a:ext cx="5081098" cy="3604610"/>
            </a:xfrm>
            <a:prstGeom prst="rect">
              <a:avLst/>
            </a:prstGeom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2419642A-5D84-438F-8CAC-86412B69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5827395"/>
              <a:ext cx="1971675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1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3" y="2011679"/>
            <a:ext cx="10078874" cy="228284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2400" b="0" dirty="0"/>
              <a:t>מספר אשכולות – </a:t>
            </a:r>
            <a:r>
              <a:rPr lang="en-US" sz="2400" b="0" dirty="0"/>
              <a:t>8</a:t>
            </a:r>
            <a:endParaRPr lang="he-IL" sz="2400" b="0" dirty="0"/>
          </a:p>
          <a:p>
            <a:pPr marL="0" indent="0" algn="r" rtl="1">
              <a:buNone/>
            </a:pPr>
            <a:r>
              <a:rPr lang="he-IL" sz="2400" b="0" dirty="0"/>
              <a:t>זמן </a:t>
            </a:r>
            <a:r>
              <a:rPr lang="he-IL" sz="2400" dirty="0"/>
              <a:t>ריצה בשניות - </a:t>
            </a:r>
            <a:r>
              <a:rPr lang="en-US" sz="2400" dirty="0"/>
              <a:t>0. 016095 seconds </a:t>
            </a:r>
            <a:endParaRPr lang="he-IL" sz="24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3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dirty="0"/>
              <a:t>8</a:t>
            </a:r>
            <a:r>
              <a:rPr lang="he-IL" dirty="0"/>
              <a:t> אשכולות</a:t>
            </a:r>
            <a:endParaRPr lang="en-001" dirty="0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EF1BAD53-491B-4D1F-9206-54F5E98F8B55}"/>
              </a:ext>
            </a:extLst>
          </p:cNvPr>
          <p:cNvGrpSpPr/>
          <p:nvPr/>
        </p:nvGrpSpPr>
        <p:grpSpPr>
          <a:xfrm>
            <a:off x="2171700" y="3642380"/>
            <a:ext cx="7147863" cy="3201984"/>
            <a:chOff x="2171700" y="3642380"/>
            <a:chExt cx="7147863" cy="3201984"/>
          </a:xfrm>
        </p:grpSpPr>
        <p:pic>
          <p:nvPicPr>
            <p:cNvPr id="2" name="תמונה 1">
              <a:extLst>
                <a:ext uri="{FF2B5EF4-FFF2-40B4-BE49-F238E27FC236}">
                  <a16:creationId xmlns:a16="http://schemas.microsoft.com/office/drawing/2014/main" id="{B8A5ED98-CF20-40C8-A6FA-1E4A4A199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1700" y="3642380"/>
              <a:ext cx="7147863" cy="3201984"/>
            </a:xfrm>
            <a:prstGeom prst="rect">
              <a:avLst/>
            </a:prstGeom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1E06FC0C-7DA6-438A-AFF8-AEFDEC53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1700" y="6630053"/>
              <a:ext cx="1593056" cy="152064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692F6C6F-11A4-48E0-A64A-C3E92C09E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4756" y="6630053"/>
              <a:ext cx="342900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7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הדגמה: מימוש ב-</a:t>
            </a:r>
            <a:r>
              <a:rPr lang="en-US" dirty="0"/>
              <a:t>MATLAB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577" y="2015732"/>
            <a:ext cx="8233278" cy="2913319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b="0" dirty="0"/>
              <a:t>מספר אשכולות – 3</a:t>
            </a:r>
            <a:r>
              <a:rPr lang="en-US" b="0" dirty="0"/>
              <a:t> , </a:t>
            </a:r>
            <a:r>
              <a:rPr lang="he-IL" b="0" dirty="0"/>
              <a:t>זמן </a:t>
            </a:r>
            <a:r>
              <a:rPr lang="he-IL" dirty="0"/>
              <a:t>ריצה בשניות –</a:t>
            </a:r>
            <a:r>
              <a:rPr lang="en-US" dirty="0"/>
              <a:t>0.066482 s  ,  </a:t>
            </a:r>
            <a:endParaRPr lang="he-IL" dirty="0"/>
          </a:p>
          <a:p>
            <a:pPr marL="0" indent="0" algn="r" rtl="1">
              <a:buNone/>
            </a:pPr>
            <a:r>
              <a:rPr lang="he-IL" u="sng" dirty="0"/>
              <a:t>מטריצת שייכות</a:t>
            </a:r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en-US" u="sng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3 אשכולות</a:t>
            </a:r>
            <a:endParaRPr lang="en-001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74" y="3603020"/>
            <a:ext cx="9921779" cy="14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הדגמה: מימוש ב-</a:t>
            </a:r>
            <a:r>
              <a:rPr lang="en-US" dirty="0"/>
              <a:t>MATLAB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b="0" dirty="0"/>
              <a:t>מספר אשכולות</a:t>
            </a:r>
            <a:r>
              <a:rPr lang="en-US" b="0" dirty="0"/>
              <a:t> :</a:t>
            </a:r>
            <a:r>
              <a:rPr lang="he-IL" b="0" dirty="0"/>
              <a:t>5</a:t>
            </a:r>
            <a:r>
              <a:rPr lang="en-US" b="0" dirty="0"/>
              <a:t>   ,  </a:t>
            </a:r>
            <a:r>
              <a:rPr lang="he-IL" b="0" dirty="0"/>
              <a:t>זמן </a:t>
            </a:r>
            <a:r>
              <a:rPr lang="he-IL" dirty="0"/>
              <a:t>ריצה בשניות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0.023813 s</a:t>
            </a:r>
          </a:p>
          <a:p>
            <a:pPr marL="0" indent="0" algn="r" rtl="1">
              <a:buNone/>
            </a:pPr>
            <a:r>
              <a:rPr lang="he-IL" u="sng" dirty="0"/>
              <a:t>מטריצת שייכות</a:t>
            </a:r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en-US" u="sng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5 אשכולות</a:t>
            </a:r>
            <a:endParaRPr lang="en-001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68" y="3488054"/>
            <a:ext cx="9763588" cy="20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הדגמה: מימוש ב-</a:t>
            </a:r>
            <a:r>
              <a:rPr lang="en-US" dirty="0"/>
              <a:t>MATLAB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b="0" dirty="0"/>
              <a:t>מספר אשכולות: 8, זמן </a:t>
            </a:r>
            <a:r>
              <a:rPr lang="he-IL" dirty="0"/>
              <a:t>ריצה בשניות: </a:t>
            </a:r>
            <a:r>
              <a:rPr lang="en-US" dirty="0"/>
              <a:t>0.022206 s</a:t>
            </a:r>
            <a:endParaRPr lang="he-IL" dirty="0"/>
          </a:p>
          <a:p>
            <a:pPr marL="0" indent="0" algn="r" rtl="1">
              <a:buNone/>
            </a:pPr>
            <a:r>
              <a:rPr lang="he-IL" u="sng" dirty="0"/>
              <a:t>מטריצת שייכות</a:t>
            </a:r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he-IL" u="sng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8 אשכולות</a:t>
            </a:r>
            <a:endParaRPr lang="en-001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16" y="3538401"/>
            <a:ext cx="9947353" cy="25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11C05C78-379A-424D-9644-793587A7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0" y="1926671"/>
            <a:ext cx="5319111" cy="240217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אופטימיזציה ב</a:t>
            </a:r>
            <a:r>
              <a:rPr lang="en-US" dirty="0"/>
              <a:t>CPP</a:t>
            </a:r>
            <a:endParaRPr lang="en-001" dirty="0"/>
          </a:p>
        </p:txBody>
      </p:sp>
      <p:sp>
        <p:nvSpPr>
          <p:cNvPr id="3" name="מלבן 2"/>
          <p:cNvSpPr/>
          <p:nvPr/>
        </p:nvSpPr>
        <p:spPr>
          <a:xfrm>
            <a:off x="884747" y="3036939"/>
            <a:ext cx="4789715" cy="1042393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5509E-C587-4FCB-A7ED-53E8818C7D42}"/>
              </a:ext>
            </a:extLst>
          </p:cNvPr>
          <p:cNvSpPr txBox="1"/>
          <p:nvPr/>
        </p:nvSpPr>
        <p:spPr>
          <a:xfrm>
            <a:off x="6533964" y="2574524"/>
            <a:ext cx="4705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האופטימיזציה כאן היא בסדר עדכון התאים במטריצה </a:t>
            </a:r>
            <a:r>
              <a:rPr lang="en-US" dirty="0" err="1"/>
              <a:t>m_W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מכיוון שאנו סורקים קודם את העמודות של המטריצה, אז הבלוקים שמכילים את תאי העמודות העוקבות נמצאים כבר ב-</a:t>
            </a:r>
            <a:r>
              <a:rPr lang="en-US" dirty="0"/>
              <a:t>cache</a:t>
            </a:r>
            <a:r>
              <a:rPr lang="he-IL" dirty="0"/>
              <a:t>, ולכן הגישה מהירה יותר.</a:t>
            </a:r>
            <a:endParaRPr lang="en-001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3BC2774-3CBF-4CEE-BB39-A7B85AA5A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0" y="4469767"/>
            <a:ext cx="4355051" cy="16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 Fuzzy clustering algorithm </a:t>
            </a:r>
          </a:p>
        </p:txBody>
      </p:sp>
      <p:sp>
        <p:nvSpPr>
          <p:cNvPr id="4" name="מציין מיקום טקסט 1"/>
          <p:cNvSpPr txBox="1">
            <a:spLocks/>
          </p:cNvSpPr>
          <p:nvPr/>
        </p:nvSpPr>
        <p:spPr>
          <a:xfrm>
            <a:off x="684494" y="1788398"/>
            <a:ext cx="10212106" cy="395167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920" indent="-22860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9601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1887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הוצג כפתרון למקרים של חוסר דיוק וחוסר וודאות.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לכל אובייקט יש משקל (בין 0 ל-1) שמראה את רמת שיוכו לאשכול.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אובייקטים יכולים להשתייך ליותר מאשכול אחד.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כאשר האשכולות מופרדים היטב, קל יותר לשייך אובייקט לאשכול מסוים.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אבל ברוב המקרים האשכולות לא מופרדים היטב, ולכן אובייקט גבולי ישויך לאשכול בצורה שרירותית.</a:t>
            </a:r>
          </a:p>
        </p:txBody>
      </p:sp>
    </p:spTree>
    <p:extLst>
      <p:ext uri="{BB962C8B-B14F-4D97-AF65-F5344CB8AC3E}">
        <p14:creationId xmlns:p14="http://schemas.microsoft.com/office/powerpoint/2010/main" val="11246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אופטימיזציה ב</a:t>
            </a:r>
            <a:r>
              <a:rPr lang="en-US" dirty="0"/>
              <a:t>CPP</a:t>
            </a:r>
            <a:endParaRPr lang="en-0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5509E-C587-4FCB-A7ED-53E8818C7D42}"/>
              </a:ext>
            </a:extLst>
          </p:cNvPr>
          <p:cNvSpPr txBox="1"/>
          <p:nvPr/>
        </p:nvSpPr>
        <p:spPr>
          <a:xfrm>
            <a:off x="7111013" y="1935331"/>
            <a:ext cx="4705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ממומשת מחלקת עזר בשם </a:t>
            </a:r>
            <a:r>
              <a:rPr lang="en-US" dirty="0"/>
              <a:t>Point</a:t>
            </a:r>
            <a:r>
              <a:rPr lang="he-IL" dirty="0"/>
              <a:t>, שהיא מחזיקה את המידע עבור כל נקודה, ובעזרתה מבצעים את כל פעולות החישוב באלגוריתם.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במחלקה זאת השתמשנו </a:t>
            </a:r>
            <a:r>
              <a:rPr lang="he-IL" dirty="0" err="1"/>
              <a:t>באופטימזציות</a:t>
            </a:r>
            <a:r>
              <a:rPr lang="he-IL" dirty="0"/>
              <a:t> רבות, כגון: </a:t>
            </a:r>
            <a:r>
              <a:rPr lang="en-US" dirty="0"/>
              <a:t>move constructor, move assignment</a:t>
            </a:r>
            <a:r>
              <a:rPr lang="he-IL" dirty="0"/>
              <a:t>, קבלת פרמטרים </a:t>
            </a:r>
            <a:r>
              <a:rPr lang="he-IL" dirty="0" err="1"/>
              <a:t>כרפרנס</a:t>
            </a:r>
            <a:r>
              <a:rPr lang="he-IL" dirty="0"/>
              <a:t>, ו </a:t>
            </a:r>
            <a:r>
              <a:rPr lang="en-US" dirty="0"/>
              <a:t>inline methods</a:t>
            </a:r>
            <a:r>
              <a:rPr lang="he-IL" dirty="0"/>
              <a:t>.</a:t>
            </a:r>
            <a:endParaRPr lang="en-001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78AB13F-FDDB-4A04-845B-87702F08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050"/>
            <a:ext cx="7301883" cy="46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2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השוואת זמני ריצה</a:t>
            </a:r>
            <a:endParaRPr lang="en-001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77" y="1844456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הרצנו גרסה ללא </a:t>
            </a:r>
            <a:r>
              <a:rPr lang="he-IL" sz="2400" dirty="0" err="1"/>
              <a:t>האופטימזציות</a:t>
            </a:r>
            <a:r>
              <a:rPr lang="he-IL" sz="2400" dirty="0"/>
              <a:t> מהשקף הקודם וגרסה עם </a:t>
            </a:r>
            <a:r>
              <a:rPr lang="he-IL" sz="2400" dirty="0" err="1"/>
              <a:t>האופטימזציות</a:t>
            </a:r>
            <a:r>
              <a:rPr lang="he-IL" sz="2400" dirty="0"/>
              <a:t>. וקיבלנו את הזמני ריצה:</a:t>
            </a:r>
          </a:p>
          <a:p>
            <a:pPr algn="r" rtl="1"/>
            <a:r>
              <a:rPr lang="he-IL" sz="2400" dirty="0"/>
              <a:t>עבור הגרסה ללא </a:t>
            </a:r>
            <a:r>
              <a:rPr lang="he-IL" sz="2400" dirty="0" err="1"/>
              <a:t>האופטימזציות</a:t>
            </a:r>
            <a:r>
              <a:rPr lang="he-IL" sz="2400" dirty="0"/>
              <a:t>: </a:t>
            </a:r>
            <a:r>
              <a:rPr lang="en-US" sz="2400" dirty="0"/>
              <a:t>s </a:t>
            </a:r>
            <a:r>
              <a:rPr lang="he-IL" sz="2400" dirty="0"/>
              <a:t>0.03158623</a:t>
            </a:r>
            <a:endParaRPr lang="en-US" sz="2400" dirty="0"/>
          </a:p>
          <a:p>
            <a:pPr algn="r" rtl="1"/>
            <a:r>
              <a:rPr lang="he-IL" sz="2400" dirty="0"/>
              <a:t>עבור הגרסה עם </a:t>
            </a:r>
            <a:r>
              <a:rPr lang="he-IL" sz="2400" dirty="0" err="1"/>
              <a:t>האופטימזציות</a:t>
            </a:r>
            <a:r>
              <a:rPr lang="he-IL" sz="2400" dirty="0"/>
              <a:t>: </a:t>
            </a:r>
            <a:r>
              <a:rPr lang="en-US" sz="2400" dirty="0"/>
              <a:t>     0. 016095s </a:t>
            </a:r>
            <a:br>
              <a:rPr lang="en-US" sz="2400" dirty="0"/>
            </a:br>
            <a:r>
              <a:rPr lang="he-IL" sz="2400" dirty="0"/>
              <a:t> </a:t>
            </a:r>
          </a:p>
          <a:p>
            <a:pPr marL="0" indent="0" algn="r" rtl="1">
              <a:buNone/>
            </a:pPr>
            <a:endParaRPr lang="he-IL" sz="24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06F4630A-5BF8-41F1-B592-E2D8C568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145873"/>
            <a:ext cx="6049077" cy="2712128"/>
          </a:xfrm>
          <a:prstGeom prst="rect">
            <a:avLst/>
          </a:prstGeom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81C606C-ECB6-4968-81C5-5855EB847C81}"/>
              </a:ext>
            </a:extLst>
          </p:cNvPr>
          <p:cNvGrpSpPr/>
          <p:nvPr/>
        </p:nvGrpSpPr>
        <p:grpSpPr>
          <a:xfrm>
            <a:off x="6049076" y="4145872"/>
            <a:ext cx="6142924" cy="2712128"/>
            <a:chOff x="2171700" y="3642380"/>
            <a:chExt cx="7147863" cy="3201984"/>
          </a:xfrm>
        </p:grpSpPr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4CD08593-7EE7-472E-8686-F814600E3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1700" y="3642380"/>
              <a:ext cx="7147863" cy="3201984"/>
            </a:xfrm>
            <a:prstGeom prst="rect">
              <a:avLst/>
            </a:prstGeom>
          </p:spPr>
        </p:pic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0B5DC7A7-C3FC-4BCF-A05B-EC3C3CA67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1700" y="6630053"/>
              <a:ext cx="1593056" cy="152064"/>
            </a:xfrm>
            <a:prstGeom prst="rect">
              <a:avLst/>
            </a:prstGeom>
          </p:spPr>
        </p:pic>
        <p:pic>
          <p:nvPicPr>
            <p:cNvPr id="12" name="תמונה 11">
              <a:extLst>
                <a:ext uri="{FF2B5EF4-FFF2-40B4-BE49-F238E27FC236}">
                  <a16:creationId xmlns:a16="http://schemas.microsoft.com/office/drawing/2014/main" id="{5F8B504E-04B4-4F83-AC74-52F0A1458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4756" y="6630053"/>
              <a:ext cx="342900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96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אופטימיזציה </a:t>
            </a:r>
            <a:r>
              <a:rPr lang="he-IL" dirty="0" err="1"/>
              <a:t>בפייתון</a:t>
            </a:r>
            <a:endParaRPr lang="en-001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38" y="841755"/>
            <a:ext cx="9391650" cy="4829175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1515291" y="3756030"/>
            <a:ext cx="4789715" cy="1042393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799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838325"/>
            <a:ext cx="9963150" cy="31813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אופטימיזציה </a:t>
            </a:r>
            <a:r>
              <a:rPr lang="he-IL" dirty="0" err="1"/>
              <a:t>בפייתון</a:t>
            </a:r>
            <a:endParaRPr lang="en-001" dirty="0"/>
          </a:p>
        </p:txBody>
      </p:sp>
      <p:sp>
        <p:nvSpPr>
          <p:cNvPr id="7" name="מלבן 6"/>
          <p:cNvSpPr/>
          <p:nvPr/>
        </p:nvSpPr>
        <p:spPr>
          <a:xfrm>
            <a:off x="1493358" y="3735977"/>
            <a:ext cx="9444608" cy="1010817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517868" y="783225"/>
            <a:ext cx="739558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במקום לולאת ה-</a:t>
            </a:r>
            <a:r>
              <a:rPr lang="en-US" dirty="0"/>
              <a:t>for</a:t>
            </a:r>
            <a:r>
              <a:rPr lang="he-IL" dirty="0"/>
              <a:t> </a:t>
            </a:r>
            <a:r>
              <a:rPr lang="he-IL" dirty="0" err="1"/>
              <a:t>שסוכמת</a:t>
            </a:r>
            <a:r>
              <a:rPr lang="he-IL" dirty="0"/>
              <a:t> את המכנה השתמשנו בכפל וקטורים. בשביל לחשב את המכנה היינו צריכים סכום של כל המכפלות, יצרנו וקטור של המרחק </a:t>
            </a:r>
            <a:r>
              <a:rPr lang="he-IL" dirty="0" err="1"/>
              <a:t>האולקלידי</a:t>
            </a:r>
            <a:r>
              <a:rPr lang="he-IL" dirty="0"/>
              <a:t> </a:t>
            </a:r>
            <a:r>
              <a:rPr lang="he-IL" dirty="0" err="1"/>
              <a:t>וסכמנו</a:t>
            </a:r>
            <a:r>
              <a:rPr lang="he-IL" dirty="0"/>
              <a:t> את איבריו ע"י כפל </a:t>
            </a:r>
            <a:r>
              <a:rPr lang="he-IL" dirty="0" err="1"/>
              <a:t>בוקטור</a:t>
            </a:r>
            <a:r>
              <a:rPr lang="he-IL" dirty="0"/>
              <a:t> עמודה של 1-ים.</a:t>
            </a:r>
          </a:p>
        </p:txBody>
      </p:sp>
    </p:spTree>
    <p:extLst>
      <p:ext uri="{BB962C8B-B14F-4D97-AF65-F5344CB8AC3E}">
        <p14:creationId xmlns:p14="http://schemas.microsoft.com/office/powerpoint/2010/main" val="32228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השוואת זמני ריצה</a:t>
            </a:r>
            <a:endParaRPr lang="en-001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77" y="1844456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600" dirty="0"/>
              <a:t>הרצנו את 2 הגרסאות עם 1000 אשכולות.</a:t>
            </a:r>
          </a:p>
          <a:p>
            <a:pPr marL="0" indent="0" algn="r" rtl="1">
              <a:buNone/>
            </a:pPr>
            <a:r>
              <a:rPr lang="he-IL" sz="3200" dirty="0"/>
              <a:t>זמן ריצה בגרסה המקורית - </a:t>
            </a:r>
            <a:r>
              <a:rPr lang="en-US" sz="3200" dirty="0"/>
              <a:t>290.2846562862396 seconds</a:t>
            </a:r>
            <a:endParaRPr lang="he-IL" sz="3200" dirty="0"/>
          </a:p>
          <a:p>
            <a:pPr marL="0" indent="0" algn="r" rtl="1">
              <a:buNone/>
            </a:pPr>
            <a:r>
              <a:rPr lang="he-IL" sz="3200" dirty="0"/>
              <a:t>זמן ריצה בגרסה שלנו– </a:t>
            </a:r>
            <a:r>
              <a:rPr lang="en-US" sz="3200" dirty="0"/>
              <a:t>118.68494081497192</a:t>
            </a:r>
            <a:endParaRPr lang="he-IL" sz="3200" dirty="0"/>
          </a:p>
          <a:p>
            <a:pPr marL="0" indent="0" algn="r" rtl="1">
              <a:buNone/>
            </a:pPr>
            <a:endParaRPr lang="he-IL" sz="32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377" y="4877674"/>
            <a:ext cx="5832294" cy="1813192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1187"/>
            <a:ext cx="6061166" cy="183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2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אופטימיזציה </a:t>
            </a:r>
            <a:r>
              <a:rPr lang="he-IL" dirty="0" err="1"/>
              <a:t>במטלב</a:t>
            </a:r>
            <a:endParaRPr lang="en-001" dirty="0"/>
          </a:p>
        </p:txBody>
      </p:sp>
      <p:sp>
        <p:nvSpPr>
          <p:cNvPr id="7" name="מלבן 6"/>
          <p:cNvSpPr/>
          <p:nvPr/>
        </p:nvSpPr>
        <p:spPr>
          <a:xfrm>
            <a:off x="1493358" y="2146853"/>
            <a:ext cx="9368124" cy="2599942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517868" y="783225"/>
            <a:ext cx="73955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שימוש ב</a:t>
            </a:r>
            <a:r>
              <a:rPr lang="en-US" dirty="0"/>
              <a:t>element wise</a:t>
            </a:r>
            <a:r>
              <a:rPr lang="he-IL" dirty="0"/>
              <a:t> בחישוב המרחק </a:t>
            </a:r>
            <a:r>
              <a:rPr lang="he-IL" dirty="0" err="1"/>
              <a:t>האוקלידי</a:t>
            </a:r>
            <a:r>
              <a:rPr lang="he-IL" dirty="0"/>
              <a:t> בין 2 וקטורים במקום מעבר בלולאה מקוננת על איברי המטריצה ועדכון הערכים.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30803-E858-4D5D-8596-9E64DCEA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400300"/>
            <a:ext cx="62103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8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אופטימיזציה </a:t>
            </a:r>
            <a:r>
              <a:rPr lang="he-IL" dirty="0" err="1"/>
              <a:t>במטלב</a:t>
            </a:r>
            <a:endParaRPr lang="en-001" dirty="0"/>
          </a:p>
        </p:txBody>
      </p:sp>
      <p:sp>
        <p:nvSpPr>
          <p:cNvPr id="7" name="מלבן 6"/>
          <p:cNvSpPr/>
          <p:nvPr/>
        </p:nvSpPr>
        <p:spPr>
          <a:xfrm>
            <a:off x="-111318" y="2137380"/>
            <a:ext cx="12459694" cy="2609415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517868" y="783225"/>
            <a:ext cx="739558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שימוש ב</a:t>
            </a:r>
            <a:r>
              <a:rPr lang="en-US" dirty="0"/>
              <a:t> </a:t>
            </a:r>
            <a:r>
              <a:rPr lang="en-US" dirty="0" err="1"/>
              <a:t>repmat</a:t>
            </a:r>
            <a:r>
              <a:rPr lang="he-IL" dirty="0"/>
              <a:t>בחישוב מרכזי הכובד של האשכולות במקום לולאה בחישוב המונה.</a:t>
            </a:r>
          </a:p>
          <a:p>
            <a:pPr algn="r" rtl="1"/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4B743-62B8-4815-A061-1AEF048B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918"/>
            <a:ext cx="12192000" cy="19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השוואת זמני ריצה</a:t>
            </a:r>
            <a:endParaRPr lang="en-001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77" y="1844456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600" dirty="0"/>
              <a:t>הרצנו את 2 הגרסאות עם </a:t>
            </a:r>
            <a:r>
              <a:rPr lang="en-US" sz="3600" dirty="0"/>
              <a:t>8</a:t>
            </a:r>
            <a:r>
              <a:rPr lang="he-IL" sz="3600" dirty="0"/>
              <a:t> אשכולות.</a:t>
            </a:r>
          </a:p>
          <a:p>
            <a:pPr marL="0" indent="0" algn="r" rtl="1">
              <a:buNone/>
            </a:pPr>
            <a:r>
              <a:rPr lang="he-IL" sz="3200" dirty="0"/>
              <a:t>זמן ריצה בגרסה המקורית - </a:t>
            </a:r>
            <a:r>
              <a:rPr lang="en-US" sz="3200" dirty="0"/>
              <a:t>0.001043 seconds</a:t>
            </a:r>
            <a:endParaRPr lang="he-IL" sz="3200" dirty="0"/>
          </a:p>
          <a:p>
            <a:pPr marL="0" indent="0" algn="r" rtl="1">
              <a:buNone/>
            </a:pPr>
            <a:endParaRPr lang="en-US" sz="3200" dirty="0"/>
          </a:p>
          <a:p>
            <a:pPr marL="0" indent="0" algn="r" rtl="1">
              <a:buNone/>
            </a:pPr>
            <a:endParaRPr lang="en-US" sz="3200" dirty="0"/>
          </a:p>
          <a:p>
            <a:pPr marL="0" indent="0" algn="r" rtl="1">
              <a:buNone/>
            </a:pPr>
            <a:r>
              <a:rPr lang="he-IL" sz="3200" dirty="0"/>
              <a:t>זמן ריצה בגרסה שלנו</a:t>
            </a:r>
            <a:r>
              <a:rPr lang="en-US" sz="3200" dirty="0"/>
              <a:t> </a:t>
            </a:r>
            <a:r>
              <a:rPr lang="he-IL" sz="3200" dirty="0"/>
              <a:t>– </a:t>
            </a:r>
            <a:r>
              <a:rPr lang="en-US" sz="3200" dirty="0"/>
              <a:t>0.022206 seconds</a:t>
            </a:r>
            <a:endParaRPr lang="he-IL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84BE24-C1FF-4B9F-B8C0-DD700536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6" y="3285002"/>
            <a:ext cx="4485990" cy="1603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2C314A-F116-4502-A578-F48160D10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6" y="5433408"/>
            <a:ext cx="10687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יתרונות וחסרונות של שימוש בכל אחת מהשפות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645" y="2551110"/>
            <a:ext cx="978046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בשפת </a:t>
            </a:r>
            <a:r>
              <a:rPr lang="en-US" dirty="0"/>
              <a:t>C++ </a:t>
            </a:r>
            <a:r>
              <a:rPr lang="he-IL" dirty="0"/>
              <a:t> </a:t>
            </a:r>
            <a:r>
              <a:rPr lang="he-IL" dirty="0" err="1"/>
              <a:t>הקומפלייר</a:t>
            </a:r>
            <a:r>
              <a:rPr lang="he-IL" dirty="0"/>
              <a:t> עושה </a:t>
            </a:r>
            <a:r>
              <a:rPr lang="he-IL" dirty="0" err="1"/>
              <a:t>אופטימיזציות</a:t>
            </a:r>
            <a:r>
              <a:rPr lang="he-IL" dirty="0"/>
              <a:t> ולכן הביצועים הטובים ביותר – יתרון. 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סביבה פחות ידידותית מהשפות האחרות וקצת קשה לדבג – חסרון.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בשפות מטלב </a:t>
            </a:r>
            <a:r>
              <a:rPr lang="he-IL" dirty="0" err="1"/>
              <a:t>ופייתון</a:t>
            </a:r>
            <a:r>
              <a:rPr lang="he-IL" dirty="0"/>
              <a:t> השתמשנו בשיטות </a:t>
            </a:r>
            <a:r>
              <a:rPr lang="he-IL" dirty="0" err="1"/>
              <a:t>וקטוריזציה</a:t>
            </a:r>
            <a:r>
              <a:rPr lang="he-IL" dirty="0"/>
              <a:t> על מנת להקטין את זמן הריצה. 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בשפת </a:t>
            </a:r>
            <a:r>
              <a:rPr lang="he-IL" dirty="0" err="1"/>
              <a:t>הפייתון</a:t>
            </a:r>
            <a:r>
              <a:rPr lang="he-IL" dirty="0"/>
              <a:t> בגלל השימוש בספריית </a:t>
            </a:r>
            <a:r>
              <a:rPr lang="en-US" dirty="0" err="1"/>
              <a:t>numpy</a:t>
            </a:r>
            <a:r>
              <a:rPr lang="he-IL" dirty="0"/>
              <a:t> שממומשת ב-</a:t>
            </a:r>
            <a:r>
              <a:rPr lang="en-US" dirty="0"/>
              <a:t>C++</a:t>
            </a:r>
            <a:r>
              <a:rPr lang="he-IL" dirty="0"/>
              <a:t> - ביצועים טובים מאוד – יתרון.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יתרון של מטלב – סביבה נוחה מאוד לחישובים </a:t>
            </a:r>
            <a:r>
              <a:rPr lang="he-IL" dirty="0" err="1"/>
              <a:t>ודיבוג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4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זמני ריצה – השוואה בין השפות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0572" y="2133601"/>
            <a:ext cx="62962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הרצנו על אותו הקלט, ואותו מספר אשכולות – 8 בכל השלושת השפות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5544" y="3048000"/>
            <a:ext cx="209280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C</a:t>
            </a:r>
            <a:r>
              <a:rPr lang="he-IL" sz="3200" dirty="0"/>
              <a:t>++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0572" y="3044913"/>
            <a:ext cx="209280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Python</a:t>
            </a:r>
            <a:endParaRPr lang="he-IL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8351520" y="3041826"/>
            <a:ext cx="209280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err="1"/>
              <a:t>Matlab</a:t>
            </a:r>
            <a:endParaRPr lang="he-IL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45544" y="3629688"/>
            <a:ext cx="209280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0. 016095 seconds</a:t>
            </a:r>
            <a:endParaRPr lang="he-IL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0572" y="3626601"/>
            <a:ext cx="209280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0.1051533 seconds </a:t>
            </a:r>
          </a:p>
          <a:p>
            <a:endParaRPr lang="he-IL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214936" y="3623514"/>
            <a:ext cx="209280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0.022206 seconds</a:t>
            </a:r>
            <a:endParaRPr lang="he-IL" sz="3200" dirty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54883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Fuzzy clusters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en-US" dirty="0"/>
                  <a:t>Fuzzy clustering</a:t>
                </a:r>
                <a:r>
                  <a:rPr lang="he-IL" dirty="0"/>
                  <a:t> הוא אוסף של </a:t>
                </a:r>
                <a:r>
                  <a:rPr lang="en-US" dirty="0"/>
                  <a:t>k</a:t>
                </a:r>
                <a:r>
                  <a:rPr lang="he-IL" dirty="0"/>
                  <a:t> אשכולות,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, ומטריצת חלוקה:</a:t>
                </a:r>
              </a:p>
              <a:p>
                <a:pPr marL="0" indent="0" algn="r" rtl="1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he-IL" dirty="0"/>
              </a:p>
              <a:p>
                <a:pPr marL="0" indent="0" algn="ctr" rtl="1">
                  <a:buNone/>
                </a:pPr>
                <a:endParaRPr lang="en-US" dirty="0"/>
              </a:p>
              <a:p>
                <a:pPr algn="r" rtl="1"/>
                <a:r>
                  <a:rPr lang="he-IL" dirty="0"/>
                  <a:t>כך שכל איבר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הוא משקל שמייצג את דרגת השייכות של אובייקט </a:t>
                </a:r>
                <a:r>
                  <a:rPr lang="en-US" dirty="0" err="1"/>
                  <a:t>i</a:t>
                </a:r>
                <a:r>
                  <a:rPr lang="he-IL" dirty="0"/>
                  <a:t> לאשכול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ctr" rtl="1">
                  <a:buNone/>
                </a:pP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" r="-635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166948" y="4707880"/>
            <a:ext cx="2780211" cy="1069940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תודה רבה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הגבלות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r" rtl="1">
                  <a:buNone/>
                </a:pPr>
                <a:r>
                  <a:rPr lang="he-IL" dirty="0"/>
                  <a:t>כדי לקבל </a:t>
                </a:r>
                <a:r>
                  <a:rPr lang="en-US" dirty="0"/>
                  <a:t>fuzzy pseudo-partition</a:t>
                </a:r>
                <a:r>
                  <a:rPr lang="he-IL" dirty="0"/>
                  <a:t>:</a:t>
                </a:r>
              </a:p>
              <a:p>
                <a:pPr algn="r" rtl="1"/>
                <a:r>
                  <a:rPr lang="he-IL" dirty="0"/>
                  <a:t>כל המשקלים של נקודה מסוימת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חייבים להסכם לסכום של 1.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r>
                  <a:rPr lang="he-IL" dirty="0"/>
                  <a:t>כל 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שכולל משקל אפס, מכיל לפחות נקודה אחת. אבל כל אשכול שכולל משקל אחד לא מכיל את כל הנקודות. כלומר: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0" r="-381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7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 (FCM)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dirty="0"/>
                  <a:t>אלגוריתם </a:t>
                </a:r>
                <a:r>
                  <a:rPr lang="en-US" dirty="0"/>
                  <a:t>Fuzzy c-means</a:t>
                </a:r>
                <a:r>
                  <a:rPr lang="he-IL" dirty="0"/>
                  <a:t>: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dirty="0"/>
                  <a:t>בחר </a:t>
                </a:r>
                <a:r>
                  <a:rPr lang="en-US" dirty="0"/>
                  <a:t>fuzzy pseudo-partition</a:t>
                </a:r>
                <a:r>
                  <a:rPr lang="he-IL" dirty="0"/>
                  <a:t> התחלתי, כלומר השמת ערכים לכל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dirty="0"/>
                  <a:t>בצע עד שמרכז הכובד לא משתנה: </a:t>
                </a:r>
              </a:p>
              <a:p>
                <a:pPr marL="914400" lvl="1" indent="-457200" algn="r" rtl="1">
                  <a:buFont typeface="+mj-lt"/>
                  <a:buAutoNum type="arabicPeriod"/>
                </a:pPr>
                <a:r>
                  <a:rPr lang="he-IL" dirty="0"/>
                  <a:t>חשב את מרכז הכובד של כל אשכול בעזרת ה-</a:t>
                </a:r>
                <a:r>
                  <a:rPr lang="en-US" dirty="0"/>
                  <a:t>fuzzy partition</a:t>
                </a:r>
                <a:r>
                  <a:rPr lang="he-IL" dirty="0"/>
                  <a:t>.</a:t>
                </a:r>
              </a:p>
              <a:p>
                <a:pPr marL="914400" lvl="1" indent="-457200" algn="r" rtl="1">
                  <a:buFont typeface="+mj-lt"/>
                  <a:buAutoNum type="arabicPeriod"/>
                </a:pPr>
                <a:r>
                  <a:rPr lang="he-IL" dirty="0"/>
                  <a:t>עדכן את ה-</a:t>
                </a:r>
                <a:r>
                  <a:rPr lang="en-US" dirty="0"/>
                  <a:t>fuzzy partition</a:t>
                </a:r>
                <a:r>
                  <a:rPr lang="he-IL" dirty="0"/>
                  <a:t>, כלומר את 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0" indent="0" algn="r" rtl="1">
                  <a:buNone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" r="-6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en-US" dirty="0"/>
                  <a:t>FCM</a:t>
                </a:r>
                <a:r>
                  <a:rPr lang="he-IL" dirty="0"/>
                  <a:t> גם מנסה למזער את שגיאת סכום המרובעים (</a:t>
                </a:r>
                <a:r>
                  <a:rPr lang="en-US" dirty="0"/>
                  <a:t>SSE</a:t>
                </a:r>
                <a:r>
                  <a:rPr lang="he-IL" dirty="0"/>
                  <a:t>)</a:t>
                </a:r>
                <a:r>
                  <a:rPr lang="en-US" dirty="0"/>
                  <a:t>.</a:t>
                </a:r>
                <a:endParaRPr lang="he-IL" dirty="0"/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כאשר </a:t>
                </a:r>
                <a:r>
                  <a:rPr lang="en-US" dirty="0"/>
                  <a:t>p</a:t>
                </a:r>
                <a:r>
                  <a:rPr lang="he-IL" dirty="0"/>
                  <a:t> הוא פרמטר שקובע את השפעת המשקלים.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∊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t="-151" r="-6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עבור 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מרכז הכובד שלו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מוגדר כך: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-  כל תא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במטריצה </a:t>
                </a:r>
                <a:r>
                  <a:rPr lang="en-US" dirty="0"/>
                  <a:t>W</a:t>
                </a:r>
                <a:r>
                  <a:rPr lang="he-IL" dirty="0"/>
                  <a:t> מציין בכמה אחוז נקודה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שייכת </a:t>
                </a:r>
                <a:r>
                  <a:rPr lang="he-IL" dirty="0" err="1"/>
                  <a:t>לקלאסטר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ההבדל הוא שכל הנקודות נחשבות והתרומה של כל נקודה למרכז הכובד </a:t>
                </a:r>
                <a:r>
                  <a:rPr lang="he-IL" dirty="0" err="1"/>
                  <a:t>ממושקלת</a:t>
                </a:r>
                <a:r>
                  <a:rPr lang="he-IL" dirty="0"/>
                  <a:t> לפי דרגת הקרבה.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r="-698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55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עדכון ה-</a:t>
            </a:r>
            <a:r>
              <a:rPr lang="en-US" dirty="0"/>
              <a:t>fuzzy pseudo-partition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הנוסחה יכולה להתקבל על ידי מזעור ה-</a:t>
                </a:r>
                <a:r>
                  <a:rPr lang="en-US" dirty="0"/>
                  <a:t>SSE</a:t>
                </a:r>
                <a:r>
                  <a:rPr lang="he-IL" dirty="0"/>
                  <a:t> אל האילוץ שבו סכום המשקלים שווה ל-1.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he-IL" dirty="0"/>
              </a:p>
              <a:p>
                <a:pPr algn="r" rtl="1"/>
                <a:r>
                  <a:rPr lang="he-IL" dirty="0"/>
                  <a:t>האינטואיציה: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e-IL" dirty="0"/>
                  <a:t> צריך להיות גבוה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קרוב למרכז הכובד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כלומר, 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נמוך.</a:t>
                </a:r>
              </a:p>
              <a:p>
                <a:pPr algn="r" rtl="1"/>
                <a:r>
                  <a:rPr lang="he-IL" dirty="0"/>
                  <a:t>המכנה (סכום של כל המשקלים) נדרש כדי לנרמל את המשקלים לנקודה.</a:t>
                </a: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t="-151" r="-6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9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השפעת פרמטר </a:t>
            </a:r>
            <a:r>
              <a:rPr lang="en-US" dirty="0"/>
              <a:t>p</a:t>
            </a:r>
            <a:r>
              <a:rPr lang="he-IL" dirty="0"/>
              <a:t>.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, אז המעריך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מקטין את המשקל שהוקצה לאשכולות שקרובים לנקודה.</a:t>
                </a:r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e-IL" dirty="0"/>
                  <a:t>, אז המעריך שואף לאפס.  משמעות הדבר היא שהמשקל שואף ל-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, המעריך מגדיל את משקל הקרבה של נקודות לאשכול שקרוב אליהן. </a:t>
                </a: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r="-635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7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ערכת נושא של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40262f94-9f35-4ac3-9a90-690165a166b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7706</TotalTime>
  <Words>1437</Words>
  <Application>Microsoft Office PowerPoint</Application>
  <PresentationFormat>מסך רחב</PresentationFormat>
  <Paragraphs>159</Paragraphs>
  <Slides>30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6" baseType="lpstr">
      <vt:lpstr>Algerian</vt:lpstr>
      <vt:lpstr>Arial</vt:lpstr>
      <vt:lpstr>Cambria Math</vt:lpstr>
      <vt:lpstr>Gill Sans MT</vt:lpstr>
      <vt:lpstr>Tahoma</vt:lpstr>
      <vt:lpstr>גלריה</vt:lpstr>
      <vt:lpstr>Fuzzy C-means</vt:lpstr>
      <vt:lpstr> Fuzzy clustering algorithm </vt:lpstr>
      <vt:lpstr> Fuzzy clusters</vt:lpstr>
      <vt:lpstr>הגבלות</vt:lpstr>
      <vt:lpstr>Fuzzy c-means (FCM)</vt:lpstr>
      <vt:lpstr>Fuzzy c-means</vt:lpstr>
      <vt:lpstr>Fuzzy c-means</vt:lpstr>
      <vt:lpstr>עדכון ה-fuzzy pseudo-partition</vt:lpstr>
      <vt:lpstr>השפעת פרמטר p.</vt:lpstr>
      <vt:lpstr>הדגמה: מימוש בפייתון</vt:lpstr>
      <vt:lpstr>5 אשכולות</vt:lpstr>
      <vt:lpstr>8 אשכולות</vt:lpstr>
      <vt:lpstr>הדגמה: מימוש ב-CPP</vt:lpstr>
      <vt:lpstr>5 אשכולות</vt:lpstr>
      <vt:lpstr>8 אשכולות</vt:lpstr>
      <vt:lpstr>הדגמה: מימוש ב-MATLAB</vt:lpstr>
      <vt:lpstr>הדגמה: מימוש ב-MATLAB</vt:lpstr>
      <vt:lpstr>הדגמה: מימוש ב-MATLAB</vt:lpstr>
      <vt:lpstr>אופטימיזציה בCPP</vt:lpstr>
      <vt:lpstr>אופטימיזציה בCPP</vt:lpstr>
      <vt:lpstr>השוואת זמני ריצה</vt:lpstr>
      <vt:lpstr>אופטימיזציה בפייתון</vt:lpstr>
      <vt:lpstr>אופטימיזציה בפייתון</vt:lpstr>
      <vt:lpstr>השוואת זמני ריצה</vt:lpstr>
      <vt:lpstr>אופטימיזציה במטלב</vt:lpstr>
      <vt:lpstr>אופטימיזציה במטלב</vt:lpstr>
      <vt:lpstr>השוואת זמני ריצה</vt:lpstr>
      <vt:lpstr>יתרונות וחסרונות של שימוש בכל אחת מהשפות</vt:lpstr>
      <vt:lpstr>זמני ריצה – השוואה בין השפות</vt:lpstr>
      <vt:lpstr>תודה רבה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C-means</dc:title>
  <dc:creator>ravit</dc:creator>
  <cp:lastModifiedBy>barak segal</cp:lastModifiedBy>
  <cp:revision>120</cp:revision>
  <dcterms:created xsi:type="dcterms:W3CDTF">2018-12-24T13:33:09Z</dcterms:created>
  <dcterms:modified xsi:type="dcterms:W3CDTF">2019-02-01T09:23:36Z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