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780" r:id="rId4"/>
  </p:sldMasterIdLst>
  <p:notesMasterIdLst>
    <p:notesMasterId r:id="rId22"/>
  </p:notesMasterIdLst>
  <p:handoutMasterIdLst>
    <p:handoutMasterId r:id="rId23"/>
  </p:handoutMasterIdLst>
  <p:sldIdLst>
    <p:sldId id="267" r:id="rId5"/>
    <p:sldId id="283" r:id="rId6"/>
    <p:sldId id="287" r:id="rId7"/>
    <p:sldId id="286" r:id="rId8"/>
    <p:sldId id="288" r:id="rId9"/>
    <p:sldId id="289" r:id="rId10"/>
    <p:sldId id="290" r:id="rId11"/>
    <p:sldId id="292" r:id="rId12"/>
    <p:sldId id="293" r:id="rId13"/>
    <p:sldId id="295" r:id="rId14"/>
    <p:sldId id="300" r:id="rId15"/>
    <p:sldId id="303" r:id="rId16"/>
    <p:sldId id="305" r:id="rId17"/>
    <p:sldId id="304" r:id="rId18"/>
    <p:sldId id="306" r:id="rId19"/>
    <p:sldId id="297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48" autoAdjust="0"/>
    <p:restoredTop sz="94660"/>
  </p:normalViewPr>
  <p:slideViewPr>
    <p:cSldViewPr snapToGrid="0">
      <p:cViewPr>
        <p:scale>
          <a:sx n="125" d="100"/>
          <a:sy n="125" d="100"/>
        </p:scale>
        <p:origin x="1152" y="93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0901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-69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7C6108EE-55FF-46CC-B2A2-891B555157C1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ה'/שבט/תשע"ט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0901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-6913" y="8685215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63A36C10-A9D4-4995-9BAF-95FBD77A724B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0891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4353" y="-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62B8339-3B95-43C6-B7D6-5435D4E5A90A}" type="datetime1">
              <a:rPr lang="he-IL" smtClean="0"/>
              <a:pPr/>
              <a:t>ה'/שבט/תשע"ט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0891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4353" y="8685212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3AEF9EC-8318-4FF6-847E-A85BBD2B7E49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>
          <a:xfrm>
            <a:off x="3717" y="8685213"/>
            <a:ext cx="2971800" cy="458787"/>
          </a:xfrm>
        </p:spPr>
        <p:txBody>
          <a:bodyPr/>
          <a:lstStyle/>
          <a:p>
            <a:pPr algn="l"/>
            <a:fld id="{23AEF9EC-8318-4FF6-847E-A85BBD2B7E49}" type="slidenum">
              <a:rPr lang="he-IL" smtClean="0"/>
              <a:pPr algn="l"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70733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>
          <a:xfrm>
            <a:off x="3721" y="8685213"/>
            <a:ext cx="2971800" cy="458787"/>
          </a:xfrm>
        </p:spPr>
        <p:txBody>
          <a:bodyPr/>
          <a:lstStyle/>
          <a:p>
            <a:pPr algn="l"/>
            <a:fld id="{23AEF9EC-8318-4FF6-847E-A85BBD2B7E49}" type="slidenum">
              <a:rPr lang="he-IL" smtClean="0"/>
              <a:pPr algn="l"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34604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>
          <a:xfrm>
            <a:off x="0" y="8685213"/>
            <a:ext cx="2971800" cy="458787"/>
          </a:xfrm>
        </p:spPr>
        <p:txBody>
          <a:bodyPr/>
          <a:lstStyle/>
          <a:p>
            <a:pPr algn="l"/>
            <a:fld id="{23AEF9EC-8318-4FF6-847E-A85BBD2B7E49}" type="slidenum">
              <a:rPr lang="he-IL" smtClean="0"/>
              <a:pPr algn="l"/>
              <a:t>17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07538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79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34A9-CFF1-4D0E-8EB5-EB7533D66B1C}" type="datetime1">
              <a:rPr lang="he-IL" smtClean="0"/>
              <a:pPr/>
              <a:t>ה'/שבט/תשע"ט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smtClean="0"/>
              <a:pPr/>
              <a:t>‹#›</a:t>
            </a:fld>
            <a:endParaRPr lang="he-IL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25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EF16-95A9-428F-96E9-DDF84DDF1B9A}" type="datetime1">
              <a:rPr lang="he-IL" smtClean="0"/>
              <a:pPr/>
              <a:t>ה'/שבט/תשע"ט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smtClean="0"/>
              <a:pPr/>
              <a:t>‹#›</a:t>
            </a:fld>
            <a:endParaRPr lang="he-IL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25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7CCD-C86B-4122-8A0B-204F7F6EB6D5}" type="datetime1">
              <a:rPr lang="he-IL" smtClean="0"/>
              <a:pPr/>
              <a:t>ה'/שבט/תשע"ט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smtClean="0"/>
              <a:pPr/>
              <a:t>‹#›</a:t>
            </a:fld>
            <a:endParaRPr lang="he-IL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30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9E54-0280-4A7C-AA55-CD8AC6C3427E}" type="datetime1">
              <a:rPr lang="he-IL" smtClean="0"/>
              <a:pPr/>
              <a:t>ה'/שבט/תשע"ט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smtClean="0"/>
              <a:pPr/>
              <a:t>‹#›</a:t>
            </a:fld>
            <a:endParaRPr lang="he-IL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74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5287-8F79-49E6-8057-F267818EC73F}" type="datetime1">
              <a:rPr lang="he-IL" noProof="0" smtClean="0"/>
              <a:pPr/>
              <a:t>ה'/שבט/תשע"ט</a:t>
            </a:fld>
            <a:endParaRPr lang="he-I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noProof="0" smtClean="0"/>
              <a:pPr/>
              <a:t>‹#›</a:t>
            </a:fld>
            <a:endParaRPr lang="he-IL" noProof="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79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F1E3-A47F-48FC-B259-A90ABC415919}" type="datetime1">
              <a:rPr lang="he-IL" noProof="0" smtClean="0"/>
              <a:pPr/>
              <a:t>ה'/שבט/תשע"ט</a:t>
            </a:fld>
            <a:endParaRPr lang="he-IL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noProof="0" smtClean="0"/>
              <a:pPr/>
              <a:t>‹#›</a:t>
            </a:fld>
            <a:endParaRPr lang="he-IL" noProof="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61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F81-8988-4DE0-875F-D722C92A7DA9}" type="datetime1">
              <a:rPr lang="he-IL" noProof="0" smtClean="0"/>
              <a:pPr/>
              <a:t>ה'/שבט/תשע"ט</a:t>
            </a:fld>
            <a:endParaRPr lang="he-IL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noProof="0" smtClean="0"/>
              <a:pPr/>
              <a:t>‹#›</a:t>
            </a:fld>
            <a:endParaRPr lang="he-IL" noProof="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29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B39D-AB77-4634-88E6-990EF5258CA8}" type="datetime1">
              <a:rPr lang="he-IL" noProof="0" smtClean="0"/>
              <a:pPr/>
              <a:t>ה'/שבט/תשע"ט</a:t>
            </a:fld>
            <a:endParaRPr lang="he-I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10531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D642-F73F-43A2-9430-3CE3E101BB95}" type="datetime1">
              <a:rPr lang="he-IL" noProof="0" smtClean="0"/>
              <a:pPr/>
              <a:t>ה'/שבט/תשע"ט</a:t>
            </a:fld>
            <a:endParaRPr lang="he-I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noProof="0" smtClean="0"/>
              <a:pPr/>
              <a:t>‹#›</a:t>
            </a:fld>
            <a:endParaRPr lang="he-IL" noProof="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מלבן 8">
            <a:extLst>
              <a:ext uri="{FF2B5EF4-FFF2-40B4-BE49-F238E27FC236}">
                <a16:creationId xmlns:a16="http://schemas.microsoft.com/office/drawing/2014/main" id="{1332593B-A433-4CBF-B079-50498F077662}"/>
              </a:ext>
            </a:extLst>
          </p:cNvPr>
          <p:cNvSpPr/>
          <p:nvPr userDrawn="1"/>
        </p:nvSpPr>
        <p:spPr bwMode="hidden">
          <a:xfrm>
            <a:off x="487680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306751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67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8A23D-74BB-42D6-BD6D-9E39511D23AF}" type="datetime1">
              <a:rPr lang="he-IL" noProof="0" smtClean="0"/>
              <a:pPr/>
              <a:t>ה'/שבט/תשע"ט</a:t>
            </a:fld>
            <a:endParaRPr lang="he-I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he-IL" noProof="0" smtClean="0"/>
              <a:pPr/>
              <a:t>‹#›</a:t>
            </a:fld>
            <a:endParaRPr lang="he-IL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46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363063" y="422636"/>
            <a:ext cx="8226490" cy="3083767"/>
          </a:xfrm>
        </p:spPr>
        <p:txBody>
          <a:bodyPr rtlCol="1"/>
          <a:lstStyle/>
          <a:p>
            <a:pPr algn="l"/>
            <a:r>
              <a:rPr lang="en-US" dirty="0"/>
              <a:t>Fuzzy C-means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5106676" y="4029818"/>
            <a:ext cx="2760617" cy="1371600"/>
          </a:xfrm>
        </p:spPr>
        <p:txBody>
          <a:bodyPr rtlCol="1">
            <a:normAutofit fontScale="92500"/>
          </a:bodyPr>
          <a:lstStyle/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רוית בן-חיים - 312351976</a:t>
            </a:r>
          </a:p>
          <a:p>
            <a:pPr algn="r" rtl="1"/>
            <a:r>
              <a:rPr lang="he-IL" dirty="0"/>
              <a:t>ברק סגל</a:t>
            </a:r>
            <a:r>
              <a:rPr lang="en-US" dirty="0"/>
              <a:t>204336440 - </a:t>
            </a:r>
            <a:endParaRPr lang="he-IL" dirty="0"/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מאור ברדוגו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396" y="75401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הדגמה:</a:t>
            </a:r>
            <a:r>
              <a:rPr lang="en-US" dirty="0"/>
              <a:t> </a:t>
            </a:r>
            <a:r>
              <a:rPr lang="he-IL" dirty="0"/>
              <a:t>מימוש </a:t>
            </a:r>
            <a:r>
              <a:rPr lang="he-IL" dirty="0" err="1"/>
              <a:t>בפייתון</a:t>
            </a:r>
            <a:endParaRPr lang="en-00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DA7A11-4F5C-4432-BC66-FD61A640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2031312"/>
            <a:ext cx="10689094" cy="4044533"/>
          </a:xfrm>
        </p:spPr>
        <p:txBody>
          <a:bodyPr>
            <a:normAutofit fontScale="55000" lnSpcReduction="20000"/>
          </a:bodyPr>
          <a:lstStyle/>
          <a:p>
            <a:pPr marL="0" indent="0" algn="r" rtl="1">
              <a:buNone/>
            </a:pPr>
            <a:r>
              <a:rPr lang="he-IL" sz="3600" dirty="0"/>
              <a:t>קלט - [1, 1], [1, 2], [2, 2], [9, 10], [10, 10], [10, 9], [9, 9], [20,20]</a:t>
            </a:r>
          </a:p>
          <a:p>
            <a:pPr marL="0" indent="0" algn="r" rtl="1">
              <a:buNone/>
            </a:pPr>
            <a:r>
              <a:rPr lang="he-IL" sz="3300" b="0" dirty="0"/>
              <a:t>מספר אשכולות – 3</a:t>
            </a:r>
          </a:p>
          <a:p>
            <a:pPr marL="0" indent="0" algn="r" rtl="1">
              <a:buNone/>
            </a:pPr>
            <a:r>
              <a:rPr lang="he-IL" sz="3300" b="0" dirty="0"/>
              <a:t>זמן </a:t>
            </a:r>
            <a:r>
              <a:rPr lang="he-IL" sz="3300" dirty="0"/>
              <a:t>ריצה בשניות - </a:t>
            </a:r>
            <a:r>
              <a:rPr lang="en-US" sz="3300" dirty="0"/>
              <a:t>0.025295734405517578</a:t>
            </a:r>
          </a:p>
          <a:p>
            <a:pPr marL="0" indent="0" algn="r" rtl="1">
              <a:buNone/>
            </a:pPr>
            <a:r>
              <a:rPr lang="he-IL" dirty="0"/>
              <a:t>מטריצת תוצאה –</a:t>
            </a:r>
          </a:p>
          <a:p>
            <a:pPr marL="0" indent="0" algn="r" rtl="1">
              <a:buNone/>
            </a:pPr>
            <a:r>
              <a:rPr lang="he-IL" dirty="0"/>
              <a:t> [[0.26518983 0.21671796 0.51809221]</a:t>
            </a:r>
          </a:p>
          <a:p>
            <a:pPr marL="0" indent="0" algn="r" rtl="1">
              <a:buNone/>
            </a:pPr>
            <a:r>
              <a:rPr lang="he-IL" dirty="0"/>
              <a:t> [0.23204367 0.18809365 0.57986267]</a:t>
            </a:r>
          </a:p>
          <a:p>
            <a:pPr marL="0" indent="0" algn="r" rtl="1">
              <a:buNone/>
            </a:pPr>
            <a:r>
              <a:rPr lang="he-IL" dirty="0"/>
              <a:t> [0.27043039 0.21708525 0.51248436]</a:t>
            </a:r>
          </a:p>
          <a:p>
            <a:pPr marL="0" indent="0" algn="r" rtl="1">
              <a:buNone/>
            </a:pPr>
            <a:r>
              <a:rPr lang="he-IL" dirty="0"/>
              <a:t> [0.50824606 0.23749445 0.25425949]</a:t>
            </a:r>
          </a:p>
          <a:p>
            <a:pPr marL="0" indent="0" algn="r" rtl="1">
              <a:buNone/>
            </a:pPr>
            <a:r>
              <a:rPr lang="he-IL" dirty="0"/>
              <a:t> [0.50567139 0.24215958 0.25216902]</a:t>
            </a:r>
          </a:p>
          <a:p>
            <a:pPr marL="0" indent="0" algn="r" rtl="1">
              <a:buNone/>
            </a:pPr>
            <a:r>
              <a:rPr lang="he-IL" dirty="0"/>
              <a:t> [0.50851631 0.23750471 0.25397897]</a:t>
            </a:r>
          </a:p>
          <a:p>
            <a:pPr marL="0" indent="0" algn="r" rtl="1">
              <a:buNone/>
            </a:pPr>
            <a:r>
              <a:rPr lang="he-IL" dirty="0"/>
              <a:t> [0.51099027 0.23282833 0.2561814 ]</a:t>
            </a:r>
          </a:p>
          <a:p>
            <a:pPr marL="0" indent="0" algn="r" rtl="1">
              <a:buNone/>
            </a:pPr>
            <a:r>
              <a:rPr lang="he-IL" dirty="0"/>
              <a:t> [0.07337934 0.86289132 0.06372934]]</a:t>
            </a: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 txBox="1">
            <a:spLocks/>
          </p:cNvSpPr>
          <p:nvPr/>
        </p:nvSpPr>
        <p:spPr>
          <a:xfrm>
            <a:off x="1451580" y="119880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dirty="0"/>
              <a:t>3 אשכולות</a:t>
            </a:r>
            <a:endParaRPr lang="en-001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BEF6EC9-24A7-4579-B579-B21860A2A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10" y="185874"/>
            <a:ext cx="3114543" cy="5779498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E14BDCAD-EB3B-4DC3-8809-97DFD84EE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796" y="3260973"/>
            <a:ext cx="4790736" cy="296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0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DA7A11-4F5C-4432-BC66-FD61A640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2015732"/>
            <a:ext cx="10689094" cy="404453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400" dirty="0"/>
              <a:t>קלט - [1, 1], [1, 2], [2, 2], [9, 10], [10, 10], [10, 9], [9, 9], [20,20]</a:t>
            </a:r>
          </a:p>
          <a:p>
            <a:pPr marL="0" indent="0" algn="r" rtl="1">
              <a:buNone/>
            </a:pPr>
            <a:r>
              <a:rPr lang="he-IL" sz="2400" b="0" dirty="0"/>
              <a:t>מספר אשכולות – 5</a:t>
            </a:r>
          </a:p>
          <a:p>
            <a:pPr marL="0" indent="0" algn="r" rtl="1">
              <a:buNone/>
            </a:pPr>
            <a:r>
              <a:rPr lang="he-IL" sz="2400" b="0" dirty="0"/>
              <a:t>זמן </a:t>
            </a:r>
            <a:r>
              <a:rPr lang="he-IL" sz="2400" dirty="0"/>
              <a:t>ריצה בשניות - </a:t>
            </a:r>
            <a:r>
              <a:rPr lang="en-US" sz="2400" dirty="0"/>
              <a:t>0.055551767349243164 seconds </a:t>
            </a:r>
            <a:endParaRPr lang="he-IL" sz="2400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0975" y="1163638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dirty="0"/>
              <a:t>5 אשכולות</a:t>
            </a:r>
            <a:endParaRPr lang="en-001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BD1D684-92AC-46D3-9CE2-124400F2E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976" y="2743974"/>
            <a:ext cx="2695400" cy="3977842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318F9D75-2B30-45EB-B029-337B6D575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819" y="3885813"/>
            <a:ext cx="7027816" cy="283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9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DA7A11-4F5C-4432-BC66-FD61A640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2015732"/>
            <a:ext cx="10689094" cy="4044533"/>
          </a:xfrm>
        </p:spPr>
        <p:txBody>
          <a:bodyPr>
            <a:normAutofit fontScale="47500" lnSpcReduction="20000"/>
          </a:bodyPr>
          <a:lstStyle/>
          <a:p>
            <a:pPr marL="0" indent="0" algn="r" rtl="1">
              <a:buNone/>
            </a:pPr>
            <a:r>
              <a:rPr lang="he-IL" sz="4800" dirty="0"/>
              <a:t>קלט - [1, 1], [1, 2], [2, 2], [9, 10], [10, 10], [10, 9], [9, 9], [20,20]</a:t>
            </a:r>
          </a:p>
          <a:p>
            <a:pPr marL="0" indent="0" algn="r" rtl="1">
              <a:buNone/>
            </a:pPr>
            <a:r>
              <a:rPr lang="he-IL" sz="4500" b="0" dirty="0"/>
              <a:t>מספר אשכולות – 8</a:t>
            </a:r>
          </a:p>
          <a:p>
            <a:pPr marL="0" indent="0" algn="r" rtl="1">
              <a:buNone/>
            </a:pPr>
            <a:r>
              <a:rPr lang="he-IL" sz="4500" b="0" dirty="0"/>
              <a:t>זמן </a:t>
            </a:r>
            <a:r>
              <a:rPr lang="he-IL" sz="4500" dirty="0"/>
              <a:t>ריצה בשניות - </a:t>
            </a:r>
            <a:r>
              <a:rPr lang="en-US" sz="4500" dirty="0"/>
              <a:t>0.10515332221984863 seconds </a:t>
            </a:r>
          </a:p>
          <a:p>
            <a:pPr marL="0" indent="0" algn="r" rtl="1">
              <a:buNone/>
            </a:pPr>
            <a:r>
              <a:rPr lang="he-IL" dirty="0"/>
              <a:t>מטריצת תוצאה – </a:t>
            </a:r>
          </a:p>
          <a:p>
            <a:pPr marL="0" indent="0" algn="r" rtl="1">
              <a:buNone/>
            </a:pPr>
            <a:r>
              <a:rPr lang="en-US" dirty="0"/>
              <a:t>[[0.07674011 0.09474491 0.20457988 0.17927234 0.1638777  0.09400229 0.09277909 0.0940037 ]</a:t>
            </a:r>
          </a:p>
          <a:p>
            <a:pPr marL="0" indent="0" algn="r" rtl="1">
              <a:buNone/>
            </a:pPr>
            <a:r>
              <a:rPr lang="en-US" dirty="0"/>
              <a:t> [0.06725217 0.0837538  0.18151855 0.26265695 0.15678507 0.08303006 0.081916   0.0830874 ]</a:t>
            </a:r>
          </a:p>
          <a:p>
            <a:pPr marL="0" indent="0" algn="r" rtl="1">
              <a:buNone/>
            </a:pPr>
            <a:r>
              <a:rPr lang="en-US" dirty="0"/>
              <a:t> [0.07021879 0.08836462 0.15737968 0.15965902 0.26293209 0.08757696 0.0862904  0.08757845]</a:t>
            </a:r>
          </a:p>
          <a:p>
            <a:pPr marL="0" indent="0" algn="r" rtl="1">
              <a:buNone/>
            </a:pPr>
            <a:r>
              <a:rPr lang="en-US" dirty="0"/>
              <a:t> [0.07911708 0.16220977 0.08421363 0.08464429 0.08579588 0.15725806 0.15952949 0.18723181]</a:t>
            </a:r>
          </a:p>
          <a:p>
            <a:pPr marL="0" indent="0" algn="r" rtl="1">
              <a:buNone/>
            </a:pPr>
            <a:r>
              <a:rPr lang="en-US" dirty="0"/>
              <a:t> [0.07594483 0.14181168 0.07866701 0.07901552 0.08008529 0.15422329 0.23606785 0.15418454]</a:t>
            </a:r>
          </a:p>
          <a:p>
            <a:pPr marL="0" indent="0" algn="r" rtl="1">
              <a:buNone/>
            </a:pPr>
            <a:r>
              <a:rPr lang="en-US" dirty="0"/>
              <a:t> [0.07913904 0.16224393 0.08417329 0.08452942 0.08580892 0.18725009 0.1595764  0.15727891]</a:t>
            </a:r>
          </a:p>
          <a:p>
            <a:pPr marL="0" indent="0" algn="r" rtl="1">
              <a:buNone/>
            </a:pPr>
            <a:r>
              <a:rPr lang="en-US" dirty="0"/>
              <a:t> [0.07468589 0.20955477 0.08168767 0.08209426 0.08336286 0.16433053 0.13992255 0.16436148]</a:t>
            </a:r>
          </a:p>
          <a:p>
            <a:pPr marL="0" indent="0" algn="r" rtl="1">
              <a:buNone/>
            </a:pPr>
            <a:r>
              <a:rPr lang="en-US" dirty="0"/>
              <a:t> [0.96372813 0.00544993 0.00475446 0.00476447 0.00479327 0.00548295 0.00554391 0.00548288]]</a:t>
            </a:r>
            <a:endParaRPr lang="he-IL" b="0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0975" y="1163638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dirty="0"/>
              <a:t>8 אשכולות</a:t>
            </a:r>
            <a:endParaRPr lang="en-001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9EEE514-36B9-4EE1-805E-8C0605CAC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5" y="3342132"/>
            <a:ext cx="5542392" cy="3471422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39A04DA3-F6FB-403D-BE3D-7BF7DDFF8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37" y="2457450"/>
            <a:ext cx="4695263" cy="439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6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396" y="75401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הדגמה: מימוש ב-</a:t>
            </a:r>
            <a:r>
              <a:rPr lang="en-US" dirty="0"/>
              <a:t>CPP</a:t>
            </a:r>
            <a:endParaRPr lang="en-00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DA7A11-4F5C-4432-BC66-FD61A640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2015732"/>
            <a:ext cx="10689094" cy="404453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/>
              <a:t>קלט - [1, 1], [1, 2], [2, 2], [9, 10], [10, 10], [10, 9], [9, 9], [20,20]</a:t>
            </a:r>
          </a:p>
          <a:p>
            <a:pPr marL="0" indent="0" algn="r" rtl="1">
              <a:buNone/>
            </a:pPr>
            <a:r>
              <a:rPr lang="he-IL" b="0" dirty="0"/>
              <a:t>מספר אשכולות – 3</a:t>
            </a:r>
          </a:p>
          <a:p>
            <a:pPr marL="0" indent="0" algn="r" rtl="1">
              <a:buNone/>
            </a:pPr>
            <a:r>
              <a:rPr lang="he-IL" b="0" dirty="0"/>
              <a:t>זמן </a:t>
            </a:r>
            <a:r>
              <a:rPr lang="he-IL" dirty="0"/>
              <a:t>ריצה בשניות –</a:t>
            </a:r>
            <a:r>
              <a:rPr lang="en-US" dirty="0"/>
              <a:t>0.00140382 s</a:t>
            </a: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 txBox="1">
            <a:spLocks/>
          </p:cNvSpPr>
          <p:nvPr/>
        </p:nvSpPr>
        <p:spPr>
          <a:xfrm>
            <a:off x="1451580" y="119880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dirty="0"/>
              <a:t>3 אשכולות</a:t>
            </a:r>
            <a:endParaRPr lang="en-001" dirty="0"/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42F7090C-7BBE-4D9A-91E1-9EDAB6D3A0D8}"/>
              </a:ext>
            </a:extLst>
          </p:cNvPr>
          <p:cNvGrpSpPr/>
          <p:nvPr/>
        </p:nvGrpSpPr>
        <p:grpSpPr>
          <a:xfrm>
            <a:off x="1864520" y="2636044"/>
            <a:ext cx="4031456" cy="4062230"/>
            <a:chOff x="1864520" y="2636044"/>
            <a:chExt cx="4031456" cy="4062230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73525557-F220-41A6-AEF7-6DBB0379C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4520" y="2636044"/>
              <a:ext cx="4031456" cy="4062230"/>
            </a:xfrm>
            <a:prstGeom prst="rect">
              <a:avLst/>
            </a:prstGeom>
          </p:spPr>
        </p:pic>
        <p:pic>
          <p:nvPicPr>
            <p:cNvPr id="7" name="תמונה 6">
              <a:extLst>
                <a:ext uri="{FF2B5EF4-FFF2-40B4-BE49-F238E27FC236}">
                  <a16:creationId xmlns:a16="http://schemas.microsoft.com/office/drawing/2014/main" id="{A4AF3FCC-9B42-4AD4-8E43-D1C0903E8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85713" y="6359685"/>
              <a:ext cx="2401863" cy="1935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052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DA7A11-4F5C-4432-BC66-FD61A640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53" y="2011679"/>
            <a:ext cx="10078874" cy="2282848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400" dirty="0"/>
              <a:t>קלט - [1, 1], [1, 2], [2, 2], [9, 10], [10, 10], [10, 9], [9, 9], [20,20]</a:t>
            </a:r>
          </a:p>
          <a:p>
            <a:pPr marL="0" indent="0" algn="r" rtl="1">
              <a:buNone/>
            </a:pPr>
            <a:r>
              <a:rPr lang="he-IL" sz="2400" b="0" dirty="0"/>
              <a:t>מספר אשכולות – 5</a:t>
            </a:r>
          </a:p>
          <a:p>
            <a:pPr marL="0" indent="0" algn="r" rtl="1">
              <a:buNone/>
            </a:pPr>
            <a:r>
              <a:rPr lang="he-IL" sz="2400" b="0" dirty="0"/>
              <a:t>זמן </a:t>
            </a:r>
            <a:r>
              <a:rPr lang="he-IL" sz="2400" dirty="0"/>
              <a:t>ריצה בשניות - </a:t>
            </a:r>
            <a:r>
              <a:rPr lang="en-US" sz="2400" dirty="0"/>
              <a:t>0. 0038182 seconds </a:t>
            </a:r>
            <a:endParaRPr lang="he-IL" sz="2400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0975" y="1163638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dirty="0"/>
              <a:t>5 אשכולות</a:t>
            </a:r>
            <a:endParaRPr lang="en-001" dirty="0"/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0CC0E95E-A652-4235-A370-298D8013FEF1}"/>
              </a:ext>
            </a:extLst>
          </p:cNvPr>
          <p:cNvGrpSpPr/>
          <p:nvPr/>
        </p:nvGrpSpPr>
        <p:grpSpPr>
          <a:xfrm>
            <a:off x="228600" y="2514600"/>
            <a:ext cx="5081098" cy="3604610"/>
            <a:chOff x="228600" y="2514600"/>
            <a:chExt cx="5081098" cy="3604610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0F94EEBB-0CC5-4F69-9BCB-BC7F03FC7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" y="2514600"/>
              <a:ext cx="5081098" cy="3604610"/>
            </a:xfrm>
            <a:prstGeom prst="rect">
              <a:avLst/>
            </a:prstGeom>
          </p:spPr>
        </p:pic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2419642A-5D84-438F-8CAC-86412B69A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600" y="5827395"/>
              <a:ext cx="1971675" cy="171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613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DA7A11-4F5C-4432-BC66-FD61A640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53" y="2011679"/>
            <a:ext cx="10078874" cy="2282848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400" dirty="0"/>
              <a:t>קלט - [1, 1], [1, 2], [2, 2], [9, 10], [10, 10], [10, 9], [9, 9], [20,20]</a:t>
            </a:r>
          </a:p>
          <a:p>
            <a:pPr marL="0" indent="0" algn="r" rtl="1">
              <a:buNone/>
            </a:pPr>
            <a:r>
              <a:rPr lang="he-IL" sz="2400" b="0" dirty="0"/>
              <a:t>מספר אשכולות – </a:t>
            </a:r>
            <a:r>
              <a:rPr lang="en-US" sz="2400" b="0" dirty="0"/>
              <a:t>8</a:t>
            </a:r>
            <a:endParaRPr lang="he-IL" sz="2400" b="0" dirty="0"/>
          </a:p>
          <a:p>
            <a:pPr marL="0" indent="0" algn="r" rtl="1">
              <a:buNone/>
            </a:pPr>
            <a:r>
              <a:rPr lang="he-IL" sz="2400" b="0" dirty="0"/>
              <a:t>זמן </a:t>
            </a:r>
            <a:r>
              <a:rPr lang="he-IL" sz="2400" dirty="0"/>
              <a:t>ריצה בשניות - </a:t>
            </a:r>
            <a:r>
              <a:rPr lang="en-US" sz="2400" dirty="0"/>
              <a:t>0. 016095 seconds </a:t>
            </a:r>
            <a:endParaRPr lang="he-IL" sz="2400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0973" y="1163638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dirty="0"/>
              <a:t>8</a:t>
            </a:r>
            <a:r>
              <a:rPr lang="he-IL" dirty="0"/>
              <a:t> אשכולות</a:t>
            </a:r>
            <a:endParaRPr lang="en-001" dirty="0"/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EF1BAD53-491B-4D1F-9206-54F5E98F8B55}"/>
              </a:ext>
            </a:extLst>
          </p:cNvPr>
          <p:cNvGrpSpPr/>
          <p:nvPr/>
        </p:nvGrpSpPr>
        <p:grpSpPr>
          <a:xfrm>
            <a:off x="2171700" y="3642380"/>
            <a:ext cx="7147863" cy="3201984"/>
            <a:chOff x="2171700" y="3642380"/>
            <a:chExt cx="7147863" cy="3201984"/>
          </a:xfrm>
        </p:grpSpPr>
        <p:pic>
          <p:nvPicPr>
            <p:cNvPr id="2" name="תמונה 1">
              <a:extLst>
                <a:ext uri="{FF2B5EF4-FFF2-40B4-BE49-F238E27FC236}">
                  <a16:creationId xmlns:a16="http://schemas.microsoft.com/office/drawing/2014/main" id="{B8A5ED98-CF20-40C8-A6FA-1E4A4A199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1700" y="3642380"/>
              <a:ext cx="7147863" cy="3201984"/>
            </a:xfrm>
            <a:prstGeom prst="rect">
              <a:avLst/>
            </a:prstGeom>
          </p:spPr>
        </p:pic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1E06FC0C-7DA6-438A-AFF8-AEFDEC53B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1700" y="6630053"/>
              <a:ext cx="1593056" cy="152064"/>
            </a:xfrm>
            <a:prstGeom prst="rect">
              <a:avLst/>
            </a:prstGeom>
          </p:spPr>
        </p:pic>
        <p:pic>
          <p:nvPicPr>
            <p:cNvPr id="7" name="תמונה 6">
              <a:extLst>
                <a:ext uri="{FF2B5EF4-FFF2-40B4-BE49-F238E27FC236}">
                  <a16:creationId xmlns:a16="http://schemas.microsoft.com/office/drawing/2014/main" id="{692F6C6F-11A4-48E0-A64A-C3E92C09E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64756" y="6630053"/>
              <a:ext cx="342900" cy="180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976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3973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הדגמה מאור</a:t>
            </a:r>
            <a:endParaRPr lang="en-00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DA7A11-4F5C-4432-BC66-FD61A640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4453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b="0" dirty="0"/>
              <a:t>פלטים, </a:t>
            </a:r>
            <a:r>
              <a:rPr lang="he-IL" b="0" dirty="0" err="1"/>
              <a:t>קלטים</a:t>
            </a:r>
            <a:r>
              <a:rPr lang="he-IL" b="0" dirty="0"/>
              <a:t>, זמני ריצה, והדגמת ריצה.</a:t>
            </a:r>
          </a:p>
        </p:txBody>
      </p:sp>
    </p:spTree>
    <p:extLst>
      <p:ext uri="{BB962C8B-B14F-4D97-AF65-F5344CB8AC3E}">
        <p14:creationId xmlns:p14="http://schemas.microsoft.com/office/powerpoint/2010/main" val="297887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1166948" y="4707880"/>
            <a:ext cx="2780211" cy="1069940"/>
          </a:xfrm>
        </p:spPr>
        <p:txBody>
          <a:bodyPr rtlCol="1">
            <a:normAutofit/>
          </a:bodyPr>
          <a:lstStyle/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תודה רבה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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3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 Fuzzy clustering algorithm </a:t>
            </a:r>
          </a:p>
        </p:txBody>
      </p:sp>
      <p:sp>
        <p:nvSpPr>
          <p:cNvPr id="4" name="מציין מיקום טקסט 1"/>
          <p:cNvSpPr txBox="1">
            <a:spLocks/>
          </p:cNvSpPr>
          <p:nvPr/>
        </p:nvSpPr>
        <p:spPr>
          <a:xfrm>
            <a:off x="684494" y="1788398"/>
            <a:ext cx="10212106" cy="3951674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02920" indent="-228600" algn="r" defTabSz="914400" rtl="1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3152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96012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18872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37160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he-IL" sz="3200" baseline="-25000" dirty="0">
                <a:latin typeface="Algerian" panose="04020705040A02060702" pitchFamily="82" charset="0"/>
                <a:cs typeface="+mj-cs"/>
              </a:rPr>
              <a:t>הוצג כפתרון למקרים של חוסר דיוק וחוסר וודאות.</a:t>
            </a:r>
          </a:p>
          <a:p>
            <a:pPr>
              <a:lnSpc>
                <a:spcPct val="160000"/>
              </a:lnSpc>
            </a:pPr>
            <a:r>
              <a:rPr lang="he-IL" sz="3200" baseline="-25000" dirty="0">
                <a:latin typeface="Algerian" panose="04020705040A02060702" pitchFamily="82" charset="0"/>
                <a:cs typeface="+mj-cs"/>
              </a:rPr>
              <a:t>לכל אובייקט יש משקל (בין 0 ל-1) שמראה את רמת שיוכו לאשכול.</a:t>
            </a:r>
          </a:p>
          <a:p>
            <a:pPr>
              <a:lnSpc>
                <a:spcPct val="160000"/>
              </a:lnSpc>
            </a:pPr>
            <a:r>
              <a:rPr lang="he-IL" sz="3200" baseline="-25000" dirty="0">
                <a:latin typeface="Algerian" panose="04020705040A02060702" pitchFamily="82" charset="0"/>
                <a:cs typeface="+mj-cs"/>
              </a:rPr>
              <a:t>אובייקטים יכולים להשתייך ליותר מאשכול אחד.</a:t>
            </a:r>
          </a:p>
          <a:p>
            <a:pPr>
              <a:lnSpc>
                <a:spcPct val="160000"/>
              </a:lnSpc>
            </a:pPr>
            <a:r>
              <a:rPr lang="he-IL" sz="3200" baseline="-25000" dirty="0">
                <a:latin typeface="Algerian" panose="04020705040A02060702" pitchFamily="82" charset="0"/>
                <a:cs typeface="+mj-cs"/>
              </a:rPr>
              <a:t>כאשר האשכולות מופרדים היטב, קל יותר לשייך אובייקט לאשכול מסוים.</a:t>
            </a:r>
          </a:p>
          <a:p>
            <a:pPr>
              <a:lnSpc>
                <a:spcPct val="160000"/>
              </a:lnSpc>
            </a:pPr>
            <a:r>
              <a:rPr lang="he-IL" sz="3200" baseline="-25000" dirty="0">
                <a:latin typeface="Algerian" panose="04020705040A02060702" pitchFamily="82" charset="0"/>
                <a:cs typeface="+mj-cs"/>
              </a:rPr>
              <a:t>אבל ברוב המקרים האשכולות לא מופרדים היטב, ולכן אובייקט גבולי ישויך לאשכול בצורה שרירותית.</a:t>
            </a:r>
          </a:p>
        </p:txBody>
      </p:sp>
    </p:spTree>
    <p:extLst>
      <p:ext uri="{BB962C8B-B14F-4D97-AF65-F5344CB8AC3E}">
        <p14:creationId xmlns:p14="http://schemas.microsoft.com/office/powerpoint/2010/main" val="112467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Fuzzy clusters</a:t>
            </a:r>
            <a:endParaRPr lang="en-0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r" rtl="1"/>
                <a:r>
                  <a:rPr lang="en-US" dirty="0"/>
                  <a:t>Fuzzy clustering</a:t>
                </a:r>
                <a:r>
                  <a:rPr lang="he-IL" dirty="0"/>
                  <a:t> הוא אוסף של </a:t>
                </a:r>
                <a:r>
                  <a:rPr lang="en-US" dirty="0"/>
                  <a:t>k</a:t>
                </a:r>
                <a:r>
                  <a:rPr lang="he-IL" dirty="0"/>
                  <a:t> אשכולות,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e-IL" dirty="0"/>
                  <a:t>, ומטריצת חלוקה:</a:t>
                </a:r>
              </a:p>
              <a:p>
                <a:pPr marL="0" indent="0" algn="r" rtl="1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∊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he-IL" dirty="0"/>
              </a:p>
              <a:p>
                <a:pPr marL="0" indent="0" algn="ctr" rtl="1">
                  <a:buNone/>
                </a:pPr>
                <a:endParaRPr lang="en-US" dirty="0"/>
              </a:p>
              <a:p>
                <a:pPr algn="r" rtl="1"/>
                <a:r>
                  <a:rPr lang="he-IL" dirty="0"/>
                  <a:t>כך שכל איבר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 הוא משקל שמייצג את דרגת השייכות של אובייקט </a:t>
                </a:r>
                <a:r>
                  <a:rPr lang="en-US" dirty="0" err="1"/>
                  <a:t>i</a:t>
                </a:r>
                <a:r>
                  <a:rPr lang="he-IL" dirty="0"/>
                  <a:t> לאשכול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marL="0" indent="0" algn="ctr" rtl="1">
                  <a:buNone/>
                </a:pPr>
                <a:endParaRPr lang="en-001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77" r="-635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53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הגבלות</a:t>
            </a:r>
            <a:endParaRPr lang="en-0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 algn="r" rtl="1">
                  <a:buNone/>
                </a:pPr>
                <a:r>
                  <a:rPr lang="he-IL" dirty="0"/>
                  <a:t>כדי לקבל </a:t>
                </a:r>
                <a:r>
                  <a:rPr lang="en-US" dirty="0"/>
                  <a:t>fuzzy pseudo-partition</a:t>
                </a:r>
                <a:r>
                  <a:rPr lang="he-IL" dirty="0"/>
                  <a:t>:</a:t>
                </a:r>
              </a:p>
              <a:p>
                <a:pPr algn="r" rtl="1"/>
                <a:r>
                  <a:rPr lang="he-IL" dirty="0"/>
                  <a:t>כל המשקלים של נקודה מסוימת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, חייבים להסכם לסכום של 1.</a:t>
                </a:r>
              </a:p>
              <a:p>
                <a:pPr marL="0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r>
                  <a:rPr lang="he-IL" dirty="0"/>
                  <a:t>כל אשכול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 שכולל משקל אפס, מכיל לפחות נקודה אחת. אבל כל אשכול שכולל משקל אחד לא מכיל את כל הנקודות. כלומר:</a:t>
                </a:r>
              </a:p>
              <a:p>
                <a:pPr marL="0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001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30" r="-381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73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3973"/>
            <a:ext cx="10151841" cy="1049235"/>
          </a:xfrm>
        </p:spPr>
        <p:txBody>
          <a:bodyPr/>
          <a:lstStyle/>
          <a:p>
            <a:r>
              <a:rPr lang="en-US" dirty="0"/>
              <a:t>Fuzzy c-means (FCM)</a:t>
            </a:r>
            <a:endParaRPr lang="en-0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he-IL" dirty="0"/>
                  <a:t>אלגוריתם </a:t>
                </a:r>
                <a:r>
                  <a:rPr lang="en-US" dirty="0"/>
                  <a:t>Fuzzy c-means</a:t>
                </a:r>
                <a:r>
                  <a:rPr lang="he-IL" dirty="0"/>
                  <a:t>:</a:t>
                </a:r>
              </a:p>
              <a:p>
                <a:pPr marL="457200" indent="-457200" algn="r" rtl="1">
                  <a:buFont typeface="+mj-lt"/>
                  <a:buAutoNum type="arabicPeriod"/>
                </a:pPr>
                <a:r>
                  <a:rPr lang="he-IL" dirty="0"/>
                  <a:t>בחר </a:t>
                </a:r>
                <a:r>
                  <a:rPr lang="en-US" dirty="0"/>
                  <a:t>fuzzy pseudo-partition</a:t>
                </a:r>
                <a:r>
                  <a:rPr lang="he-IL" dirty="0"/>
                  <a:t> התחלתי, כלומר השמת ערכים לכל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</a:p>
              <a:p>
                <a:pPr marL="457200" indent="-457200" algn="r" rtl="1">
                  <a:buFont typeface="+mj-lt"/>
                  <a:buAutoNum type="arabicPeriod"/>
                </a:pPr>
                <a:r>
                  <a:rPr lang="he-IL" dirty="0"/>
                  <a:t>בצע עד שמרכז הכובד לא משתנה: </a:t>
                </a:r>
              </a:p>
              <a:p>
                <a:pPr marL="914400" lvl="1" indent="-457200" algn="r" rtl="1">
                  <a:buFont typeface="+mj-lt"/>
                  <a:buAutoNum type="arabicPeriod"/>
                </a:pPr>
                <a:r>
                  <a:rPr lang="he-IL" dirty="0"/>
                  <a:t>חשב את מרכז הכובד של כל אשכול בעזרת ה-</a:t>
                </a:r>
                <a:r>
                  <a:rPr lang="en-US" dirty="0"/>
                  <a:t>fuzzy partition</a:t>
                </a:r>
                <a:r>
                  <a:rPr lang="he-IL" dirty="0"/>
                  <a:t>.</a:t>
                </a:r>
              </a:p>
              <a:p>
                <a:pPr marL="914400" lvl="1" indent="-457200" algn="r" rtl="1">
                  <a:buFont typeface="+mj-lt"/>
                  <a:buAutoNum type="arabicPeriod"/>
                </a:pPr>
                <a:r>
                  <a:rPr lang="he-IL" dirty="0"/>
                  <a:t>עדכן את ה-</a:t>
                </a:r>
                <a:r>
                  <a:rPr lang="en-US" dirty="0"/>
                  <a:t>fuzzy partition</a:t>
                </a:r>
                <a:r>
                  <a:rPr lang="he-IL" dirty="0"/>
                  <a:t>, כלומר את 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</a:p>
              <a:p>
                <a:pPr marL="0" indent="0" algn="r" rtl="1">
                  <a:buNone/>
                </a:pPr>
                <a:endParaRPr lang="he-IL" dirty="0"/>
              </a:p>
              <a:p>
                <a:pPr marL="457200" indent="-457200" algn="r" rtl="1">
                  <a:buFont typeface="+mj-lt"/>
                  <a:buAutoNum type="arabicPeriod"/>
                </a:pPr>
                <a:endParaRPr lang="he-IL" dirty="0"/>
              </a:p>
              <a:p>
                <a:pPr marL="457200" indent="-457200" algn="r" rtl="1">
                  <a:buFont typeface="+mj-lt"/>
                  <a:buAutoNum type="arabicPeriod"/>
                </a:pPr>
                <a:endParaRPr lang="he-IL" dirty="0"/>
              </a:p>
              <a:p>
                <a:pPr marL="457200" indent="-457200" algn="r" rtl="1">
                  <a:buFont typeface="+mj-lt"/>
                  <a:buAutoNum type="arabicPeriod"/>
                </a:pPr>
                <a:endParaRPr lang="en-001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77" r="-69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3973"/>
            <a:ext cx="10151841" cy="1049235"/>
          </a:xfrm>
        </p:spPr>
        <p:txBody>
          <a:bodyPr/>
          <a:lstStyle/>
          <a:p>
            <a:r>
              <a:rPr lang="en-US" dirty="0"/>
              <a:t>Fuzzy c-means</a:t>
            </a:r>
            <a:endParaRPr lang="en-0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44533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en-US" dirty="0"/>
                  <a:t>FCM</a:t>
                </a:r>
                <a:r>
                  <a:rPr lang="he-IL" dirty="0"/>
                  <a:t> גם מנסה למזער את שגיאת סכום המרובעים (</a:t>
                </a:r>
                <a:r>
                  <a:rPr lang="en-US" dirty="0"/>
                  <a:t>SSE</a:t>
                </a:r>
                <a:r>
                  <a:rPr lang="he-IL" dirty="0"/>
                  <a:t>)</a:t>
                </a:r>
                <a:r>
                  <a:rPr lang="en-US" dirty="0"/>
                  <a:t>.</a:t>
                </a:r>
                <a:endParaRPr lang="he-IL" dirty="0"/>
              </a:p>
              <a:p>
                <a:pPr marL="0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𝑑𝑖𝑠𝑡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he-IL" dirty="0"/>
              </a:p>
              <a:p>
                <a:pPr marL="0" indent="0" algn="r" rtl="1">
                  <a:buNone/>
                </a:pPr>
                <a:r>
                  <a:rPr lang="he-IL" dirty="0"/>
                  <a:t>כאשר </a:t>
                </a:r>
                <a:r>
                  <a:rPr lang="en-US" dirty="0"/>
                  <a:t>p</a:t>
                </a:r>
                <a:r>
                  <a:rPr lang="he-IL" dirty="0"/>
                  <a:t> הוא פרמטר שקובע את השפעת המשקלים.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∊ 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001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44533"/>
              </a:xfrm>
              <a:blipFill>
                <a:blip r:embed="rId2"/>
                <a:stretch>
                  <a:fillRect t="-151" r="-69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7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3973"/>
            <a:ext cx="10151841" cy="1049235"/>
          </a:xfrm>
        </p:spPr>
        <p:txBody>
          <a:bodyPr/>
          <a:lstStyle/>
          <a:p>
            <a:r>
              <a:rPr lang="en-US" dirty="0"/>
              <a:t>Fuzzy c-means</a:t>
            </a:r>
            <a:endParaRPr lang="en-00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44533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dirty="0"/>
                  <a:t>עבור אשכול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, מרכז הכובד שלו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 מוגדר כך:</a:t>
                </a:r>
              </a:p>
              <a:p>
                <a:pPr marL="0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he-IL" dirty="0"/>
              </a:p>
              <a:p>
                <a:pPr marL="0" indent="0" algn="r" rtl="1">
                  <a:buNone/>
                </a:pPr>
                <a:r>
                  <a:rPr lang="he-IL" dirty="0"/>
                  <a:t>-  כל תא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במטריצה </a:t>
                </a:r>
                <a:r>
                  <a:rPr lang="en-US" dirty="0"/>
                  <a:t>W</a:t>
                </a:r>
                <a:r>
                  <a:rPr lang="he-IL" dirty="0"/>
                  <a:t> מציין בכמה אחוז נקודה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/>
                  <a:t> שייכת </a:t>
                </a:r>
                <a:r>
                  <a:rPr lang="he-IL" dirty="0" err="1"/>
                  <a:t>לקלאסטר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algn="r" rtl="1"/>
                <a:r>
                  <a:rPr lang="he-IL" dirty="0"/>
                  <a:t>ההבדל הוא שכל הנקודות נחשבות והתרומה של כל נקודה למרכז הכובד </a:t>
                </a:r>
                <a:r>
                  <a:rPr lang="he-IL" dirty="0" err="1"/>
                  <a:t>ממושקלת</a:t>
                </a:r>
                <a:r>
                  <a:rPr lang="he-IL" dirty="0"/>
                  <a:t> לפי דרגת הקרבה.</a:t>
                </a:r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44533"/>
              </a:xfrm>
              <a:blipFill>
                <a:blip r:embed="rId2"/>
                <a:stretch>
                  <a:fillRect r="-698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55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3973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עדכון ה-</a:t>
            </a:r>
            <a:r>
              <a:rPr lang="en-US" dirty="0"/>
              <a:t>fuzzy pseudo-partition</a:t>
            </a:r>
            <a:endParaRPr lang="en-0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44533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dirty="0"/>
                  <a:t>הנוסחה יכולה להתקבל על ידי מזעור ה-</a:t>
                </a:r>
                <a:r>
                  <a:rPr lang="en-US" dirty="0"/>
                  <a:t>SSE</a:t>
                </a:r>
                <a:r>
                  <a:rPr lang="he-IL" dirty="0"/>
                  <a:t> אל האילוץ שבו סכום המשקלים שווה ל-1.</a:t>
                </a:r>
              </a:p>
              <a:p>
                <a:pPr marL="0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𝑑𝑖𝑠𝑡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 </m:t>
                                  </m:r>
                                </m:e>
                              </m:nary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he-IL" dirty="0"/>
              </a:p>
              <a:p>
                <a:pPr algn="r" rtl="1"/>
                <a:r>
                  <a:rPr lang="he-IL" dirty="0"/>
                  <a:t>האינטואיציה: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he-IL" dirty="0"/>
                  <a:t> צריך להיות גבוה אם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/>
                  <a:t> קרוב למרכז הכובד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, כלומר, אם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נמוך.</a:t>
                </a:r>
              </a:p>
              <a:p>
                <a:pPr algn="r" rtl="1"/>
                <a:r>
                  <a:rPr lang="he-IL" dirty="0"/>
                  <a:t>המכנה (סכום של כל המשקלים) נדרש כדי לנרמל את המשקלים לנקודה.</a:t>
                </a:r>
                <a:endParaRPr lang="en-001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44533"/>
              </a:xfrm>
              <a:blipFill>
                <a:blip r:embed="rId2"/>
                <a:stretch>
                  <a:fillRect t="-151" r="-63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99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3973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השפעת פרמטר </a:t>
            </a:r>
            <a:r>
              <a:rPr lang="en-US" dirty="0"/>
              <a:t>p</a:t>
            </a:r>
            <a:r>
              <a:rPr lang="he-IL" dirty="0"/>
              <a:t>.</a:t>
            </a:r>
            <a:endParaRPr lang="en-0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44533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𝑑𝑖𝑠𝑡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 </m:t>
                                  </m:r>
                                </m:e>
                              </m:nary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algn="r" rtl="1"/>
                <a:r>
                  <a:rPr lang="he-IL" dirty="0"/>
                  <a:t>אם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he-IL" dirty="0"/>
                  <a:t>, אז המעריך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מקטין את המשקל שהוקצה לאשכולות שקרובים לנקודה.</a:t>
                </a:r>
              </a:p>
              <a:p>
                <a:pPr algn="r" rtl="1"/>
                <a:r>
                  <a:rPr lang="he-IL" dirty="0"/>
                  <a:t>אם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e-IL" dirty="0"/>
                  <a:t>, אז המעריך שואף לאפס.  משמעות הדבר היא שהמשקל שואף ל-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e-IL" dirty="0"/>
                  <a:t>.</a:t>
                </a:r>
              </a:p>
              <a:p>
                <a:pPr algn="r" rtl="1"/>
                <a:r>
                  <a:rPr lang="he-IL" dirty="0"/>
                  <a:t>אם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dirty="0"/>
                  <a:t>, המעריך מגדיל את משקל הקרבה של נקודות לאשכול שקרוב אליהן. </a:t>
                </a:r>
                <a:endParaRPr lang="en-001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44533"/>
              </a:xfrm>
              <a:blipFill>
                <a:blip r:embed="rId2"/>
                <a:stretch>
                  <a:fillRect r="-635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77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גלריה">
  <a:themeElements>
    <a:clrScheme name="גלריה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גלריה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גלריה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ערכת נושא של Offic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C05A15-2C36-4B2C-9ED7-7313D59409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A16170-AED4-43FB-90C7-1F1653EBFACC}">
  <ds:schemaRefs>
    <ds:schemaRef ds:uri="http://schemas.openxmlformats.org/package/2006/metadata/core-properties"/>
    <ds:schemaRef ds:uri="http://schemas.microsoft.com/office/infopath/2007/PartnerControls"/>
    <ds:schemaRef ds:uri="a4f35948-e619-41b3-aa29-22878b09cfd2"/>
    <ds:schemaRef ds:uri="http://purl.org/dc/dcmitype/"/>
    <ds:schemaRef ds:uri="http://purl.org/dc/terms/"/>
    <ds:schemaRef ds:uri="40262f94-9f35-4ac3-9a90-690165a166b7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961EA76-1630-4788-A629-8FDAFC920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1933</TotalTime>
  <Words>917</Words>
  <Application>Microsoft Office PowerPoint</Application>
  <PresentationFormat>מסך רחב</PresentationFormat>
  <Paragraphs>101</Paragraphs>
  <Slides>17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3" baseType="lpstr">
      <vt:lpstr>Algerian</vt:lpstr>
      <vt:lpstr>Arial</vt:lpstr>
      <vt:lpstr>Cambria Math</vt:lpstr>
      <vt:lpstr>Gill Sans MT</vt:lpstr>
      <vt:lpstr>Tahoma</vt:lpstr>
      <vt:lpstr>גלריה</vt:lpstr>
      <vt:lpstr>Fuzzy C-means</vt:lpstr>
      <vt:lpstr> Fuzzy clustering algorithm </vt:lpstr>
      <vt:lpstr> Fuzzy clusters</vt:lpstr>
      <vt:lpstr>הגבלות</vt:lpstr>
      <vt:lpstr>Fuzzy c-means (FCM)</vt:lpstr>
      <vt:lpstr>Fuzzy c-means</vt:lpstr>
      <vt:lpstr>Fuzzy c-means</vt:lpstr>
      <vt:lpstr>עדכון ה-fuzzy pseudo-partition</vt:lpstr>
      <vt:lpstr>השפעת פרמטר p.</vt:lpstr>
      <vt:lpstr>הדגמה: מימוש בפייתון</vt:lpstr>
      <vt:lpstr>5 אשכולות</vt:lpstr>
      <vt:lpstr>8 אשכולות</vt:lpstr>
      <vt:lpstr>הדגמה: מימוש ב-CPP</vt:lpstr>
      <vt:lpstr>5 אשכולות</vt:lpstr>
      <vt:lpstr>8 אשכולות</vt:lpstr>
      <vt:lpstr>הדגמה מאור</vt:lpstr>
      <vt:lpstr>תודה רבה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C-means</dc:title>
  <dc:creator>ravit</dc:creator>
  <cp:lastModifiedBy>barak segal</cp:lastModifiedBy>
  <cp:revision>83</cp:revision>
  <dcterms:created xsi:type="dcterms:W3CDTF">2018-12-24T13:33:09Z</dcterms:created>
  <dcterms:modified xsi:type="dcterms:W3CDTF">2019-01-11T15:18:08Z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