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80" r:id="rId4"/>
  </p:sldMasterIdLst>
  <p:notesMasterIdLst>
    <p:notesMasterId r:id="rId23"/>
  </p:notesMasterIdLst>
  <p:handoutMasterIdLst>
    <p:handoutMasterId r:id="rId24"/>
  </p:handoutMasterIdLst>
  <p:sldIdLst>
    <p:sldId id="267" r:id="rId5"/>
    <p:sldId id="283" r:id="rId6"/>
    <p:sldId id="287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298" r:id="rId15"/>
    <p:sldId id="300" r:id="rId16"/>
    <p:sldId id="299" r:id="rId17"/>
    <p:sldId id="303" r:id="rId18"/>
    <p:sldId id="302" r:id="rId19"/>
    <p:sldId id="296" r:id="rId20"/>
    <p:sldId id="29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-69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C6108EE-55FF-46CC-B2A2-891B555157C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כ"ז/טבת/תשע"ט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9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-6913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3A36C10-A9D4-4995-9BAF-95FBD77A72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4353" y="-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2B8339-3B95-43C6-B7D6-5435D4E5A90A}" type="datetime1">
              <a:rPr lang="he-IL" smtClean="0"/>
              <a:pPr/>
              <a:t>כ"ז/טבת/תשע"ט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435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AEF9EC-8318-4FF6-847E-A85BBD2B7E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17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7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21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46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7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34A9-CFF1-4D0E-8EB5-EB7533D66B1C}" type="datetime1">
              <a:rPr lang="he-IL" smtClean="0"/>
              <a:pPr/>
              <a:t>כ"ז/טבת/תשע"ט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F16-95A9-428F-96E9-DDF84DDF1B9A}" type="datetime1">
              <a:rPr lang="he-IL" smtClean="0"/>
              <a:pPr/>
              <a:t>כ"ז/טבת/תשע"ט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7CCD-C86B-4122-8A0B-204F7F6EB6D5}" type="datetime1">
              <a:rPr lang="he-IL" smtClean="0"/>
              <a:pPr/>
              <a:t>כ"ז/טבת/תשע"ט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E54-0280-4A7C-AA55-CD8AC6C3427E}" type="datetime1">
              <a:rPr lang="he-IL" smtClean="0"/>
              <a:pPr/>
              <a:t>כ"ז/טבת/תשע"ט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5287-8F79-49E6-8057-F267818EC73F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1E3-A47F-48FC-B259-A90ABC415919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F81-8988-4DE0-875F-D722C92A7DA9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39D-AB77-4634-88E6-990EF5258CA8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05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642-F73F-43A2-9430-3CE3E101BB95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332593B-A433-4CBF-B079-50498F077662}"/>
              </a:ext>
            </a:extLst>
          </p:cNvPr>
          <p:cNvSpPr/>
          <p:nvPr userDrawn="1"/>
        </p:nvSpPr>
        <p:spPr bwMode="hidden">
          <a:xfrm>
            <a:off x="4876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75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3D-74BB-42D6-BD6D-9E39511D23AF}" type="datetime1">
              <a:rPr lang="he-IL" noProof="0" smtClean="0"/>
              <a:pPr/>
              <a:t>כ"ז/טבת/תשע"ט</a:t>
            </a:fld>
            <a:endParaRPr lang="he-I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063" y="422636"/>
            <a:ext cx="8226490" cy="3083767"/>
          </a:xfrm>
        </p:spPr>
        <p:txBody>
          <a:bodyPr rtlCol="1"/>
          <a:lstStyle/>
          <a:p>
            <a:pPr algn="l"/>
            <a:r>
              <a:rPr lang="en-US" dirty="0"/>
              <a:t>Fuzzy C-means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106676" y="4029818"/>
            <a:ext cx="2760617" cy="1371600"/>
          </a:xfrm>
        </p:spPr>
        <p:txBody>
          <a:bodyPr rtlCol="1">
            <a:normAutofit fontScale="925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רוית בן-חיים - 312351976</a:t>
            </a:r>
          </a:p>
          <a:p>
            <a:pPr algn="r" rtl="1"/>
            <a:r>
              <a:rPr lang="he-IL" dirty="0"/>
              <a:t>ברק סגל</a:t>
            </a:r>
            <a:r>
              <a:rPr lang="en-US" dirty="0"/>
              <a:t>204336440 - </a:t>
            </a:r>
            <a:endParaRPr lang="he-IL" dirty="0"/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מאור ברדוגו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הדגמות רוית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3300" dirty="0"/>
              <a:t>קלט - ([[1, 1, 1], [1, 2, 2], [2, 2, 3], [9, 10, 11], [10, 10, 10], [10, 9, 9], [9, 9, 9], [20, 20, 20]])</a:t>
            </a:r>
          </a:p>
          <a:p>
            <a:pPr marL="0" indent="0" algn="r" rtl="1">
              <a:buNone/>
            </a:pPr>
            <a:r>
              <a:rPr lang="he-IL" sz="3300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sz="3300" dirty="0"/>
              <a:t>מספר איטרציות עד להתכנסות – 17</a:t>
            </a:r>
          </a:p>
          <a:p>
            <a:pPr marL="0" indent="0" algn="r" rtl="1">
              <a:buNone/>
            </a:pPr>
            <a:r>
              <a:rPr lang="he-IL" sz="3300" b="0" dirty="0"/>
              <a:t>זמן </a:t>
            </a:r>
            <a:r>
              <a:rPr lang="he-IL" sz="3300" dirty="0"/>
              <a:t>ריצה בשניות - </a:t>
            </a:r>
            <a:r>
              <a:rPr lang="en-US" sz="3300" dirty="0"/>
              <a:t>34.81451749801636 seconds </a:t>
            </a:r>
            <a:endParaRPr lang="he-IL" sz="3300" dirty="0"/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[[1.42179405e-03 9.91611909e-01 6.96629679e-03]</a:t>
            </a:r>
          </a:p>
          <a:p>
            <a:pPr marL="0" indent="0" algn="r" rtl="1">
              <a:buNone/>
            </a:pPr>
            <a:r>
              <a:rPr lang="en-US" dirty="0"/>
              <a:t> [2.17445013e-04 9.98618894e-01 1.16366069e-03]</a:t>
            </a:r>
          </a:p>
          <a:p>
            <a:pPr marL="0" indent="0" algn="r" rtl="1">
              <a:buNone/>
            </a:pPr>
            <a:r>
              <a:rPr lang="en-US" dirty="0"/>
              <a:t> [1.64706050e-03 9.88588063e-01 9.76487627e-03]</a:t>
            </a:r>
          </a:p>
          <a:p>
            <a:pPr marL="0" indent="0" algn="r" rtl="1">
              <a:buNone/>
            </a:pPr>
            <a:r>
              <a:rPr lang="en-US" dirty="0"/>
              <a:t> [6.76556500e-03 9.76222778e-03 9.83472207e-01]</a:t>
            </a:r>
          </a:p>
          <a:p>
            <a:pPr marL="0" indent="0" algn="r" rtl="1">
              <a:buNone/>
            </a:pPr>
            <a:r>
              <a:rPr lang="en-US" dirty="0"/>
              <a:t> [1.86787581e-03 2.68589455e-03 9.95446230e-01]</a:t>
            </a:r>
          </a:p>
          <a:p>
            <a:pPr marL="0" indent="0" algn="r" rtl="1">
              <a:buNone/>
            </a:pPr>
            <a:r>
              <a:rPr lang="en-US" dirty="0"/>
              <a:t> [3.04957495e-03 5.86067262e-03 9.91089752e-01]</a:t>
            </a:r>
          </a:p>
          <a:p>
            <a:pPr marL="0" indent="0" algn="r" rtl="1">
              <a:buNone/>
            </a:pPr>
            <a:r>
              <a:rPr lang="en-US" dirty="0"/>
              <a:t> [2.88734479e-03 6.48512387e-03 9.90627531e-01]</a:t>
            </a:r>
          </a:p>
          <a:p>
            <a:pPr marL="0" indent="0" algn="r" rtl="1">
              <a:buNone/>
            </a:pPr>
            <a:r>
              <a:rPr lang="en-US" dirty="0"/>
              <a:t> [9.99999993e-01 1.77010970e-09 5.48327847e-09]]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228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10332"/>
            <a:ext cx="2995703" cy="3703022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57" y="2110332"/>
            <a:ext cx="5907497" cy="37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sz="5000" dirty="0"/>
              <a:t>קלט - ([[1, 1, 1], [1, 2, 2], [2, 2, 3], [9, 10, 11], [10, 10, 10], [10, 9, 9], [9, 9, 9], [20, 20, 20]])</a:t>
            </a:r>
          </a:p>
          <a:p>
            <a:pPr marL="0" indent="0" algn="r" rtl="1">
              <a:buNone/>
            </a:pPr>
            <a:r>
              <a:rPr lang="he-IL" sz="5000" b="0" dirty="0"/>
              <a:t>מספר אשכולות – 10</a:t>
            </a:r>
          </a:p>
          <a:p>
            <a:pPr marL="0" indent="0" algn="r" rtl="1">
              <a:buNone/>
            </a:pPr>
            <a:r>
              <a:rPr lang="he-IL" sz="5000" dirty="0"/>
              <a:t>מספר איטרציות עד להתכנסות – 14</a:t>
            </a:r>
          </a:p>
          <a:p>
            <a:pPr marL="0" indent="0" algn="r" rtl="1">
              <a:buNone/>
            </a:pPr>
            <a:r>
              <a:rPr lang="he-IL" sz="5000" b="0" dirty="0"/>
              <a:t>זמן </a:t>
            </a:r>
            <a:r>
              <a:rPr lang="he-IL" sz="5000" dirty="0"/>
              <a:t>ריצה בשניות - </a:t>
            </a:r>
            <a:r>
              <a:rPr lang="en-US" sz="5000" dirty="0"/>
              <a:t>33.47169756889343 seconds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[[4.78460834e-08 4.99991571e-06 4.11515696e-08 4.99991571e-06 9.23345469e-09 1.66663857e-06 5.20824553e-08 4.99991571e-06 9.99990000e-01 4.08156385e-08]</a:t>
            </a:r>
          </a:p>
          <a:p>
            <a:pPr marL="0" indent="0" algn="r" rtl="1">
              <a:buNone/>
            </a:pPr>
            <a:r>
              <a:rPr lang="en-US" dirty="0"/>
              <a:t> [1.86219105e-08 9.99990000e-01 1.59489090e-08 9.99990000e-01 3.30358967e-09 1.66666099e-06 2.05760616e-08 9.99990000e-01 1.66666099e-06 1.59489090e-08]</a:t>
            </a:r>
          </a:p>
          <a:p>
            <a:pPr marL="0" indent="0" algn="r" rtl="1">
              <a:buNone/>
            </a:pPr>
            <a:r>
              <a:rPr lang="en-US" dirty="0"/>
              <a:t> [6.71129576e-08 4.99991534e-06 5.64962185e-08 4.99991534e-06 1.06721779e-08 9.99990000e-01 7.46256021e-08 4.99991534e-06 1.66663845e-06 5.64962185e-08]</a:t>
            </a:r>
          </a:p>
          <a:p>
            <a:pPr marL="0" indent="0" algn="r" rtl="1">
              <a:buNone/>
            </a:pPr>
            <a:r>
              <a:rPr lang="en-US" dirty="0"/>
              <a:t> [1.66665177e-06 4.78464622e-08 4.99995530e-06 4.78464622e-08 3.31122867e-08 5.64966700e-08 1.99998212e-06 4.78464622e-08 4.08159616e-08 9.99990000e-01]</a:t>
            </a:r>
          </a:p>
          <a:p>
            <a:pPr marL="0" indent="0" algn="r" rtl="1">
              <a:buNone/>
            </a:pPr>
            <a:r>
              <a:rPr lang="en-US" dirty="0"/>
              <a:t> [4.99993196e-06 4.78462389e-08 9.99990000e-01 4.78462389e-08 3.33328797e-08 5.64964063e-08 3.33328797e-06 4.78462389e-08 4.11517034e-08 4.99993196e-06]</a:t>
            </a:r>
          </a:p>
          <a:p>
            <a:pPr marL="0" indent="0" algn="r" rtl="1">
              <a:buNone/>
            </a:pPr>
            <a:r>
              <a:rPr lang="en-US" dirty="0"/>
              <a:t> [9.99990000e-01 5.58649733e-08 4.99991511e-06 5.58649733e-08 2.92392696e-08 6.71129545e-08 9.99983022e-06 5.58649733e-08 4.78460776e-08 1.66663837e-06]</a:t>
            </a:r>
          </a:p>
          <a:p>
            <a:pPr marL="0" indent="0" algn="r" rtl="1">
              <a:buNone/>
            </a:pPr>
            <a:r>
              <a:rPr lang="en-US" dirty="0"/>
              <a:t> [9.99984327e-06 6.17274276e-08 3.33328109e-06 6.17274276e-08 2.75477776e-08 7.46256961e-08 9.99990000e-01 6.17274276e-08 5.20825171e-08 1.99996865e-06]</a:t>
            </a:r>
          </a:p>
          <a:p>
            <a:pPr marL="0" indent="0" algn="r" rtl="1">
              <a:buNone/>
            </a:pPr>
            <a:r>
              <a:rPr lang="en-US" dirty="0"/>
              <a:t> [2.92397610e-08 9.91080106e-09 3.33333276e-08 9.91080106e-09 9.99990000e-01 1.06723567e-08 2.75482046e-08 9.91080106e-09 9.23360875e-09 3.31125771e-08]]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10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72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7" y="1884452"/>
            <a:ext cx="5310188" cy="416243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757645"/>
            <a:ext cx="5633320" cy="5289239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954" y="1207516"/>
            <a:ext cx="3954663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25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sz="4500" dirty="0"/>
              <a:t>קלט - ([[1, 1, 1], [1, 2, 2], [2, 2, 3], [9, 10, 11], [10, 10, 10], [10, 9, 9], [9, 9, 9], [20, 20, 20]])</a:t>
            </a:r>
          </a:p>
          <a:p>
            <a:pPr marL="0" indent="0" algn="r" rtl="1">
              <a:buNone/>
            </a:pPr>
            <a:r>
              <a:rPr lang="he-IL" sz="4500" b="0" dirty="0"/>
              <a:t>מספר אשכולות – 15</a:t>
            </a:r>
          </a:p>
          <a:p>
            <a:pPr marL="0" indent="0" algn="r" rtl="1">
              <a:buNone/>
            </a:pPr>
            <a:r>
              <a:rPr lang="he-IL" sz="4500" dirty="0"/>
              <a:t>מספר איטרציות עד להתכנסות – 7</a:t>
            </a:r>
          </a:p>
          <a:p>
            <a:pPr marL="0" indent="0" algn="r" rtl="1">
              <a:buNone/>
            </a:pPr>
            <a:r>
              <a:rPr lang="he-IL" sz="4500" b="0" dirty="0"/>
              <a:t>זמן </a:t>
            </a:r>
            <a:r>
              <a:rPr lang="he-IL" sz="4500" dirty="0"/>
              <a:t>ריצה בשניות - </a:t>
            </a:r>
            <a:r>
              <a:rPr lang="en-US" sz="4500" dirty="0"/>
              <a:t>40.1422700881958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[[5.55550891e-07 1.66665267e-06 5.55550891e-07 1.59488294e-08 1.66665267e-06 </a:t>
            </a:r>
            <a:r>
              <a:rPr lang="en-US" dirty="0" err="1"/>
              <a:t>1.66665267e-06</a:t>
            </a:r>
            <a:r>
              <a:rPr lang="en-US" dirty="0"/>
              <a:t> </a:t>
            </a:r>
            <a:r>
              <a:rPr lang="en-US" dirty="0" err="1"/>
              <a:t>1.66665267e-06</a:t>
            </a:r>
            <a:r>
              <a:rPr lang="en-US" dirty="0"/>
              <a:t> 1.37173059e-08 9.99990000e-01 </a:t>
            </a:r>
            <a:r>
              <a:rPr lang="en-US" dirty="0" err="1"/>
              <a:t>9.99990000e-01</a:t>
            </a:r>
            <a:r>
              <a:rPr lang="en-US" dirty="0"/>
              <a:t> 1.36053279e-08 1.73609653e-08 9.99990000e-01 3.07784427e-09 5.55550891e-07]</a:t>
            </a:r>
          </a:p>
          <a:p>
            <a:pPr marL="0" indent="0" algn="r" rtl="1">
              <a:buNone/>
            </a:pPr>
            <a:r>
              <a:rPr lang="en-US" dirty="0"/>
              <a:t> [1.24999056e-06 9.99990000e-01 1.24999056e-06 1.39663749e-08 9.99990000e-01 </a:t>
            </a:r>
            <a:r>
              <a:rPr lang="en-US" dirty="0" err="1"/>
              <a:t>9.99990000e-01</a:t>
            </a:r>
            <a:r>
              <a:rPr lang="en-US" dirty="0"/>
              <a:t> </a:t>
            </a:r>
            <a:r>
              <a:rPr lang="en-US" dirty="0" err="1"/>
              <a:t>9.99990000e-01</a:t>
            </a:r>
            <a:r>
              <a:rPr lang="en-US" dirty="0"/>
              <a:t> 1.19616321e-08 1.24999056e-06 </a:t>
            </a:r>
            <a:r>
              <a:rPr lang="en-US" dirty="0" err="1"/>
              <a:t>1.24999056e-06</a:t>
            </a:r>
            <a:r>
              <a:rPr lang="en-US" dirty="0"/>
              <a:t> 1.19616321e-08 1.54319822e-08 1.24999056e-06 2.47768197e-09 1.24999056e-06]</a:t>
            </a:r>
          </a:p>
          <a:p>
            <a:pPr marL="0" indent="0" algn="r" rtl="1">
              <a:buNone/>
            </a:pPr>
            <a:r>
              <a:rPr lang="en-US" dirty="0"/>
              <a:t> [1.00000000e+00 6.27220791e-24 9.99990000e-01 8.41907102e-26 6.27220791e-24 </a:t>
            </a:r>
            <a:r>
              <a:rPr lang="en-US" dirty="0" err="1"/>
              <a:t>6.27220791e-24</a:t>
            </a:r>
            <a:r>
              <a:rPr lang="en-US" dirty="0"/>
              <a:t> </a:t>
            </a:r>
            <a:r>
              <a:rPr lang="en-US" dirty="0" err="1"/>
              <a:t>6.27220791e-24</a:t>
            </a:r>
            <a:r>
              <a:rPr lang="en-US" dirty="0"/>
              <a:t> 7.08724058e-26 2.09073597e-24 </a:t>
            </a:r>
            <a:r>
              <a:rPr lang="en-US" dirty="0" err="1"/>
              <a:t>2.09073597e-24</a:t>
            </a:r>
            <a:r>
              <a:rPr lang="en-US" dirty="0"/>
              <a:t> 7.08724058e-26 9.36150435e-26 2.09073597e-24 1.33878504e-26 9.99990000e-01]</a:t>
            </a:r>
          </a:p>
          <a:p>
            <a:pPr marL="0" indent="0" algn="r" rtl="1">
              <a:buNone/>
            </a:pPr>
            <a:r>
              <a:rPr lang="en-US" dirty="0"/>
              <a:t> [5.64966563e-08 4.78464506e-08 5.64966563e-08 1.66665136e-06 4.78464506e-08 </a:t>
            </a:r>
            <a:r>
              <a:rPr lang="en-US" dirty="0" err="1"/>
              <a:t>4.78464506e-08</a:t>
            </a:r>
            <a:r>
              <a:rPr lang="en-US" dirty="0"/>
              <a:t> </a:t>
            </a:r>
            <a:r>
              <a:rPr lang="en-US" dirty="0" err="1"/>
              <a:t>4.78464506e-08</a:t>
            </a:r>
            <a:r>
              <a:rPr lang="en-US" dirty="0"/>
              <a:t> 4.99995408e-06 4.08159517e-08 </a:t>
            </a:r>
            <a:r>
              <a:rPr lang="en-US" dirty="0" err="1"/>
              <a:t>4.08159517e-08</a:t>
            </a:r>
            <a:r>
              <a:rPr lang="en-US" dirty="0"/>
              <a:t> 9.99990000e-01 1.99998163e-06 4.08159517e-08 3.31122787e-08 5.64966563e-08]</a:t>
            </a:r>
          </a:p>
          <a:p>
            <a:pPr marL="0" indent="0" algn="r" rtl="1">
              <a:buNone/>
            </a:pPr>
            <a:r>
              <a:rPr lang="en-US" dirty="0"/>
              <a:t> [5.64963926e-08 4.78462272e-08 5.64963926e-08 4.99993075e-06 4.78462272e-08 </a:t>
            </a:r>
            <a:r>
              <a:rPr lang="en-US" dirty="0" err="1"/>
              <a:t>4.78462272e-08</a:t>
            </a:r>
            <a:r>
              <a:rPr lang="en-US" dirty="0"/>
              <a:t> </a:t>
            </a:r>
            <a:r>
              <a:rPr lang="en-US" dirty="0" err="1"/>
              <a:t>4.78462272e-08</a:t>
            </a:r>
            <a:r>
              <a:rPr lang="en-US" dirty="0"/>
              <a:t> 9.99990000e-01 4.11516934e-08 </a:t>
            </a:r>
            <a:r>
              <a:rPr lang="en-US" dirty="0" err="1"/>
              <a:t>4.11516934e-08</a:t>
            </a:r>
            <a:r>
              <a:rPr lang="en-US" dirty="0"/>
              <a:t> 4.99993075e-06 3.33328716e-06 4.11516934e-08 3.33328716e-08 5.64963926e-08]</a:t>
            </a:r>
          </a:p>
          <a:p>
            <a:pPr marL="0" indent="0" algn="r" rtl="1">
              <a:buNone/>
            </a:pPr>
            <a:r>
              <a:rPr lang="en-US" dirty="0"/>
              <a:t> [6.71129353e-08 5.58649573e-08 6.71129353e-08 9.99990000e-01 5.58649573e-08 </a:t>
            </a:r>
            <a:r>
              <a:rPr lang="en-US" dirty="0" err="1"/>
              <a:t>5.58649573e-08</a:t>
            </a:r>
            <a:r>
              <a:rPr lang="en-US" dirty="0"/>
              <a:t> </a:t>
            </a:r>
            <a:r>
              <a:rPr lang="en-US" dirty="0" err="1"/>
              <a:t>5.58649573e-08</a:t>
            </a:r>
            <a:r>
              <a:rPr lang="en-US" dirty="0"/>
              <a:t> 4.99991368e-06 4.78460639e-08 </a:t>
            </a:r>
            <a:r>
              <a:rPr lang="en-US" dirty="0" err="1"/>
              <a:t>4.78460639e-08</a:t>
            </a:r>
            <a:r>
              <a:rPr lang="en-US" dirty="0"/>
              <a:t> 1.66663789e-06 9.99982736e-06 4.78460639e-08 2.92392613e-08 6.71129353e-08]</a:t>
            </a:r>
          </a:p>
          <a:p>
            <a:pPr marL="0" indent="0" algn="r" rtl="1">
              <a:buNone/>
            </a:pPr>
            <a:r>
              <a:rPr lang="en-US" dirty="0"/>
              <a:t> [7.46256726e-08 6.17274082e-08 7.46256726e-08 9.99984012e-06 6.17274082e-08 </a:t>
            </a:r>
            <a:r>
              <a:rPr lang="en-US" dirty="0" err="1"/>
              <a:t>6.17274082e-08</a:t>
            </a:r>
            <a:r>
              <a:rPr lang="en-US" dirty="0"/>
              <a:t> </a:t>
            </a:r>
            <a:r>
              <a:rPr lang="en-US" dirty="0" err="1"/>
              <a:t>6.17274082e-08</a:t>
            </a:r>
            <a:r>
              <a:rPr lang="en-US" dirty="0"/>
              <a:t> 3.33328004e-06 5.20825006e-08 </a:t>
            </a:r>
            <a:r>
              <a:rPr lang="en-US" dirty="0" err="1"/>
              <a:t>5.20825006e-08</a:t>
            </a:r>
            <a:r>
              <a:rPr lang="en-US" dirty="0"/>
              <a:t> 1.99996802e-06 9.99990000e-01 5.20825006e-08 2.75477689e-08 7.46256726e-08]</a:t>
            </a:r>
          </a:p>
          <a:p>
            <a:pPr marL="0" indent="0" algn="r" rtl="1">
              <a:buNone/>
            </a:pPr>
            <a:r>
              <a:rPr lang="en-US" dirty="0"/>
              <a:t> [1.06723562e-08 9.91080057e-09 1.06723562e-08 2.92397596e-08 9.91080057e-09 </a:t>
            </a:r>
            <a:r>
              <a:rPr lang="en-US" dirty="0" err="1"/>
              <a:t>9.91080057e-09</a:t>
            </a:r>
            <a:r>
              <a:rPr lang="en-US" dirty="0"/>
              <a:t> </a:t>
            </a:r>
            <a:r>
              <a:rPr lang="en-US" dirty="0" err="1"/>
              <a:t>9.91080057e-09</a:t>
            </a:r>
            <a:r>
              <a:rPr lang="en-US" dirty="0"/>
              <a:t> 3.33333259e-08 9.23360829e-09 </a:t>
            </a:r>
            <a:r>
              <a:rPr lang="en-US" dirty="0" err="1"/>
              <a:t>9.23360829e-09</a:t>
            </a:r>
            <a:r>
              <a:rPr lang="en-US" dirty="0"/>
              <a:t> 3.31125754e-08 2.75482032e-08 9.23360829e-09 9.99990000e-01 1.06723562e-08]]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15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094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66" y="1224933"/>
            <a:ext cx="3954663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8" y="2409281"/>
            <a:ext cx="6647121" cy="3486421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736" y="175691"/>
            <a:ext cx="4744675" cy="57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 ברק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פלטים, </a:t>
            </a:r>
            <a:r>
              <a:rPr lang="he-IL" b="0" dirty="0" err="1"/>
              <a:t>קלטים</a:t>
            </a:r>
            <a:r>
              <a:rPr lang="he-IL" b="0" dirty="0"/>
              <a:t>, זמני ריצה, והדגמת ריצה.</a:t>
            </a:r>
          </a:p>
        </p:txBody>
      </p:sp>
    </p:spTree>
    <p:extLst>
      <p:ext uri="{BB962C8B-B14F-4D97-AF65-F5344CB8AC3E}">
        <p14:creationId xmlns:p14="http://schemas.microsoft.com/office/powerpoint/2010/main" val="3927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 מאור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פלטים, </a:t>
            </a:r>
            <a:r>
              <a:rPr lang="he-IL" b="0" dirty="0" err="1"/>
              <a:t>קלטים</a:t>
            </a:r>
            <a:r>
              <a:rPr lang="he-IL" b="0" dirty="0"/>
              <a:t>, זמני ריצה, והדגמת ריצה.</a:t>
            </a:r>
          </a:p>
        </p:txBody>
      </p:sp>
    </p:spTree>
    <p:extLst>
      <p:ext uri="{BB962C8B-B14F-4D97-AF65-F5344CB8AC3E}">
        <p14:creationId xmlns:p14="http://schemas.microsoft.com/office/powerpoint/2010/main" val="29788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66948" y="4707880"/>
            <a:ext cx="2780211" cy="106994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רבה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 Fuzzy clustering algorithm </a:t>
            </a:r>
          </a:p>
        </p:txBody>
      </p:sp>
      <p:sp>
        <p:nvSpPr>
          <p:cNvPr id="4" name="מציין מיקום טקסט 1"/>
          <p:cNvSpPr txBox="1">
            <a:spLocks/>
          </p:cNvSpPr>
          <p:nvPr/>
        </p:nvSpPr>
        <p:spPr>
          <a:xfrm>
            <a:off x="684494" y="1788398"/>
            <a:ext cx="10212106" cy="395167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920" indent="-22860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601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887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הוצג כפתרון למקרים של חוסר דיוק וחוסר וודאות.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לכל אובייקט יש משקל (בין 0 ל-1) שמראה את רמת שיוכו לאשכול.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אובייקטים יכולים להשתייך ליותר מאשכול אחד.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כאשר האשכולות מופרדים היטב, קל יותר לשייך אובייקט לאשכול מסוים.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אבל ברוב המקרים האשכולות לא מופרדים היטב, ולכן אובייקט גבולי ישויך לאשכול בצורה שרירותית.</a:t>
            </a:r>
          </a:p>
        </p:txBody>
      </p:sp>
    </p:spTree>
    <p:extLst>
      <p:ext uri="{BB962C8B-B14F-4D97-AF65-F5344CB8AC3E}">
        <p14:creationId xmlns:p14="http://schemas.microsoft.com/office/powerpoint/2010/main" val="11246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Fuzzy clusters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Fuzzy clustering</a:t>
                </a:r>
                <a:r>
                  <a:rPr lang="he-IL" dirty="0"/>
                  <a:t> הוא אוסף של </a:t>
                </a:r>
                <a:r>
                  <a:rPr lang="en-US" dirty="0"/>
                  <a:t>k</a:t>
                </a:r>
                <a:r>
                  <a:rPr lang="he-IL" dirty="0"/>
                  <a:t> אשכולות,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, ומטריצת חלוקה:</a:t>
                </a:r>
              </a:p>
              <a:p>
                <a:pPr marL="0" indent="0" algn="r" rtl="1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he-IL" dirty="0"/>
                  <a:t>כך שכל 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הוא משקל שמייצג את דרגת השייכות של אובייקט </a:t>
                </a:r>
                <a:r>
                  <a:rPr lang="en-US" dirty="0" err="1"/>
                  <a:t>i</a:t>
                </a:r>
                <a:r>
                  <a:rPr lang="he-IL" dirty="0"/>
                  <a:t> לאשכול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הגבלות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כדי לקבל </a:t>
                </a:r>
                <a:r>
                  <a:rPr lang="en-US" dirty="0"/>
                  <a:t>fuzzy pseudo-partition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כל המשקלים של נקודה מסוימת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, חייבים להסכם לסכום של 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כל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שכולל משקל אפס, מכיל לפחות נקודה אחת. אבל כל אשכול שכולל משקל אחד לא מכיל את כל הנקודות. כלומר: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001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0" r="-3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 (FCM)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אלגוריתם </a:t>
                </a:r>
                <a:r>
                  <a:rPr lang="en-US" dirty="0"/>
                  <a:t>Fuzzy c-means</a:t>
                </a:r>
                <a:r>
                  <a:rPr lang="he-IL" dirty="0"/>
                  <a:t>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בחר </a:t>
                </a:r>
                <a:r>
                  <a:rPr lang="en-US" dirty="0"/>
                  <a:t>fuzzy pseudo-partition</a:t>
                </a:r>
                <a:r>
                  <a:rPr lang="he-IL" dirty="0"/>
                  <a:t> התחלתי, כלומר השמת ערכים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בצע עד שמרכז הכובד לא משתנה: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חשב את מרכז הכובד של כל אשכול בעזרת ה-</a:t>
                </a:r>
                <a:r>
                  <a:rPr lang="en-US" dirty="0"/>
                  <a:t>fuzzy partition</a:t>
                </a:r>
                <a:r>
                  <a:rPr lang="he-IL" dirty="0"/>
                  <a:t>.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עדכן את ה-</a:t>
                </a:r>
                <a:r>
                  <a:rPr lang="en-US" dirty="0"/>
                  <a:t>fuzzy partition</a:t>
                </a:r>
                <a:r>
                  <a:rPr lang="he-IL" dirty="0"/>
                  <a:t>, כלומר את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FCM</a:t>
                </a:r>
                <a:r>
                  <a:rPr lang="he-IL" dirty="0"/>
                  <a:t> גם מנסה למזער את שגיאת סכום המרובעים (</a:t>
                </a:r>
                <a:r>
                  <a:rPr lang="en-US" dirty="0"/>
                  <a:t>SSE</a:t>
                </a:r>
                <a:r>
                  <a:rPr lang="he-IL" dirty="0"/>
                  <a:t>)</a:t>
                </a:r>
                <a:r>
                  <a:rPr lang="en-US" dirty="0"/>
                  <a:t>.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:r>
                  <a:rPr lang="en-US" dirty="0"/>
                  <a:t>p</a:t>
                </a:r>
                <a:r>
                  <a:rPr lang="he-IL" dirty="0"/>
                  <a:t> הוא פרמטר שקובע את השפעת המשקלים.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∊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מרכז הכובד שלו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מוגדר כך: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ההבדל הוא שכל הנקודות נחשבות והתרומה של כל נקודה למרכז הכובד </a:t>
                </a:r>
                <a:r>
                  <a:rPr lang="he-IL" dirty="0" err="1"/>
                  <a:t>ממושקלת</a:t>
                </a:r>
                <a:r>
                  <a:rPr lang="he-IL" dirty="0"/>
                  <a:t> לפי דרגת הקרבה.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עדכון ה-</a:t>
            </a:r>
            <a:r>
              <a:rPr lang="en-US" dirty="0"/>
              <a:t>fuzzy pseudo-partition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הנוסחה יכולה להתקבל על ידי מזעור ה-</a:t>
                </a:r>
                <a:r>
                  <a:rPr lang="en-US" dirty="0"/>
                  <a:t>SSE</a:t>
                </a:r>
                <a:r>
                  <a:rPr lang="he-IL" dirty="0"/>
                  <a:t> אל האילוץ שבו סכום המשקלים שווה ל-1.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האינטואיציה: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צריך להיות גבוה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קרוב למרכז הכובד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נמוך.</a:t>
                </a:r>
              </a:p>
              <a:p>
                <a:pPr algn="r" rtl="1"/>
                <a:r>
                  <a:rPr lang="he-IL" dirty="0"/>
                  <a:t>המכנה (סכום של כל המשקלים) נדרש כדי לנרמל את המשקלים לנקודה.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השפעת פרמטר </a:t>
            </a:r>
            <a:r>
              <a:rPr lang="en-US" dirty="0"/>
              <a:t>p</a:t>
            </a:r>
            <a:r>
              <a:rPr lang="he-IL" dirty="0"/>
              <a:t>.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אז המעריך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מקטין את המשקל שהוקצה לאשכולות שקרובים לנקודה.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dirty="0"/>
                  <a:t>, אז המעריך שואף לאפס.  משמעות הדבר היא שהמשקל שואף ל-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, המעריך מגדיל את משקל הקרבה של נקודות לאשכול שקרוב אליהן. 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openxmlformats.org/package/2006/metadata/core-properties"/>
    <ds:schemaRef ds:uri="http://schemas.microsoft.com/office/infopath/2007/PartnerControls"/>
    <ds:schemaRef ds:uri="a4f35948-e619-41b3-aa29-22878b09cfd2"/>
    <ds:schemaRef ds:uri="http://purl.org/dc/dcmitype/"/>
    <ds:schemaRef ds:uri="http://purl.org/dc/terms/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1725</TotalTime>
  <Words>995</Words>
  <Application>Microsoft Office PowerPoint</Application>
  <PresentationFormat>מסך רחב</PresentationFormat>
  <Paragraphs>104</Paragraphs>
  <Slides>18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Cambria Math</vt:lpstr>
      <vt:lpstr>Gill Sans MT</vt:lpstr>
      <vt:lpstr>Tahoma</vt:lpstr>
      <vt:lpstr>גלריה</vt:lpstr>
      <vt:lpstr>Fuzzy C-means</vt:lpstr>
      <vt:lpstr> Fuzzy clustering algorithm </vt:lpstr>
      <vt:lpstr> Fuzzy clusters</vt:lpstr>
      <vt:lpstr>הגבלות</vt:lpstr>
      <vt:lpstr>Fuzzy c-means (FCM)</vt:lpstr>
      <vt:lpstr>Fuzzy c-means</vt:lpstr>
      <vt:lpstr>Fuzzy c-means</vt:lpstr>
      <vt:lpstr>עדכון ה-fuzzy pseudo-partition</vt:lpstr>
      <vt:lpstr>השפעת פרמטר p.</vt:lpstr>
      <vt:lpstr>הדגמות רוית</vt:lpstr>
      <vt:lpstr>צילומי מסך פלט:</vt:lpstr>
      <vt:lpstr>10 אשכולות</vt:lpstr>
      <vt:lpstr>צילומי מסך פלט:</vt:lpstr>
      <vt:lpstr>15 אשכולות</vt:lpstr>
      <vt:lpstr>צילומי מסך פלט:</vt:lpstr>
      <vt:lpstr>הדגמה ברק</vt:lpstr>
      <vt:lpstr>הדגמה מאור</vt:lpstr>
      <vt:lpstr>תודה רבה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</dc:title>
  <dc:creator>ravit</dc:creator>
  <cp:lastModifiedBy>barak segal</cp:lastModifiedBy>
  <cp:revision>65</cp:revision>
  <dcterms:created xsi:type="dcterms:W3CDTF">2018-12-24T13:33:09Z</dcterms:created>
  <dcterms:modified xsi:type="dcterms:W3CDTF">2019-01-04T18:25:05Z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