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5" r:id="rId40"/>
    <p:sldId id="296" r:id="rId41"/>
    <p:sldId id="297" r:id="rId42"/>
    <p:sldId id="298" r:id="rId43"/>
    <p:sldId id="299" r:id="rId44"/>
    <p:sldId id="300" r:id="rId45"/>
    <p:sldId id="301" r:id="rId46"/>
    <p:sldId id="302" r:id="rId47"/>
    <p:sldId id="303"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7/28/2019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7/28/2019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8" name="Date Placeholder 7"/>
          <p:cNvSpPr>
            <a:spLocks noGrp="1"/>
          </p:cNvSpPr>
          <p:nvPr>
            <p:ph type="dt" sz="half" idx="10"/>
          </p:nvPr>
        </p:nvSpPr>
        <p:spPr/>
        <p:txBody>
          <a:bodyPr/>
          <a:lstStyle/>
          <a:p>
            <a:fld id="{1CF131DD-A141-4471-BCF9-C6073EDD7E20}" type="datetimeFigureOut">
              <a:rPr lang="en-US" dirty="0"/>
              <a:t>7/28/2019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7/28/2019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7/28/2019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תכנות מונחה עצמים </a:t>
            </a:r>
            <a:r>
              <a:rPr lang="en-US" dirty="0" smtClean="0"/>
              <a:t>OOP</a:t>
            </a:r>
            <a:endParaRPr lang="he-IL" dirty="0"/>
          </a:p>
        </p:txBody>
      </p:sp>
      <p:sp>
        <p:nvSpPr>
          <p:cNvPr id="3" name="כותרת משנה 2"/>
          <p:cNvSpPr>
            <a:spLocks noGrp="1"/>
          </p:cNvSpPr>
          <p:nvPr>
            <p:ph type="subTitle" idx="1"/>
          </p:nvPr>
        </p:nvSpPr>
        <p:spPr/>
        <p:txBody>
          <a:bodyPr>
            <a:normAutofit fontScale="85000" lnSpcReduction="20000"/>
          </a:bodyPr>
          <a:lstStyle/>
          <a:p>
            <a:r>
              <a:rPr lang="he-IL" altLang="he-IL" dirty="0"/>
              <a:t>©</a:t>
            </a:r>
            <a:r>
              <a:rPr lang="he-IL" dirty="0" smtClean="0"/>
              <a:t> אפי </a:t>
            </a:r>
            <a:r>
              <a:rPr lang="he-IL" dirty="0" err="1" smtClean="0"/>
              <a:t>פרופוס</a:t>
            </a:r>
            <a:r>
              <a:rPr lang="he-IL" dirty="0" smtClean="0"/>
              <a:t> </a:t>
            </a:r>
          </a:p>
          <a:p>
            <a:r>
              <a:rPr lang="he-IL" dirty="0" smtClean="0"/>
              <a:t>כל הזכויות שמורות </a:t>
            </a:r>
            <a:endParaRPr lang="he-IL" dirty="0"/>
          </a:p>
        </p:txBody>
      </p:sp>
    </p:spTree>
    <p:extLst>
      <p:ext uri="{BB962C8B-B14F-4D97-AF65-F5344CB8AC3E}">
        <p14:creationId xmlns:p14="http://schemas.microsoft.com/office/powerpoint/2010/main" val="319329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מה משותף לכל העצמים? </a:t>
            </a:r>
            <a:endParaRPr lang="he-IL" dirty="0"/>
          </a:p>
        </p:txBody>
      </p:sp>
      <p:pic>
        <p:nvPicPr>
          <p:cNvPr id="4" name="מציין מיקום תוכן 3"/>
          <p:cNvPicPr>
            <a:picLocks noGrp="1" noChangeAspect="1"/>
          </p:cNvPicPr>
          <p:nvPr>
            <p:ph idx="1"/>
          </p:nvPr>
        </p:nvPicPr>
        <p:blipFill>
          <a:blip r:embed="rId2"/>
          <a:stretch>
            <a:fillRect/>
          </a:stretch>
        </p:blipFill>
        <p:spPr>
          <a:xfrm>
            <a:off x="3271837" y="2397919"/>
            <a:ext cx="5648325" cy="3343275"/>
          </a:xfrm>
          <a:prstGeom prst="rect">
            <a:avLst/>
          </a:prstGeom>
        </p:spPr>
      </p:pic>
    </p:spTree>
    <p:extLst>
      <p:ext uri="{BB962C8B-B14F-4D97-AF65-F5344CB8AC3E}">
        <p14:creationId xmlns:p14="http://schemas.microsoft.com/office/powerpoint/2010/main" val="353081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מחלקה ומופעים </a:t>
            </a:r>
            <a:endParaRPr lang="he-IL" dirty="0"/>
          </a:p>
        </p:txBody>
      </p:sp>
      <p:sp>
        <p:nvSpPr>
          <p:cNvPr id="3" name="מציין מיקום תוכן 2"/>
          <p:cNvSpPr>
            <a:spLocks noGrp="1"/>
          </p:cNvSpPr>
          <p:nvPr>
            <p:ph idx="1"/>
          </p:nvPr>
        </p:nvSpPr>
        <p:spPr/>
        <p:txBody>
          <a:bodyPr>
            <a:normAutofit/>
          </a:bodyPr>
          <a:lstStyle/>
          <a:p>
            <a:r>
              <a:rPr lang="he-IL" sz="3200" dirty="0" smtClean="0"/>
              <a:t>מחלקה היא טיפוס של רעיון מופשט </a:t>
            </a:r>
          </a:p>
          <a:p>
            <a:r>
              <a:rPr lang="he-IL" sz="3200" dirty="0" smtClean="0"/>
              <a:t>המופעים ( אובייקטים ) הם עצמים מוחשיים מאותו הטיפוס </a:t>
            </a:r>
            <a:endParaRPr lang="he-IL" sz="3200" dirty="0"/>
          </a:p>
        </p:txBody>
      </p:sp>
    </p:spTree>
    <p:extLst>
      <p:ext uri="{BB962C8B-B14F-4D97-AF65-F5344CB8AC3E}">
        <p14:creationId xmlns:p14="http://schemas.microsoft.com/office/powerpoint/2010/main" val="115191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מחלקה ומופע </a:t>
            </a:r>
            <a:endParaRPr lang="he-IL" dirty="0"/>
          </a:p>
        </p:txBody>
      </p:sp>
      <p:grpSp>
        <p:nvGrpSpPr>
          <p:cNvPr id="19" name="Group 2"/>
          <p:cNvGrpSpPr>
            <a:grpSpLocks/>
          </p:cNvGrpSpPr>
          <p:nvPr/>
        </p:nvGrpSpPr>
        <p:grpSpPr bwMode="auto">
          <a:xfrm>
            <a:off x="7351295" y="1187116"/>
            <a:ext cx="3581400" cy="4724400"/>
            <a:chOff x="3216" y="912"/>
            <a:chExt cx="2256" cy="2976"/>
          </a:xfrm>
        </p:grpSpPr>
        <p:grpSp>
          <p:nvGrpSpPr>
            <p:cNvPr id="20" name="Group 3"/>
            <p:cNvGrpSpPr>
              <a:grpSpLocks/>
            </p:cNvGrpSpPr>
            <p:nvPr/>
          </p:nvGrpSpPr>
          <p:grpSpPr bwMode="auto">
            <a:xfrm>
              <a:off x="3216" y="912"/>
              <a:ext cx="2256" cy="2943"/>
              <a:chOff x="3216" y="912"/>
              <a:chExt cx="2256" cy="2943"/>
            </a:xfrm>
          </p:grpSpPr>
          <p:sp>
            <p:nvSpPr>
              <p:cNvPr id="22" name="Text Box 4"/>
              <p:cNvSpPr txBox="1">
                <a:spLocks noChangeArrowheads="1"/>
              </p:cNvSpPr>
              <p:nvPr/>
            </p:nvSpPr>
            <p:spPr bwMode="auto">
              <a:xfrm>
                <a:off x="3408" y="1344"/>
                <a:ext cx="1920" cy="112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he-IL" altLang="he-IL" u="sng">
                    <a:solidFill>
                      <a:schemeClr val="tx1"/>
                    </a:solidFill>
                  </a:rPr>
                  <a:t>תכונות</a:t>
                </a:r>
              </a:p>
              <a:p>
                <a:r>
                  <a:rPr lang="he-IL" altLang="he-IL">
                    <a:solidFill>
                      <a:schemeClr val="tx1"/>
                    </a:solidFill>
                  </a:rPr>
                  <a:t> דגם</a:t>
                </a:r>
                <a:endParaRPr lang="he-IL" altLang="he-IL" b="1">
                  <a:solidFill>
                    <a:srgbClr val="CC0066"/>
                  </a:solidFill>
                </a:endParaRPr>
              </a:p>
              <a:p>
                <a:r>
                  <a:rPr lang="he-IL" altLang="he-IL">
                    <a:solidFill>
                      <a:schemeClr val="tx1"/>
                    </a:solidFill>
                  </a:rPr>
                  <a:t> מהירות</a:t>
                </a:r>
                <a:endParaRPr lang="he-IL" altLang="he-IL" b="1">
                  <a:solidFill>
                    <a:srgbClr val="CC0066"/>
                  </a:solidFill>
                </a:endParaRPr>
              </a:p>
              <a:p>
                <a:r>
                  <a:rPr lang="he-IL" altLang="he-IL">
                    <a:solidFill>
                      <a:schemeClr val="tx1"/>
                    </a:solidFill>
                  </a:rPr>
                  <a:t> צבע</a:t>
                </a:r>
                <a:endParaRPr lang="en-US" altLang="he-IL">
                  <a:solidFill>
                    <a:schemeClr val="tx1"/>
                  </a:solidFill>
                </a:endParaRPr>
              </a:p>
            </p:txBody>
          </p:sp>
          <p:sp>
            <p:nvSpPr>
              <p:cNvPr id="23" name="Text Box 5"/>
              <p:cNvSpPr txBox="1">
                <a:spLocks noChangeArrowheads="1"/>
              </p:cNvSpPr>
              <p:nvPr/>
            </p:nvSpPr>
            <p:spPr bwMode="auto">
              <a:xfrm>
                <a:off x="3408" y="2448"/>
                <a:ext cx="1920" cy="140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he-IL" altLang="he-IL" u="sng">
                    <a:solidFill>
                      <a:schemeClr val="tx1"/>
                    </a:solidFill>
                  </a:rPr>
                  <a:t>שיטות</a:t>
                </a:r>
              </a:p>
              <a:p>
                <a:pPr>
                  <a:buFontTx/>
                  <a:buNone/>
                </a:pPr>
                <a:r>
                  <a:rPr lang="he-IL" altLang="he-IL">
                    <a:solidFill>
                      <a:schemeClr val="tx1"/>
                    </a:solidFill>
                  </a:rPr>
                  <a:t> </a:t>
                </a:r>
              </a:p>
              <a:p>
                <a:pPr>
                  <a:buFontTx/>
                  <a:buNone/>
                </a:pPr>
                <a:endParaRPr lang="he-IL" altLang="he-IL">
                  <a:solidFill>
                    <a:schemeClr val="tx1"/>
                  </a:solidFill>
                </a:endParaRPr>
              </a:p>
              <a:p>
                <a:endParaRPr lang="he-IL" altLang="he-IL">
                  <a:solidFill>
                    <a:schemeClr val="tx1"/>
                  </a:solidFill>
                </a:endParaRPr>
              </a:p>
              <a:p>
                <a:endParaRPr lang="en-US" altLang="he-IL">
                  <a:solidFill>
                    <a:schemeClr val="tx1"/>
                  </a:solidFill>
                </a:endParaRPr>
              </a:p>
            </p:txBody>
          </p:sp>
          <p:sp>
            <p:nvSpPr>
              <p:cNvPr id="24" name="Text Box 6"/>
              <p:cNvSpPr txBox="1">
                <a:spLocks noChangeArrowheads="1"/>
              </p:cNvSpPr>
              <p:nvPr/>
            </p:nvSpPr>
            <p:spPr bwMode="auto">
              <a:xfrm>
                <a:off x="3216" y="912"/>
                <a:ext cx="2256" cy="33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he-IL" altLang="he-IL" sz="2800" dirty="0">
                    <a:solidFill>
                      <a:schemeClr val="tx1"/>
                    </a:solidFill>
                  </a:rPr>
                  <a:t>המחלקה "מכונית"</a:t>
                </a:r>
                <a:endParaRPr lang="en-US" altLang="he-IL" sz="2800" dirty="0">
                  <a:solidFill>
                    <a:schemeClr val="tx1"/>
                  </a:solidFill>
                </a:endParaRPr>
              </a:p>
            </p:txBody>
          </p:sp>
        </p:grpSp>
        <p:sp>
          <p:nvSpPr>
            <p:cNvPr id="21" name="Rectangle 7"/>
            <p:cNvSpPr>
              <a:spLocks noChangeArrowheads="1"/>
            </p:cNvSpPr>
            <p:nvPr/>
          </p:nvSpPr>
          <p:spPr bwMode="auto">
            <a:xfrm>
              <a:off x="3408" y="3072"/>
              <a:ext cx="1920" cy="81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he-IL" altLang="he-IL">
                  <a:solidFill>
                    <a:schemeClr val="tx1"/>
                  </a:solidFill>
                </a:rPr>
                <a:t>עצור (  )</a:t>
              </a:r>
            </a:p>
            <a:p>
              <a:r>
                <a:rPr lang="he-IL" altLang="he-IL">
                  <a:solidFill>
                    <a:schemeClr val="tx1"/>
                  </a:solidFill>
                </a:rPr>
                <a:t>שנה מהירות (מהירות רצויה)</a:t>
              </a:r>
              <a:endParaRPr lang="en-US" altLang="he-IL">
                <a:solidFill>
                  <a:schemeClr val="tx1"/>
                </a:solidFill>
              </a:endParaRPr>
            </a:p>
            <a:p>
              <a:r>
                <a:rPr lang="he-IL" altLang="he-IL">
                  <a:solidFill>
                    <a:schemeClr val="tx1"/>
                  </a:solidFill>
                </a:rPr>
                <a:t>אחזר דגם(  )</a:t>
              </a:r>
              <a:endParaRPr lang="en-US" altLang="he-IL">
                <a:solidFill>
                  <a:schemeClr val="tx1"/>
                </a:solidFill>
              </a:endParaRPr>
            </a:p>
            <a:p>
              <a:pPr>
                <a:spcBef>
                  <a:spcPct val="0"/>
                </a:spcBef>
                <a:buFontTx/>
                <a:buNone/>
              </a:pPr>
              <a:endParaRPr lang="en-US" altLang="he-IL" sz="2400">
                <a:solidFill>
                  <a:schemeClr val="tx1"/>
                </a:solidFill>
                <a:cs typeface="Times New Roman (Hebrew)" panose="02020603050405020304" pitchFamily="18" charset="0"/>
              </a:endParaRPr>
            </a:p>
          </p:txBody>
        </p:sp>
      </p:grpSp>
      <p:grpSp>
        <p:nvGrpSpPr>
          <p:cNvPr id="25" name="Group 15"/>
          <p:cNvGrpSpPr>
            <a:grpSpLocks/>
          </p:cNvGrpSpPr>
          <p:nvPr/>
        </p:nvGrpSpPr>
        <p:grpSpPr bwMode="auto">
          <a:xfrm>
            <a:off x="4058653" y="2103120"/>
            <a:ext cx="3048000" cy="3608388"/>
            <a:chOff x="768" y="576"/>
            <a:chExt cx="1920" cy="2273"/>
          </a:xfrm>
        </p:grpSpPr>
        <p:sp>
          <p:nvSpPr>
            <p:cNvPr id="26" name="Text Box 16"/>
            <p:cNvSpPr txBox="1">
              <a:spLocks noChangeArrowheads="1"/>
            </p:cNvSpPr>
            <p:nvPr/>
          </p:nvSpPr>
          <p:spPr bwMode="auto">
            <a:xfrm>
              <a:off x="768" y="926"/>
              <a:ext cx="1873" cy="911"/>
            </a:xfrm>
            <a:prstGeom prst="rect">
              <a:avLst/>
            </a:prstGeom>
            <a:solidFill>
              <a:schemeClr val="accent1"/>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FontTx/>
                <a:buNone/>
              </a:pPr>
              <a:r>
                <a:rPr lang="he-IL" altLang="he-IL" sz="1600" u="sng">
                  <a:solidFill>
                    <a:schemeClr val="tx1"/>
                  </a:solidFill>
                </a:rPr>
                <a:t>תכונות</a:t>
              </a:r>
            </a:p>
            <a:p>
              <a:r>
                <a:rPr lang="he-IL" altLang="he-IL" sz="1600">
                  <a:solidFill>
                    <a:schemeClr val="tx1"/>
                  </a:solidFill>
                </a:rPr>
                <a:t> דגם: </a:t>
              </a:r>
              <a:r>
                <a:rPr lang="he-IL" altLang="he-IL" sz="1600" b="1">
                  <a:solidFill>
                    <a:srgbClr val="CC0066"/>
                  </a:solidFill>
                </a:rPr>
                <a:t>חיפושית</a:t>
              </a:r>
            </a:p>
            <a:p>
              <a:r>
                <a:rPr lang="he-IL" altLang="he-IL" sz="1600">
                  <a:solidFill>
                    <a:schemeClr val="tx1"/>
                  </a:solidFill>
                </a:rPr>
                <a:t> מהירות: </a:t>
              </a:r>
              <a:r>
                <a:rPr lang="he-IL" altLang="he-IL" sz="1600" b="1">
                  <a:solidFill>
                    <a:srgbClr val="CC0066"/>
                  </a:solidFill>
                </a:rPr>
                <a:t>30 קמ"ש</a:t>
              </a:r>
            </a:p>
            <a:p>
              <a:r>
                <a:rPr lang="he-IL" altLang="he-IL" sz="1600">
                  <a:solidFill>
                    <a:schemeClr val="tx1"/>
                  </a:solidFill>
                </a:rPr>
                <a:t> צבע: </a:t>
              </a:r>
              <a:r>
                <a:rPr lang="he-IL" altLang="he-IL" sz="1600" b="1">
                  <a:solidFill>
                    <a:srgbClr val="CC0066"/>
                  </a:solidFill>
                </a:rPr>
                <a:t>"ירוק בקבוק"</a:t>
              </a:r>
              <a:endParaRPr lang="en-US" altLang="he-IL" sz="1600">
                <a:solidFill>
                  <a:schemeClr val="tx1"/>
                </a:solidFill>
              </a:endParaRPr>
            </a:p>
          </p:txBody>
        </p:sp>
        <p:sp>
          <p:nvSpPr>
            <p:cNvPr id="27" name="Text Box 17"/>
            <p:cNvSpPr txBox="1">
              <a:spLocks noChangeArrowheads="1"/>
            </p:cNvSpPr>
            <p:nvPr/>
          </p:nvSpPr>
          <p:spPr bwMode="auto">
            <a:xfrm>
              <a:off x="862" y="576"/>
              <a:ext cx="1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he-IL" altLang="he-IL" sz="2800" dirty="0" err="1">
                  <a:solidFill>
                    <a:schemeClr val="tx1"/>
                  </a:solidFill>
                </a:rPr>
                <a:t>בובי</a:t>
              </a:r>
              <a:r>
                <a:rPr lang="he-IL" altLang="he-IL" sz="2800" dirty="0">
                  <a:solidFill>
                    <a:schemeClr val="tx1"/>
                  </a:solidFill>
                </a:rPr>
                <a:t>: מכונית</a:t>
              </a:r>
              <a:endParaRPr lang="en-US" altLang="he-IL" sz="2800" dirty="0">
                <a:solidFill>
                  <a:schemeClr val="tx1"/>
                </a:solidFill>
              </a:endParaRPr>
            </a:p>
          </p:txBody>
        </p:sp>
        <p:grpSp>
          <p:nvGrpSpPr>
            <p:cNvPr id="28" name="Group 18"/>
            <p:cNvGrpSpPr>
              <a:grpSpLocks/>
            </p:cNvGrpSpPr>
            <p:nvPr/>
          </p:nvGrpSpPr>
          <p:grpSpPr bwMode="auto">
            <a:xfrm>
              <a:off x="768" y="1824"/>
              <a:ext cx="1920" cy="1025"/>
              <a:chOff x="720" y="1713"/>
              <a:chExt cx="1920" cy="1025"/>
            </a:xfrm>
          </p:grpSpPr>
          <p:sp>
            <p:nvSpPr>
              <p:cNvPr id="29" name="Text Box 19"/>
              <p:cNvSpPr txBox="1">
                <a:spLocks noChangeArrowheads="1"/>
              </p:cNvSpPr>
              <p:nvPr/>
            </p:nvSpPr>
            <p:spPr bwMode="auto">
              <a:xfrm>
                <a:off x="720" y="1713"/>
                <a:ext cx="1873" cy="1025"/>
              </a:xfrm>
              <a:prstGeom prst="rect">
                <a:avLst/>
              </a:prstGeom>
              <a:solidFill>
                <a:schemeClr val="accent1"/>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FontTx/>
                  <a:buNone/>
                </a:pPr>
                <a:r>
                  <a:rPr lang="he-IL" altLang="he-IL" sz="1600" u="sng">
                    <a:solidFill>
                      <a:schemeClr val="tx1"/>
                    </a:solidFill>
                  </a:rPr>
                  <a:t>שיטות</a:t>
                </a:r>
                <a:r>
                  <a:rPr lang="he-IL" altLang="he-IL" sz="1600">
                    <a:solidFill>
                      <a:schemeClr val="tx1"/>
                    </a:solidFill>
                  </a:rPr>
                  <a:t> </a:t>
                </a:r>
              </a:p>
              <a:p>
                <a:pPr>
                  <a:buFontTx/>
                  <a:buNone/>
                </a:pPr>
                <a:endParaRPr lang="he-IL" altLang="he-IL" sz="1600">
                  <a:solidFill>
                    <a:schemeClr val="tx1"/>
                  </a:solidFill>
                </a:endParaRPr>
              </a:p>
              <a:p>
                <a:endParaRPr lang="he-IL" altLang="he-IL">
                  <a:solidFill>
                    <a:schemeClr val="tx1"/>
                  </a:solidFill>
                </a:endParaRPr>
              </a:p>
              <a:p>
                <a:endParaRPr lang="en-US" altLang="he-IL">
                  <a:solidFill>
                    <a:schemeClr val="tx1"/>
                  </a:solidFill>
                </a:endParaRPr>
              </a:p>
            </p:txBody>
          </p:sp>
          <p:sp>
            <p:nvSpPr>
              <p:cNvPr id="30" name="Rectangle 20"/>
              <p:cNvSpPr>
                <a:spLocks noChangeArrowheads="1"/>
              </p:cNvSpPr>
              <p:nvPr/>
            </p:nvSpPr>
            <p:spPr bwMode="auto">
              <a:xfrm>
                <a:off x="767" y="1851"/>
                <a:ext cx="1873"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he-IL" altLang="he-IL" sz="1600">
                    <a:solidFill>
                      <a:schemeClr val="tx1"/>
                    </a:solidFill>
                  </a:rPr>
                  <a:t>עצור (  )</a:t>
                </a:r>
              </a:p>
              <a:p>
                <a:r>
                  <a:rPr lang="he-IL" altLang="he-IL" sz="1600">
                    <a:solidFill>
                      <a:schemeClr val="tx1"/>
                    </a:solidFill>
                  </a:rPr>
                  <a:t>שנה מהירות (מהירות רצויה)</a:t>
                </a:r>
                <a:endParaRPr lang="en-US" altLang="he-IL" sz="1600">
                  <a:solidFill>
                    <a:schemeClr val="tx1"/>
                  </a:solidFill>
                </a:endParaRPr>
              </a:p>
              <a:p>
                <a:r>
                  <a:rPr lang="he-IL" altLang="he-IL" sz="1600">
                    <a:solidFill>
                      <a:schemeClr val="tx1"/>
                    </a:solidFill>
                  </a:rPr>
                  <a:t>אחזר דגם(  )</a:t>
                </a:r>
                <a:endParaRPr lang="en-US" altLang="he-IL" sz="1600">
                  <a:solidFill>
                    <a:schemeClr val="tx1"/>
                  </a:solidFill>
                  <a:cs typeface="Times New Roman (Hebrew)" panose="02020603050405020304" pitchFamily="18" charset="0"/>
                </a:endParaRPr>
              </a:p>
            </p:txBody>
          </p:sp>
        </p:grpSp>
      </p:grpSp>
      <p:grpSp>
        <p:nvGrpSpPr>
          <p:cNvPr id="31" name="Group 9"/>
          <p:cNvGrpSpPr>
            <a:grpSpLocks/>
          </p:cNvGrpSpPr>
          <p:nvPr/>
        </p:nvGrpSpPr>
        <p:grpSpPr bwMode="auto">
          <a:xfrm>
            <a:off x="597988" y="2622233"/>
            <a:ext cx="3048000" cy="3241675"/>
            <a:chOff x="384" y="1968"/>
            <a:chExt cx="1920" cy="2042"/>
          </a:xfrm>
        </p:grpSpPr>
        <p:sp>
          <p:nvSpPr>
            <p:cNvPr id="32" name="Text Box 10"/>
            <p:cNvSpPr txBox="1">
              <a:spLocks noChangeArrowheads="1"/>
            </p:cNvSpPr>
            <p:nvPr/>
          </p:nvSpPr>
          <p:spPr bwMode="auto">
            <a:xfrm>
              <a:off x="384" y="2318"/>
              <a:ext cx="1873" cy="911"/>
            </a:xfrm>
            <a:prstGeom prst="rect">
              <a:avLst/>
            </a:prstGeom>
            <a:solidFill>
              <a:srgbClr val="CCFFFF"/>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FontTx/>
                <a:buNone/>
              </a:pPr>
              <a:r>
                <a:rPr lang="he-IL" altLang="he-IL" sz="1600" u="sng">
                  <a:solidFill>
                    <a:schemeClr val="tx1"/>
                  </a:solidFill>
                </a:rPr>
                <a:t>תכונות</a:t>
              </a:r>
            </a:p>
            <a:p>
              <a:pPr>
                <a:buFontTx/>
                <a:buNone/>
              </a:pPr>
              <a:r>
                <a:rPr lang="he-IL" altLang="he-IL" sz="1600">
                  <a:solidFill>
                    <a:schemeClr val="tx1"/>
                  </a:solidFill>
                </a:rPr>
                <a:t> דגם </a:t>
              </a:r>
              <a:r>
                <a:rPr lang="he-IL" altLang="he-IL" sz="1600" b="1">
                  <a:solidFill>
                    <a:srgbClr val="CC0066"/>
                  </a:solidFill>
                </a:rPr>
                <a:t>פיאט אונו</a:t>
              </a:r>
            </a:p>
            <a:p>
              <a:pPr>
                <a:buFontTx/>
                <a:buNone/>
              </a:pPr>
              <a:r>
                <a:rPr lang="he-IL" altLang="he-IL" sz="1600">
                  <a:solidFill>
                    <a:schemeClr val="tx1"/>
                  </a:solidFill>
                </a:rPr>
                <a:t> מהירות: </a:t>
              </a:r>
              <a:r>
                <a:rPr lang="he-IL" altLang="he-IL" sz="1600" b="1">
                  <a:solidFill>
                    <a:srgbClr val="CC0066"/>
                  </a:solidFill>
                </a:rPr>
                <a:t>110 קמ"ש</a:t>
              </a:r>
            </a:p>
            <a:p>
              <a:pPr>
                <a:buFontTx/>
                <a:buNone/>
              </a:pPr>
              <a:r>
                <a:rPr lang="he-IL" altLang="he-IL" sz="1600">
                  <a:solidFill>
                    <a:schemeClr val="tx1"/>
                  </a:solidFill>
                </a:rPr>
                <a:t> צבע: </a:t>
              </a:r>
              <a:r>
                <a:rPr lang="he-IL" altLang="he-IL" sz="1600" b="1">
                  <a:solidFill>
                    <a:srgbClr val="CC0066"/>
                  </a:solidFill>
                </a:rPr>
                <a:t>"כחול מטאלי"</a:t>
              </a:r>
              <a:endParaRPr lang="en-US" altLang="he-IL" sz="1600">
                <a:solidFill>
                  <a:schemeClr val="tx1"/>
                </a:solidFill>
              </a:endParaRPr>
            </a:p>
          </p:txBody>
        </p:sp>
        <p:sp>
          <p:nvSpPr>
            <p:cNvPr id="33" name="Text Box 11"/>
            <p:cNvSpPr txBox="1">
              <a:spLocks noChangeArrowheads="1"/>
            </p:cNvSpPr>
            <p:nvPr/>
          </p:nvSpPr>
          <p:spPr bwMode="auto">
            <a:xfrm>
              <a:off x="478" y="1968"/>
              <a:ext cx="1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buFontTx/>
                <a:buNone/>
              </a:pPr>
              <a:r>
                <a:rPr lang="he-IL" altLang="he-IL" sz="2800">
                  <a:solidFill>
                    <a:schemeClr val="tx1"/>
                  </a:solidFill>
                </a:rPr>
                <a:t>בימבה: מכונית</a:t>
              </a:r>
              <a:endParaRPr lang="en-US" altLang="he-IL" sz="2800">
                <a:solidFill>
                  <a:schemeClr val="tx1"/>
                </a:solidFill>
              </a:endParaRPr>
            </a:p>
          </p:txBody>
        </p:sp>
        <p:grpSp>
          <p:nvGrpSpPr>
            <p:cNvPr id="34" name="Group 12"/>
            <p:cNvGrpSpPr>
              <a:grpSpLocks/>
            </p:cNvGrpSpPr>
            <p:nvPr/>
          </p:nvGrpSpPr>
          <p:grpSpPr bwMode="auto">
            <a:xfrm>
              <a:off x="384" y="3216"/>
              <a:ext cx="1920" cy="794"/>
              <a:chOff x="384" y="3295"/>
              <a:chExt cx="1920" cy="794"/>
            </a:xfrm>
          </p:grpSpPr>
          <p:sp>
            <p:nvSpPr>
              <p:cNvPr id="35" name="Text Box 13"/>
              <p:cNvSpPr txBox="1">
                <a:spLocks noChangeArrowheads="1"/>
              </p:cNvSpPr>
              <p:nvPr/>
            </p:nvSpPr>
            <p:spPr bwMode="auto">
              <a:xfrm>
                <a:off x="384" y="3295"/>
                <a:ext cx="1873" cy="794"/>
              </a:xfrm>
              <a:prstGeom prst="rect">
                <a:avLst/>
              </a:prstGeom>
              <a:solidFill>
                <a:srgbClr val="CCFFFF"/>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rtl="0">
                  <a:buFontTx/>
                  <a:buNone/>
                </a:pPr>
                <a:r>
                  <a:rPr lang="he-IL" altLang="he-IL" sz="1600" u="sng">
                    <a:solidFill>
                      <a:schemeClr val="tx1"/>
                    </a:solidFill>
                  </a:rPr>
                  <a:t>שיטות</a:t>
                </a:r>
                <a:r>
                  <a:rPr lang="he-IL" altLang="he-IL" sz="1600">
                    <a:solidFill>
                      <a:schemeClr val="tx1"/>
                    </a:solidFill>
                  </a:rPr>
                  <a:t> </a:t>
                </a:r>
              </a:p>
              <a:p>
                <a:pPr algn="l" rtl="0"/>
                <a:endParaRPr lang="he-IL" altLang="he-IL">
                  <a:solidFill>
                    <a:schemeClr val="tx1"/>
                  </a:solidFill>
                </a:endParaRPr>
              </a:p>
              <a:p>
                <a:pPr algn="l" rtl="0"/>
                <a:endParaRPr lang="en-US" altLang="he-IL">
                  <a:solidFill>
                    <a:schemeClr val="tx1"/>
                  </a:solidFill>
                </a:endParaRPr>
              </a:p>
            </p:txBody>
          </p:sp>
          <p:sp>
            <p:nvSpPr>
              <p:cNvPr id="36" name="Rectangle 14"/>
              <p:cNvSpPr>
                <a:spLocks noChangeArrowheads="1"/>
              </p:cNvSpPr>
              <p:nvPr/>
            </p:nvSpPr>
            <p:spPr bwMode="auto">
              <a:xfrm>
                <a:off x="431" y="3414"/>
                <a:ext cx="1873"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he-IL" altLang="he-IL" sz="1600">
                    <a:solidFill>
                      <a:schemeClr val="tx1"/>
                    </a:solidFill>
                  </a:rPr>
                  <a:t>עצור (  )</a:t>
                </a:r>
              </a:p>
              <a:p>
                <a:r>
                  <a:rPr lang="he-IL" altLang="he-IL" sz="1600">
                    <a:solidFill>
                      <a:schemeClr val="tx1"/>
                    </a:solidFill>
                  </a:rPr>
                  <a:t>שנה מהירות (מהירות רצויה)</a:t>
                </a:r>
                <a:endParaRPr lang="en-US" altLang="he-IL" sz="1600">
                  <a:solidFill>
                    <a:schemeClr val="tx1"/>
                  </a:solidFill>
                </a:endParaRPr>
              </a:p>
              <a:p>
                <a:r>
                  <a:rPr lang="he-IL" altLang="he-IL" sz="1600">
                    <a:solidFill>
                      <a:schemeClr val="tx1"/>
                    </a:solidFill>
                  </a:rPr>
                  <a:t>אחזר דגם(  )</a:t>
                </a:r>
                <a:endParaRPr lang="en-US" altLang="he-IL" sz="1600">
                  <a:solidFill>
                    <a:schemeClr val="tx1"/>
                  </a:solidFill>
                  <a:cs typeface="Times New Roman (Hebrew)" panose="02020603050405020304" pitchFamily="18" charset="0"/>
                </a:endParaRPr>
              </a:p>
            </p:txBody>
          </p:sp>
        </p:grpSp>
      </p:grpSp>
    </p:spTree>
    <p:extLst>
      <p:ext uri="{BB962C8B-B14F-4D97-AF65-F5344CB8AC3E}">
        <p14:creationId xmlns:p14="http://schemas.microsoft.com/office/powerpoint/2010/main" val="322067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0-#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ירושה </a:t>
            </a:r>
            <a:endParaRPr lang="he-IL" dirty="0"/>
          </a:p>
        </p:txBody>
      </p:sp>
      <p:sp>
        <p:nvSpPr>
          <p:cNvPr id="3" name="מציין מיקום תוכן 2"/>
          <p:cNvSpPr>
            <a:spLocks noGrp="1"/>
          </p:cNvSpPr>
          <p:nvPr>
            <p:ph idx="1"/>
          </p:nvPr>
        </p:nvSpPr>
        <p:spPr/>
        <p:txBody>
          <a:bodyPr>
            <a:normAutofit/>
          </a:bodyPr>
          <a:lstStyle/>
          <a:p>
            <a:r>
              <a:rPr lang="he-IL" sz="2800" dirty="0" smtClean="0"/>
              <a:t>ירושה נועדה לפתור מספר בעיות: </a:t>
            </a:r>
          </a:p>
          <a:p>
            <a:r>
              <a:rPr lang="he-IL" sz="2800" dirty="0" smtClean="0"/>
              <a:t>1. כתיבה חוזרת של קוד </a:t>
            </a:r>
          </a:p>
          <a:p>
            <a:r>
              <a:rPr lang="he-IL" sz="2800" dirty="0" smtClean="0"/>
              <a:t>2. תכנות מודולרי </a:t>
            </a:r>
          </a:p>
          <a:p>
            <a:r>
              <a:rPr lang="he-IL" sz="2800" dirty="0" smtClean="0"/>
              <a:t>3. פולימורפיזם ותכונות דומות </a:t>
            </a:r>
          </a:p>
          <a:p>
            <a:endParaRPr lang="he-IL" sz="2800" dirty="0"/>
          </a:p>
        </p:txBody>
      </p:sp>
    </p:spTree>
    <p:extLst>
      <p:ext uri="{BB962C8B-B14F-4D97-AF65-F5344CB8AC3E}">
        <p14:creationId xmlns:p14="http://schemas.microsoft.com/office/powerpoint/2010/main" val="64243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אבא ובן </a:t>
            </a:r>
            <a:endParaRPr lang="he-IL" dirty="0"/>
          </a:p>
        </p:txBody>
      </p:sp>
      <p:pic>
        <p:nvPicPr>
          <p:cNvPr id="4" name="מציין מיקום תוכן 3"/>
          <p:cNvPicPr>
            <a:picLocks noGrp="1" noChangeAspect="1"/>
          </p:cNvPicPr>
          <p:nvPr>
            <p:ph idx="1"/>
          </p:nvPr>
        </p:nvPicPr>
        <p:blipFill>
          <a:blip r:embed="rId2"/>
          <a:stretch>
            <a:fillRect/>
          </a:stretch>
        </p:blipFill>
        <p:spPr>
          <a:xfrm>
            <a:off x="1066800" y="2507707"/>
            <a:ext cx="3038475" cy="2867025"/>
          </a:xfrm>
          <a:prstGeom prst="rect">
            <a:avLst/>
          </a:prstGeom>
        </p:spPr>
      </p:pic>
      <p:sp>
        <p:nvSpPr>
          <p:cNvPr id="6" name="TextBox 5"/>
          <p:cNvSpPr txBox="1"/>
          <p:nvPr/>
        </p:nvSpPr>
        <p:spPr>
          <a:xfrm>
            <a:off x="4796589" y="2507707"/>
            <a:ext cx="6328611" cy="3816429"/>
          </a:xfrm>
          <a:prstGeom prst="rect">
            <a:avLst/>
          </a:prstGeom>
          <a:noFill/>
        </p:spPr>
        <p:txBody>
          <a:bodyPr wrap="square" rtlCol="1">
            <a:spAutoFit/>
          </a:bodyPr>
          <a:lstStyle/>
          <a:p>
            <a:r>
              <a:rPr lang="en-US" sz="2800" dirty="0" smtClean="0"/>
              <a:t>Super() </a:t>
            </a:r>
          </a:p>
          <a:p>
            <a:r>
              <a:rPr lang="en-US" sz="2800" dirty="0" smtClean="0"/>
              <a:t>Extends</a:t>
            </a:r>
          </a:p>
          <a:p>
            <a:r>
              <a:rPr lang="en-US" sz="2800" dirty="0" smtClean="0"/>
              <a:t>Dog d = new Dog()</a:t>
            </a:r>
          </a:p>
          <a:p>
            <a:r>
              <a:rPr lang="en-US" sz="2800" dirty="0" smtClean="0"/>
              <a:t>Dog d = new Animal()</a:t>
            </a:r>
          </a:p>
          <a:p>
            <a:r>
              <a:rPr lang="en-US" sz="2800" dirty="0" smtClean="0"/>
              <a:t>Animal a = new Dog() </a:t>
            </a:r>
          </a:p>
          <a:p>
            <a:r>
              <a:rPr lang="en-US" sz="2800" dirty="0" smtClean="0"/>
              <a:t>Animal b = new Animal() </a:t>
            </a:r>
          </a:p>
          <a:p>
            <a:endParaRPr lang="en-US" sz="2800" dirty="0"/>
          </a:p>
          <a:p>
            <a:r>
              <a:rPr lang="he-IL" sz="2800" dirty="0" smtClean="0"/>
              <a:t>ואיי </a:t>
            </a:r>
            <a:r>
              <a:rPr lang="he-IL" sz="2800" dirty="0" err="1" smtClean="0"/>
              <a:t>ואיי</a:t>
            </a:r>
            <a:r>
              <a:rPr lang="he-IL" sz="2800" dirty="0" smtClean="0"/>
              <a:t> כמה </a:t>
            </a:r>
            <a:r>
              <a:rPr lang="he-IL" sz="2800" dirty="0" err="1" smtClean="0"/>
              <a:t>בלאגן</a:t>
            </a:r>
            <a:r>
              <a:rPr lang="he-IL" sz="2800" dirty="0" smtClean="0"/>
              <a:t> </a:t>
            </a:r>
            <a:endParaRPr lang="en-US" sz="2800" dirty="0" smtClean="0"/>
          </a:p>
          <a:p>
            <a:endParaRPr lang="he-IL" dirty="0"/>
          </a:p>
        </p:txBody>
      </p:sp>
    </p:spTree>
    <p:extLst>
      <p:ext uri="{BB962C8B-B14F-4D97-AF65-F5344CB8AC3E}">
        <p14:creationId xmlns:p14="http://schemas.microsoft.com/office/powerpoint/2010/main" val="3933155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סוגי מחלקות </a:t>
            </a:r>
            <a:endParaRPr lang="he-IL" dirty="0"/>
          </a:p>
        </p:txBody>
      </p:sp>
      <p:sp>
        <p:nvSpPr>
          <p:cNvPr id="3" name="מציין מיקום תוכן 2"/>
          <p:cNvSpPr>
            <a:spLocks noGrp="1"/>
          </p:cNvSpPr>
          <p:nvPr>
            <p:ph idx="1"/>
          </p:nvPr>
        </p:nvSpPr>
        <p:spPr/>
        <p:txBody>
          <a:bodyPr>
            <a:normAutofit/>
          </a:bodyPr>
          <a:lstStyle/>
          <a:p>
            <a:r>
              <a:rPr lang="he-IL" sz="3600" dirty="0" smtClean="0"/>
              <a:t>ב </a:t>
            </a:r>
            <a:r>
              <a:rPr lang="en-US" sz="3600" dirty="0" smtClean="0"/>
              <a:t>java </a:t>
            </a:r>
            <a:r>
              <a:rPr lang="he-IL" sz="3600" dirty="0" smtClean="0"/>
              <a:t> קיימים 3 סוגי מחלקות </a:t>
            </a:r>
          </a:p>
          <a:p>
            <a:r>
              <a:rPr lang="en-US" sz="3600" dirty="0" smtClean="0"/>
              <a:t>Class</a:t>
            </a:r>
          </a:p>
          <a:p>
            <a:r>
              <a:rPr lang="en-US" sz="3600" dirty="0" smtClean="0"/>
              <a:t>Abstract class</a:t>
            </a:r>
          </a:p>
          <a:p>
            <a:r>
              <a:rPr lang="en-US" sz="3600" dirty="0" smtClean="0"/>
              <a:t>interface</a:t>
            </a:r>
            <a:endParaRPr lang="he-IL" sz="3600" dirty="0"/>
          </a:p>
        </p:txBody>
      </p:sp>
    </p:spTree>
    <p:extLst>
      <p:ext uri="{BB962C8B-B14F-4D97-AF65-F5344CB8AC3E}">
        <p14:creationId xmlns:p14="http://schemas.microsoft.com/office/powerpoint/2010/main" val="4253394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r>
              <a:rPr lang="en-US" dirty="0" smtClean="0"/>
              <a:t>() and equals</a:t>
            </a:r>
            <a:endParaRPr lang="he-IL" dirty="0"/>
          </a:p>
        </p:txBody>
      </p:sp>
      <p:pic>
        <p:nvPicPr>
          <p:cNvPr id="5" name="Picture 4"/>
          <p:cNvPicPr>
            <a:picLocks noChangeAspect="1"/>
          </p:cNvPicPr>
          <p:nvPr/>
        </p:nvPicPr>
        <p:blipFill>
          <a:blip r:embed="rId2"/>
          <a:stretch>
            <a:fillRect/>
          </a:stretch>
        </p:blipFill>
        <p:spPr>
          <a:xfrm>
            <a:off x="752006" y="1594469"/>
            <a:ext cx="6713095" cy="4982115"/>
          </a:xfrm>
          <a:prstGeom prst="rect">
            <a:avLst/>
          </a:prstGeom>
        </p:spPr>
      </p:pic>
    </p:spTree>
    <p:extLst>
      <p:ext uri="{BB962C8B-B14F-4D97-AF65-F5344CB8AC3E}">
        <p14:creationId xmlns:p14="http://schemas.microsoft.com/office/powerpoint/2010/main" val="249873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smtClean="0"/>
              <a:t>הבדלים בין </a:t>
            </a:r>
            <a:r>
              <a:rPr lang="en-US" dirty="0" smtClean="0"/>
              <a:t>Interface</a:t>
            </a:r>
            <a:r>
              <a:rPr lang="he-IL" dirty="0" smtClean="0"/>
              <a:t> ו</a:t>
            </a:r>
            <a:r>
              <a:rPr lang="en-US" dirty="0" smtClean="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709737" y="2107406"/>
            <a:ext cx="8772525" cy="3924300"/>
          </a:xfrm>
          <a:prstGeom prst="rect">
            <a:avLst/>
          </a:prstGeom>
        </p:spPr>
      </p:pic>
    </p:spTree>
    <p:extLst>
      <p:ext uri="{BB962C8B-B14F-4D97-AF65-F5344CB8AC3E}">
        <p14:creationId xmlns:p14="http://schemas.microsoft.com/office/powerpoint/2010/main" val="2484318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843049" y="2103438"/>
            <a:ext cx="8505902" cy="3932237"/>
          </a:xfrm>
          <a:prstGeom prst="rect">
            <a:avLst/>
          </a:prstGeom>
        </p:spPr>
      </p:pic>
    </p:spTree>
    <p:extLst>
      <p:ext uri="{BB962C8B-B14F-4D97-AF65-F5344CB8AC3E}">
        <p14:creationId xmlns:p14="http://schemas.microsoft.com/office/powerpoint/2010/main" val="147481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951819" y="2103438"/>
            <a:ext cx="8288361" cy="3932237"/>
          </a:xfrm>
          <a:prstGeom prst="rect">
            <a:avLst/>
          </a:prstGeom>
        </p:spPr>
      </p:pic>
    </p:spTree>
    <p:extLst>
      <p:ext uri="{BB962C8B-B14F-4D97-AF65-F5344CB8AC3E}">
        <p14:creationId xmlns:p14="http://schemas.microsoft.com/office/powerpoint/2010/main" val="370523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מה זה תכנות מונחה עצמים? </a:t>
            </a:r>
            <a:endParaRPr lang="he-IL" dirty="0"/>
          </a:p>
        </p:txBody>
      </p:sp>
      <p:sp>
        <p:nvSpPr>
          <p:cNvPr id="3" name="מציין מיקום תוכן 2"/>
          <p:cNvSpPr>
            <a:spLocks noGrp="1"/>
          </p:cNvSpPr>
          <p:nvPr>
            <p:ph idx="1"/>
          </p:nvPr>
        </p:nvSpPr>
        <p:spPr/>
        <p:txBody>
          <a:bodyPr/>
          <a:lstStyle/>
          <a:p>
            <a:r>
              <a:rPr lang="he-IL" sz="2400" b="1" dirty="0" smtClean="0">
                <a:latin typeface="Arial" panose="020B0604020202020204" pitchFamily="34" charset="0"/>
                <a:cs typeface="Arial" panose="020B0604020202020204" pitchFamily="34" charset="0"/>
              </a:rPr>
              <a:t>תכנות </a:t>
            </a:r>
            <a:r>
              <a:rPr lang="he-IL" sz="2400" b="1" dirty="0" err="1">
                <a:latin typeface="Arial" panose="020B0604020202020204" pitchFamily="34" charset="0"/>
                <a:cs typeface="Arial" panose="020B0604020202020204" pitchFamily="34" charset="0"/>
              </a:rPr>
              <a:t>מונחה־עצמים</a:t>
            </a:r>
            <a:r>
              <a:rPr lang="he-IL" sz="2400" dirty="0">
                <a:latin typeface="Arial" panose="020B0604020202020204" pitchFamily="34" charset="0"/>
                <a:cs typeface="Arial" panose="020B0604020202020204" pitchFamily="34" charset="0"/>
              </a:rPr>
              <a:t> או לעיתים </a:t>
            </a:r>
            <a:r>
              <a:rPr lang="he-IL" sz="2400" b="1" dirty="0">
                <a:latin typeface="Arial" panose="020B0604020202020204" pitchFamily="34" charset="0"/>
                <a:cs typeface="Arial" panose="020B0604020202020204" pitchFamily="34" charset="0"/>
              </a:rPr>
              <a:t>תכנות </a:t>
            </a:r>
            <a:r>
              <a:rPr lang="he-IL" sz="2400" b="1" dirty="0" err="1">
                <a:latin typeface="Arial" panose="020B0604020202020204" pitchFamily="34" charset="0"/>
                <a:cs typeface="Arial" panose="020B0604020202020204" pitchFamily="34" charset="0"/>
              </a:rPr>
              <a:t>מוכוון־עצמים</a:t>
            </a:r>
            <a:r>
              <a:rPr lang="he-IL" sz="2400" dirty="0">
                <a:latin typeface="Arial" panose="020B0604020202020204" pitchFamily="34" charset="0"/>
                <a:cs typeface="Arial" panose="020B0604020202020204" pitchFamily="34" charset="0"/>
              </a:rPr>
              <a:t> (באנגלית: </a:t>
            </a:r>
            <a:r>
              <a:rPr lang="en-US" sz="2400" b="1" dirty="0">
                <a:latin typeface="Arial" panose="020B0604020202020204" pitchFamily="34" charset="0"/>
                <a:cs typeface="Arial" panose="020B0604020202020204" pitchFamily="34" charset="0"/>
              </a:rPr>
              <a:t>Object-Oriented Programming</a:t>
            </a:r>
            <a:r>
              <a:rPr lang="en-US" sz="2400" dirty="0">
                <a:latin typeface="Arial" panose="020B0604020202020204" pitchFamily="34" charset="0"/>
                <a:cs typeface="Arial" panose="020B0604020202020204" pitchFamily="34" charset="0"/>
              </a:rPr>
              <a:t>, </a:t>
            </a:r>
            <a:r>
              <a:rPr lang="he-IL" sz="2400" dirty="0">
                <a:latin typeface="Arial" panose="020B0604020202020204" pitchFamily="34" charset="0"/>
                <a:cs typeface="Arial" panose="020B0604020202020204" pitchFamily="34" charset="0"/>
              </a:rPr>
              <a:t>או בקיצור </a:t>
            </a:r>
            <a:r>
              <a:rPr lang="en-US" sz="2400" b="1" dirty="0">
                <a:latin typeface="Arial" panose="020B0604020202020204" pitchFamily="34" charset="0"/>
                <a:cs typeface="Arial" panose="020B0604020202020204" pitchFamily="34" charset="0"/>
              </a:rPr>
              <a:t>OOP</a:t>
            </a:r>
            <a:r>
              <a:rPr lang="en-US" sz="2400" dirty="0">
                <a:latin typeface="Arial" panose="020B0604020202020204" pitchFamily="34" charset="0"/>
                <a:cs typeface="Arial" panose="020B0604020202020204" pitchFamily="34" charset="0"/>
              </a:rPr>
              <a:t>) </a:t>
            </a:r>
            <a:r>
              <a:rPr lang="he-IL" sz="2400" dirty="0">
                <a:latin typeface="Arial" panose="020B0604020202020204" pitchFamily="34" charset="0"/>
                <a:cs typeface="Arial" panose="020B0604020202020204" pitchFamily="34" charset="0"/>
              </a:rPr>
              <a:t>הוא פרדיגמת תכנות המשתמשת ב"עצמים" (אובייקטים) לשם תכנות </a:t>
            </a:r>
            <a:r>
              <a:rPr lang="he-IL" sz="2400" dirty="0" err="1">
                <a:latin typeface="Arial" panose="020B0604020202020204" pitchFamily="34" charset="0"/>
                <a:cs typeface="Arial" panose="020B0604020202020204" pitchFamily="34" charset="0"/>
              </a:rPr>
              <a:t>תוכניות</a:t>
            </a:r>
            <a:r>
              <a:rPr lang="he-IL" sz="2400" dirty="0">
                <a:latin typeface="Arial" panose="020B0604020202020204" pitchFamily="34" charset="0"/>
                <a:cs typeface="Arial" panose="020B0604020202020204" pitchFamily="34" charset="0"/>
              </a:rPr>
              <a:t> מחשב.</a:t>
            </a:r>
          </a:p>
          <a:p>
            <a:r>
              <a:rPr lang="he-IL" sz="2400" dirty="0">
                <a:latin typeface="Arial" panose="020B0604020202020204" pitchFamily="34" charset="0"/>
                <a:cs typeface="Arial" panose="020B0604020202020204" pitchFamily="34" charset="0"/>
              </a:rPr>
              <a:t>בפרדיגמה זו שמאפייניה הן מודולריות, מדרגיות ואבסטרקציה (הפשטה), מרחב התוכנה הוא למעשה מרחב של אובייקטים תכנותיים בעלי יחסים היררכיים ביניהם. כל ישות תכנותית היא מחלקה/אובייקט בעלת מאפיינים ופעולות משלה הקיימת כיחידה סגורה ועצמאית. בשיטה זו קיימת הפרדה בין המימוש הפנימי לבין הממשק החיצוני של המחלקה, בדומה לצורת העיצוב של מכשירים רבים.</a:t>
            </a:r>
          </a:p>
          <a:p>
            <a:endParaRPr lang="he-IL" dirty="0" smtClean="0"/>
          </a:p>
          <a:p>
            <a:pPr algn="l"/>
            <a:r>
              <a:rPr lang="he-IL" dirty="0" err="1" smtClean="0"/>
              <a:t>ויקיפיה</a:t>
            </a:r>
            <a:r>
              <a:rPr lang="he-IL" dirty="0" smtClean="0"/>
              <a:t> </a:t>
            </a:r>
            <a:endParaRPr lang="he-IL" dirty="0"/>
          </a:p>
        </p:txBody>
      </p:sp>
    </p:spTree>
    <p:extLst>
      <p:ext uri="{BB962C8B-B14F-4D97-AF65-F5344CB8AC3E}">
        <p14:creationId xmlns:p14="http://schemas.microsoft.com/office/powerpoint/2010/main" val="3163455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6" name="מציין מיקום תוכן 5"/>
          <p:cNvPicPr>
            <a:picLocks noGrp="1" noChangeAspect="1"/>
          </p:cNvPicPr>
          <p:nvPr>
            <p:ph idx="1"/>
          </p:nvPr>
        </p:nvPicPr>
        <p:blipFill>
          <a:blip r:embed="rId2"/>
          <a:stretch>
            <a:fillRect/>
          </a:stretch>
        </p:blipFill>
        <p:spPr>
          <a:xfrm>
            <a:off x="1941782" y="2103438"/>
            <a:ext cx="8308436" cy="3932237"/>
          </a:xfrm>
          <a:prstGeom prst="rect">
            <a:avLst/>
          </a:prstGeom>
        </p:spPr>
      </p:pic>
    </p:spTree>
    <p:extLst>
      <p:ext uri="{BB962C8B-B14F-4D97-AF65-F5344CB8AC3E}">
        <p14:creationId xmlns:p14="http://schemas.microsoft.com/office/powerpoint/2010/main" val="116402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937252" y="2103438"/>
            <a:ext cx="8317496" cy="3932237"/>
          </a:xfrm>
          <a:prstGeom prst="rect">
            <a:avLst/>
          </a:prstGeom>
        </p:spPr>
      </p:pic>
    </p:spTree>
    <p:extLst>
      <p:ext uri="{BB962C8B-B14F-4D97-AF65-F5344CB8AC3E}">
        <p14:creationId xmlns:p14="http://schemas.microsoft.com/office/powerpoint/2010/main" val="189260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714500" y="2164556"/>
            <a:ext cx="8763000" cy="3810000"/>
          </a:xfrm>
          <a:prstGeom prst="rect">
            <a:avLst/>
          </a:prstGeom>
        </p:spPr>
      </p:pic>
    </p:spTree>
    <p:extLst>
      <p:ext uri="{BB962C8B-B14F-4D97-AF65-F5344CB8AC3E}">
        <p14:creationId xmlns:p14="http://schemas.microsoft.com/office/powerpoint/2010/main" val="182808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2007367" y="2103438"/>
            <a:ext cx="8177265" cy="3932237"/>
          </a:xfrm>
          <a:prstGeom prst="rect">
            <a:avLst/>
          </a:prstGeom>
        </p:spPr>
      </p:pic>
    </p:spTree>
    <p:extLst>
      <p:ext uri="{BB962C8B-B14F-4D97-AF65-F5344CB8AC3E}">
        <p14:creationId xmlns:p14="http://schemas.microsoft.com/office/powerpoint/2010/main" val="2770378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719262" y="2231231"/>
            <a:ext cx="8753475" cy="3676650"/>
          </a:xfrm>
          <a:prstGeom prst="rect">
            <a:avLst/>
          </a:prstGeom>
        </p:spPr>
      </p:pic>
    </p:spTree>
    <p:extLst>
      <p:ext uri="{BB962C8B-B14F-4D97-AF65-F5344CB8AC3E}">
        <p14:creationId xmlns:p14="http://schemas.microsoft.com/office/powerpoint/2010/main" val="1490999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הבדלים בין </a:t>
            </a:r>
            <a:r>
              <a:rPr lang="en-US" dirty="0"/>
              <a:t>Interface</a:t>
            </a:r>
            <a:r>
              <a:rPr lang="he-IL" dirty="0"/>
              <a:t> ו</a:t>
            </a:r>
            <a:r>
              <a:rPr lang="en-US" dirty="0"/>
              <a:t>abstract class </a:t>
            </a:r>
            <a:endParaRPr lang="he-IL" dirty="0"/>
          </a:p>
        </p:txBody>
      </p:sp>
      <p:pic>
        <p:nvPicPr>
          <p:cNvPr id="4" name="מציין מיקום תוכן 3"/>
          <p:cNvPicPr>
            <a:picLocks noGrp="1" noChangeAspect="1"/>
          </p:cNvPicPr>
          <p:nvPr>
            <p:ph idx="1"/>
          </p:nvPr>
        </p:nvPicPr>
        <p:blipFill>
          <a:blip r:embed="rId2"/>
          <a:stretch>
            <a:fillRect/>
          </a:stretch>
        </p:blipFill>
        <p:spPr>
          <a:xfrm>
            <a:off x="1920295" y="2103438"/>
            <a:ext cx="8351409" cy="3932237"/>
          </a:xfrm>
          <a:prstGeom prst="rect">
            <a:avLst/>
          </a:prstGeom>
        </p:spPr>
      </p:pic>
    </p:spTree>
    <p:extLst>
      <p:ext uri="{BB962C8B-B14F-4D97-AF65-F5344CB8AC3E}">
        <p14:creationId xmlns:p14="http://schemas.microsoft.com/office/powerpoint/2010/main" val="766865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מערכים – </a:t>
            </a:r>
            <a:r>
              <a:rPr lang="he-IL" dirty="0" err="1" smtClean="0"/>
              <a:t>דינאמים</a:t>
            </a:r>
            <a:r>
              <a:rPr lang="he-IL" dirty="0" smtClean="0"/>
              <a:t> </a:t>
            </a:r>
            <a:r>
              <a:rPr lang="he-IL" dirty="0" err="1" smtClean="0"/>
              <a:t>וסטטים</a:t>
            </a:r>
            <a:r>
              <a:rPr lang="he-IL" dirty="0" smtClean="0"/>
              <a:t> </a:t>
            </a:r>
            <a:endParaRPr lang="he-I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160382"/>
              </p:ext>
            </p:extLst>
          </p:nvPr>
        </p:nvGraphicFramePr>
        <p:xfrm>
          <a:off x="980903" y="1828799"/>
          <a:ext cx="9925394" cy="4322616"/>
        </p:xfrm>
        <a:graphic>
          <a:graphicData uri="http://schemas.openxmlformats.org/drawingml/2006/table">
            <a:tbl>
              <a:tblPr rtl="1">
                <a:tableStyleId>{5C22544A-7EE6-4342-B048-85BDC9FD1C3A}</a:tableStyleId>
              </a:tblPr>
              <a:tblGrid>
                <a:gridCol w="1562439">
                  <a:extLst>
                    <a:ext uri="{9D8B030D-6E8A-4147-A177-3AD203B41FA5}">
                      <a16:colId xmlns:a16="http://schemas.microsoft.com/office/drawing/2014/main" xmlns="" val="1610853618"/>
                    </a:ext>
                  </a:extLst>
                </a:gridCol>
                <a:gridCol w="3550643">
                  <a:extLst>
                    <a:ext uri="{9D8B030D-6E8A-4147-A177-3AD203B41FA5}">
                      <a16:colId xmlns:a16="http://schemas.microsoft.com/office/drawing/2014/main" xmlns="" val="3821494621"/>
                    </a:ext>
                  </a:extLst>
                </a:gridCol>
                <a:gridCol w="2406156">
                  <a:extLst>
                    <a:ext uri="{9D8B030D-6E8A-4147-A177-3AD203B41FA5}">
                      <a16:colId xmlns:a16="http://schemas.microsoft.com/office/drawing/2014/main" xmlns="" val="3801372739"/>
                    </a:ext>
                  </a:extLst>
                </a:gridCol>
                <a:gridCol w="2406156">
                  <a:extLst>
                    <a:ext uri="{9D8B030D-6E8A-4147-A177-3AD203B41FA5}">
                      <a16:colId xmlns:a16="http://schemas.microsoft.com/office/drawing/2014/main" xmlns="" val="1950724922"/>
                    </a:ext>
                  </a:extLst>
                </a:gridCol>
              </a:tblGrid>
              <a:tr h="271010">
                <a:tc>
                  <a:txBody>
                    <a:bodyPr/>
                    <a:lstStyle/>
                    <a:p>
                      <a:pPr algn="ctr" rtl="1" fontAlgn="b"/>
                      <a:r>
                        <a:rPr lang="he-IL" sz="1100" u="none" strike="noStrike" dirty="0">
                          <a:effectLst/>
                        </a:rPr>
                        <a:t>נושא </a:t>
                      </a:r>
                      <a:endParaRPr lang="he-IL" sz="11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rtl="1" fontAlgn="b"/>
                      <a:r>
                        <a:rPr lang="he-IL" sz="1100" u="none" strike="noStrike">
                          <a:effectLst/>
                        </a:rPr>
                        <a:t>מחזורת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ctr" rtl="1" fontAlgn="b"/>
                      <a:r>
                        <a:rPr lang="he-IL" sz="1100" u="none" strike="noStrike">
                          <a:effectLst/>
                        </a:rPr>
                        <a:t>מערך סטטי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ctr" rtl="1" fontAlgn="b"/>
                      <a:r>
                        <a:rPr lang="he-IL" sz="1100" u="none" strike="noStrike">
                          <a:effectLst/>
                        </a:rPr>
                        <a:t>מערך דינאמי </a:t>
                      </a:r>
                      <a:endParaRPr lang="he-IL" sz="1100" b="1"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331298875"/>
                  </a:ext>
                </a:extLst>
              </a:tr>
              <a:tr h="528471">
                <a:tc>
                  <a:txBody>
                    <a:bodyPr/>
                    <a:lstStyle/>
                    <a:p>
                      <a:pPr algn="r" rtl="1" fontAlgn="b"/>
                      <a:r>
                        <a:rPr lang="he-IL" sz="1100" u="none" strike="noStrike">
                          <a:effectLst/>
                        </a:rPr>
                        <a:t>יצירת המערך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dirty="0">
                          <a:effectLst/>
                        </a:rPr>
                        <a:t>String </a:t>
                      </a:r>
                      <a:r>
                        <a:rPr lang="en-US" sz="1100" u="none" strike="noStrike" dirty="0" err="1">
                          <a:effectLst/>
                        </a:rPr>
                        <a:t>name_of_string</a:t>
                      </a:r>
                      <a:r>
                        <a:rPr lang="en-US" sz="1100" u="none" strike="noStrike" dirty="0">
                          <a:effectLst/>
                        </a:rPr>
                        <a:t>;</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type[] arr = new type[size]</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ArrayList&lt;type&gt; arr = new ArrayList&lt;type&gt;()</a:t>
                      </a:r>
                      <a:endParaRPr lang="en-US"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1838604569"/>
                  </a:ext>
                </a:extLst>
              </a:tr>
              <a:tr h="542021">
                <a:tc>
                  <a:txBody>
                    <a:bodyPr/>
                    <a:lstStyle/>
                    <a:p>
                      <a:pPr algn="r" rtl="1" fontAlgn="b"/>
                      <a:r>
                        <a:rPr lang="he-IL" sz="1100" u="none" strike="noStrike" dirty="0">
                          <a:effectLst/>
                        </a:rPr>
                        <a:t>הכנסת איבר חדש לתוך המערך </a:t>
                      </a:r>
                      <a:endParaRPr lang="he-IL" sz="1100" b="1" i="0" u="none" strike="noStrike" dirty="0">
                        <a:solidFill>
                          <a:srgbClr val="000000"/>
                        </a:solidFill>
                        <a:effectLst/>
                        <a:latin typeface="Arial" panose="020B0604020202020204" pitchFamily="34" charset="0"/>
                      </a:endParaRPr>
                    </a:p>
                  </a:txBody>
                  <a:tcPr marL="9525" marR="9525" marT="9525" marB="0" anchor="b"/>
                </a:tc>
                <a:tc>
                  <a:txBody>
                    <a:bodyPr/>
                    <a:lstStyle/>
                    <a:p>
                      <a:pPr algn="r" rtl="1" fontAlgn="b"/>
                      <a:r>
                        <a:rPr lang="he-IL" sz="1100" u="none" strike="noStrike" dirty="0">
                          <a:effectLst/>
                        </a:rPr>
                        <a:t>שרשור באמצעות + </a:t>
                      </a:r>
                      <a:endParaRPr lang="he-IL"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dirty="0" err="1">
                          <a:effectLst/>
                        </a:rPr>
                        <a:t>arr</a:t>
                      </a:r>
                      <a:r>
                        <a:rPr lang="en-US" sz="1100" u="none" strike="noStrike" dirty="0">
                          <a:effectLst/>
                        </a:rPr>
                        <a:t>[index] = object</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arr.add(object)</a:t>
                      </a:r>
                      <a:endParaRPr lang="en-US"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2786909328"/>
                  </a:ext>
                </a:extLst>
              </a:tr>
              <a:tr h="542021">
                <a:tc>
                  <a:txBody>
                    <a:bodyPr/>
                    <a:lstStyle/>
                    <a:p>
                      <a:pPr algn="r" rtl="1" fontAlgn="b"/>
                      <a:r>
                        <a:rPr lang="he-IL" sz="1100" u="none" strike="noStrike">
                          <a:effectLst/>
                        </a:rPr>
                        <a:t>הצגת איבר קיים מתוך מערך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name_of_string.charAt(index)</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dirty="0">
                          <a:effectLst/>
                        </a:rPr>
                        <a:t>type name = </a:t>
                      </a:r>
                      <a:r>
                        <a:rPr lang="en-US" sz="1100" u="none" strike="noStrike" dirty="0" err="1">
                          <a:effectLst/>
                        </a:rPr>
                        <a:t>arr</a:t>
                      </a:r>
                      <a:r>
                        <a:rPr lang="en-US" sz="1100" u="none" strike="noStrike" dirty="0">
                          <a:effectLst/>
                        </a:rPr>
                        <a:t>[index] </a:t>
                      </a:r>
                      <a:endParaRPr lang="en-US"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type name = arr.get(index) </a:t>
                      </a:r>
                      <a:endParaRPr lang="en-US"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2976648271"/>
                  </a:ext>
                </a:extLst>
              </a:tr>
              <a:tr h="542021">
                <a:tc>
                  <a:txBody>
                    <a:bodyPr/>
                    <a:lstStyle/>
                    <a:p>
                      <a:pPr algn="r" rtl="1" fontAlgn="b"/>
                      <a:r>
                        <a:rPr lang="he-IL" sz="1100" u="none" strike="noStrike">
                          <a:effectLst/>
                        </a:rPr>
                        <a:t>מחיקת איבר מתוך מערך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he-IL" sz="1100" u="none" strike="noStrike">
                          <a:effectLst/>
                        </a:rPr>
                        <a:t> </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rtl="1" fontAlgn="b"/>
                      <a:r>
                        <a:rPr lang="he-IL" sz="1100" u="none" strike="noStrike" dirty="0">
                          <a:effectLst/>
                        </a:rPr>
                        <a:t>לבנות מערך חדש ללא האיבר </a:t>
                      </a:r>
                      <a:endParaRPr lang="he-IL"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dirty="0" err="1">
                          <a:effectLst/>
                        </a:rPr>
                        <a:t>arr.remove</a:t>
                      </a:r>
                      <a:r>
                        <a:rPr lang="en-US" sz="1100" u="none" strike="noStrike" dirty="0">
                          <a:effectLst/>
                        </a:rPr>
                        <a:t>(index) </a:t>
                      </a:r>
                      <a:endParaRPr lang="en-US"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835238763"/>
                  </a:ext>
                </a:extLst>
              </a:tr>
              <a:tr h="271010">
                <a:tc>
                  <a:txBody>
                    <a:bodyPr/>
                    <a:lstStyle/>
                    <a:p>
                      <a:pPr algn="r" rtl="1" fontAlgn="b"/>
                      <a:r>
                        <a:rPr lang="he-IL" sz="1100" u="none" strike="noStrike">
                          <a:effectLst/>
                        </a:rPr>
                        <a:t>הוצאת גודל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name_of_string.length</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arr.length()</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arr.size()</a:t>
                      </a:r>
                      <a:endParaRPr lang="en-US"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3366704368"/>
                  </a:ext>
                </a:extLst>
              </a:tr>
              <a:tr h="542021">
                <a:tc>
                  <a:txBody>
                    <a:bodyPr/>
                    <a:lstStyle/>
                    <a:p>
                      <a:pPr algn="r" rtl="1" fontAlgn="b"/>
                      <a:r>
                        <a:rPr lang="he-IL" sz="1100" u="none" strike="noStrike">
                          <a:effectLst/>
                        </a:rPr>
                        <a:t>השוואה בין שני מערכים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name_of_string.equals(another_string) </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r" rtl="1" fontAlgn="b"/>
                      <a:r>
                        <a:rPr lang="he-IL" sz="1100" u="none" strike="noStrike">
                          <a:effectLst/>
                        </a:rPr>
                        <a:t>לולאה רגילה </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rtl="1" fontAlgn="b"/>
                      <a:r>
                        <a:rPr lang="he-IL" sz="1100" u="none" strike="noStrike" dirty="0">
                          <a:effectLst/>
                        </a:rPr>
                        <a:t>לולאת </a:t>
                      </a:r>
                      <a:r>
                        <a:rPr lang="en-US" sz="1100" u="none" strike="noStrike" dirty="0">
                          <a:effectLst/>
                        </a:rPr>
                        <a:t>for each </a:t>
                      </a:r>
                      <a:r>
                        <a:rPr lang="he-IL" sz="1100" u="none" strike="noStrike" dirty="0">
                          <a:effectLst/>
                        </a:rPr>
                        <a:t>או לולאה רגילה </a:t>
                      </a:r>
                      <a:endParaRPr lang="he-IL"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2621040848"/>
                  </a:ext>
                </a:extLst>
              </a:tr>
              <a:tr h="271010">
                <a:tc>
                  <a:txBody>
                    <a:bodyPr/>
                    <a:lstStyle/>
                    <a:p>
                      <a:pPr algn="l" rtl="0" fontAlgn="b"/>
                      <a:r>
                        <a:rPr lang="he-IL" sz="1100" u="none" strike="noStrike">
                          <a:effectLst/>
                        </a:rPr>
                        <a:t>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name_of_string.contains(another_string) </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he-IL" sz="1100" u="none" strike="noStrike">
                          <a:effectLst/>
                        </a:rPr>
                        <a:t> </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he-IL" sz="1100" u="none" strike="noStrike" dirty="0">
                          <a:effectLst/>
                        </a:rPr>
                        <a:t> </a:t>
                      </a:r>
                      <a:endParaRPr lang="he-IL"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3523777786"/>
                  </a:ext>
                </a:extLst>
              </a:tr>
              <a:tr h="542021">
                <a:tc>
                  <a:txBody>
                    <a:bodyPr/>
                    <a:lstStyle/>
                    <a:p>
                      <a:pPr algn="r" rtl="1" fontAlgn="b"/>
                      <a:r>
                        <a:rPr lang="he-IL" sz="1100" u="none" strike="noStrike">
                          <a:effectLst/>
                        </a:rPr>
                        <a:t>הכנסת איבר לתוך תא שכבר קיים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he-IL" sz="1100" u="none" strike="noStrike">
                          <a:effectLst/>
                        </a:rPr>
                        <a:t> </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a:effectLst/>
                        </a:rPr>
                        <a:t>arr[index] = object</a:t>
                      </a:r>
                      <a:endParaRPr lang="en-US"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dirty="0" err="1">
                          <a:effectLst/>
                        </a:rPr>
                        <a:t>arr.set</a:t>
                      </a:r>
                      <a:r>
                        <a:rPr lang="en-US" sz="1100" u="none" strike="noStrike" dirty="0">
                          <a:effectLst/>
                        </a:rPr>
                        <a:t>(index, object ) </a:t>
                      </a:r>
                      <a:endParaRPr lang="en-US"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44656277"/>
                  </a:ext>
                </a:extLst>
              </a:tr>
              <a:tr h="271010">
                <a:tc>
                  <a:txBody>
                    <a:bodyPr/>
                    <a:lstStyle/>
                    <a:p>
                      <a:pPr algn="r" rtl="1" fontAlgn="b"/>
                      <a:r>
                        <a:rPr lang="he-IL" sz="1100" u="none" strike="noStrike">
                          <a:effectLst/>
                        </a:rPr>
                        <a:t>פונקציות מיוחדות </a:t>
                      </a:r>
                      <a:endParaRPr lang="he-IL" sz="1100" b="1"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he-IL" sz="1100" u="none" strike="noStrike">
                          <a:effectLst/>
                        </a:rPr>
                        <a:t> </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he-IL" sz="1100" u="none" strike="noStrike">
                          <a:effectLst/>
                        </a:rPr>
                        <a:t> </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l" rtl="0" fontAlgn="b"/>
                      <a:r>
                        <a:rPr lang="en-US" sz="1100" u="none" strike="noStrike" dirty="0">
                          <a:effectLst/>
                        </a:rPr>
                        <a:t>collection</a:t>
                      </a:r>
                      <a:endParaRPr lang="en-US"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xmlns="" val="4231541062"/>
                  </a:ext>
                </a:extLst>
              </a:tr>
            </a:tbl>
          </a:graphicData>
        </a:graphic>
      </p:graphicFrame>
    </p:spTree>
    <p:extLst>
      <p:ext uri="{BB962C8B-B14F-4D97-AF65-F5344CB8AC3E}">
        <p14:creationId xmlns:p14="http://schemas.microsoft.com/office/powerpoint/2010/main" val="676199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פולימורפיזם </a:t>
            </a:r>
            <a:endParaRPr lang="he-IL" dirty="0"/>
          </a:p>
        </p:txBody>
      </p:sp>
      <p:sp>
        <p:nvSpPr>
          <p:cNvPr id="3" name="Content Placeholder 2"/>
          <p:cNvSpPr>
            <a:spLocks noGrp="1"/>
          </p:cNvSpPr>
          <p:nvPr>
            <p:ph idx="1"/>
          </p:nvPr>
        </p:nvSpPr>
        <p:spPr/>
        <p:txBody>
          <a:bodyPr/>
          <a:lstStyle/>
          <a:p>
            <a:r>
              <a:rPr lang="he-IL" dirty="0"/>
              <a:t>פולימורפיזם מהווה תכונה חשובה במתודולוגית תכנות מונחה עצמים ובתכנות פונקציונלי. שפת תכנות התומכת בפולימורפיזם נותנת למתכנת את היכולת לממש אלגוריתמים ומבני נתונים לשימוש כללי, ולגזור מהם צורות שימוש שונות בהתאם לעצמים ולנסיבות המשתנות, באופן מפורש או מובלע</a:t>
            </a:r>
            <a:r>
              <a:rPr lang="he-IL" dirty="0" smtClean="0"/>
              <a:t>.</a:t>
            </a:r>
          </a:p>
          <a:p>
            <a:r>
              <a:rPr lang="he-IL" dirty="0" smtClean="0"/>
              <a:t>לדוגמא: </a:t>
            </a:r>
          </a:p>
          <a:p>
            <a:pPr algn="l"/>
            <a:r>
              <a:rPr lang="en-US" dirty="0" err="1" smtClean="0"/>
              <a:t>ArrayList</a:t>
            </a:r>
            <a:r>
              <a:rPr lang="en-US" dirty="0" smtClean="0"/>
              <a:t>&lt;Person&gt; </a:t>
            </a:r>
            <a:r>
              <a:rPr lang="en-US" dirty="0" err="1" smtClean="0"/>
              <a:t>arr</a:t>
            </a:r>
            <a:r>
              <a:rPr lang="en-US" dirty="0" smtClean="0"/>
              <a:t> = new </a:t>
            </a:r>
            <a:r>
              <a:rPr lang="en-US" dirty="0" err="1" smtClean="0"/>
              <a:t>ArrayList</a:t>
            </a:r>
            <a:r>
              <a:rPr lang="en-US" dirty="0" smtClean="0"/>
              <a:t>&lt;Person&gt;();</a:t>
            </a:r>
          </a:p>
          <a:p>
            <a:pPr algn="l"/>
            <a:r>
              <a:rPr lang="en-US" dirty="0" err="1" smtClean="0"/>
              <a:t>Arr.add</a:t>
            </a:r>
            <a:r>
              <a:rPr lang="en-US" dirty="0" smtClean="0"/>
              <a:t>(new men(“</a:t>
            </a:r>
            <a:r>
              <a:rPr lang="en-US" dirty="0" err="1" smtClean="0"/>
              <a:t>effi</a:t>
            </a:r>
            <a:r>
              <a:rPr lang="en-US" dirty="0" smtClean="0"/>
              <a:t>”, “</a:t>
            </a:r>
            <a:r>
              <a:rPr lang="en-US" dirty="0" err="1" smtClean="0"/>
              <a:t>profus</a:t>
            </a:r>
            <a:r>
              <a:rPr lang="en-US" dirty="0" smtClean="0"/>
              <a:t>”, 123456));</a:t>
            </a:r>
          </a:p>
          <a:p>
            <a:pPr algn="l"/>
            <a:r>
              <a:rPr lang="en-US" dirty="0" err="1" smtClean="0"/>
              <a:t>Arr.add</a:t>
            </a:r>
            <a:r>
              <a:rPr lang="en-US" dirty="0" smtClean="0"/>
              <a:t>(new women(“</a:t>
            </a:r>
            <a:r>
              <a:rPr lang="en-US" dirty="0" err="1" smtClean="0"/>
              <a:t>diana</a:t>
            </a:r>
            <a:r>
              <a:rPr lang="en-US" dirty="0" smtClean="0"/>
              <a:t>”, “</a:t>
            </a:r>
            <a:r>
              <a:rPr lang="en-US" dirty="0" err="1" smtClean="0"/>
              <a:t>levi</a:t>
            </a:r>
            <a:r>
              <a:rPr lang="en-US" dirty="0" smtClean="0"/>
              <a:t>” , 654321));</a:t>
            </a:r>
          </a:p>
          <a:p>
            <a:pPr algn="l"/>
            <a:endParaRPr lang="en-US" dirty="0"/>
          </a:p>
          <a:p>
            <a:r>
              <a:rPr lang="en-US" dirty="0" err="1" smtClean="0"/>
              <a:t>Instanceof</a:t>
            </a:r>
            <a:r>
              <a:rPr lang="he-IL" dirty="0" smtClean="0"/>
              <a:t> – פעולה אשר מאפשרת הוצאת המחלקה המקורית של </a:t>
            </a:r>
            <a:r>
              <a:rPr lang="he-IL" dirty="0" err="1" smtClean="0"/>
              <a:t>האוביקט</a:t>
            </a:r>
            <a:r>
              <a:rPr lang="he-IL" dirty="0" smtClean="0"/>
              <a:t> </a:t>
            </a:r>
            <a:endParaRPr lang="he-IL" dirty="0"/>
          </a:p>
        </p:txBody>
      </p:sp>
    </p:spTree>
    <p:extLst>
      <p:ext uri="{BB962C8B-B14F-4D97-AF65-F5344CB8AC3E}">
        <p14:creationId xmlns:p14="http://schemas.microsoft.com/office/powerpoint/2010/main" val="1922405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חריגות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328" y="2014194"/>
            <a:ext cx="6657009" cy="4334797"/>
          </a:xfrm>
        </p:spPr>
      </p:pic>
    </p:spTree>
    <p:extLst>
      <p:ext uri="{BB962C8B-B14F-4D97-AF65-F5344CB8AC3E}">
        <p14:creationId xmlns:p14="http://schemas.microsoft.com/office/powerpoint/2010/main" val="4054479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סוגי שגיאות תוכנה </a:t>
            </a:r>
            <a:endParaRPr lang="he-IL" dirty="0"/>
          </a:p>
        </p:txBody>
      </p:sp>
      <p:sp>
        <p:nvSpPr>
          <p:cNvPr id="3" name="Content Placeholder 2"/>
          <p:cNvSpPr>
            <a:spLocks noGrp="1"/>
          </p:cNvSpPr>
          <p:nvPr>
            <p:ph idx="1"/>
          </p:nvPr>
        </p:nvSpPr>
        <p:spPr/>
        <p:txBody>
          <a:bodyPr>
            <a:normAutofit/>
          </a:bodyPr>
          <a:lstStyle/>
          <a:p>
            <a:r>
              <a:rPr lang="he-IL" sz="3600" dirty="0" smtClean="0"/>
              <a:t>בעולם שלנו ישנם שני סוגי שגיאות תוכנה: </a:t>
            </a:r>
          </a:p>
          <a:p>
            <a:r>
              <a:rPr lang="he-IL" sz="3600" dirty="0" smtClean="0"/>
              <a:t>1. שגיאות קומפילציה – שגיאות שנוצרות לפני הרצת התוכנית </a:t>
            </a:r>
          </a:p>
          <a:p>
            <a:r>
              <a:rPr lang="he-IL" sz="3600" dirty="0" smtClean="0"/>
              <a:t>2. שגיאות חריגה – שגיאות שנוצרות במהלך הרצת התוכנית </a:t>
            </a:r>
            <a:endParaRPr lang="he-IL" sz="3600" dirty="0"/>
          </a:p>
        </p:txBody>
      </p:sp>
    </p:spTree>
    <p:extLst>
      <p:ext uri="{BB962C8B-B14F-4D97-AF65-F5344CB8AC3E}">
        <p14:creationId xmlns:p14="http://schemas.microsoft.com/office/powerpoint/2010/main" val="66778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מחלקה </a:t>
            </a:r>
            <a:endParaRPr lang="he-IL" dirty="0"/>
          </a:p>
        </p:txBody>
      </p:sp>
      <p:pic>
        <p:nvPicPr>
          <p:cNvPr id="4" name="מציין מיקום תוכן 3"/>
          <p:cNvPicPr>
            <a:picLocks noGrp="1" noChangeAspect="1"/>
          </p:cNvPicPr>
          <p:nvPr>
            <p:ph idx="1"/>
          </p:nvPr>
        </p:nvPicPr>
        <p:blipFill>
          <a:blip r:embed="rId2"/>
          <a:stretch>
            <a:fillRect/>
          </a:stretch>
        </p:blipFill>
        <p:spPr>
          <a:xfrm>
            <a:off x="2409825" y="2631281"/>
            <a:ext cx="7372350" cy="2876550"/>
          </a:xfrm>
          <a:prstGeom prst="rect">
            <a:avLst/>
          </a:prstGeom>
        </p:spPr>
      </p:pic>
    </p:spTree>
    <p:extLst>
      <p:ext uri="{BB962C8B-B14F-4D97-AF65-F5344CB8AC3E}">
        <p14:creationId xmlns:p14="http://schemas.microsoft.com/office/powerpoint/2010/main" val="967900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Runtime Errors</a:t>
            </a:r>
            <a:endParaRPr lang="he-IL" dirty="0"/>
          </a:p>
        </p:txBody>
      </p:sp>
      <p:graphicFrame>
        <p:nvGraphicFramePr>
          <p:cNvPr id="4" name="Object 12"/>
          <p:cNvGraphicFramePr>
            <a:graphicFrameLocks noGrp="1" noChangeAspect="1"/>
          </p:cNvGraphicFramePr>
          <p:nvPr>
            <p:ph idx="1"/>
            <p:extLst>
              <p:ext uri="{D42A27DB-BD31-4B8C-83A1-F6EECF244321}">
                <p14:modId xmlns:p14="http://schemas.microsoft.com/office/powerpoint/2010/main" val="814766358"/>
              </p:ext>
            </p:extLst>
          </p:nvPr>
        </p:nvGraphicFramePr>
        <p:xfrm>
          <a:off x="507927" y="1783830"/>
          <a:ext cx="11176146" cy="4152275"/>
        </p:xfrm>
        <a:graphic>
          <a:graphicData uri="http://schemas.openxmlformats.org/presentationml/2006/ole">
            <mc:AlternateContent xmlns:mc="http://schemas.openxmlformats.org/markup-compatibility/2006">
              <mc:Choice xmlns:v="urn:schemas-microsoft-com:vml" Requires="v">
                <p:oleObj spid="_x0000_s1052" name="Picture" r:id="rId3" imgW="4917948" imgH="1827276" progId="Word.Picture.8">
                  <p:embed/>
                </p:oleObj>
              </mc:Choice>
              <mc:Fallback>
                <p:oleObj name="Picture" r:id="rId3" imgW="4917948" imgH="182727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927" y="1783830"/>
                        <a:ext cx="11176146" cy="41522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78259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a:t>
            </a:r>
            <a:endParaRPr lang="he-IL" dirty="0"/>
          </a:p>
        </p:txBody>
      </p:sp>
      <p:graphicFrame>
        <p:nvGraphicFramePr>
          <p:cNvPr id="4" name="Object 7"/>
          <p:cNvGraphicFramePr>
            <a:graphicFrameLocks noGrp="1" noChangeAspect="1"/>
          </p:cNvGraphicFramePr>
          <p:nvPr>
            <p:ph idx="1"/>
            <p:extLst>
              <p:ext uri="{D42A27DB-BD31-4B8C-83A1-F6EECF244321}">
                <p14:modId xmlns:p14="http://schemas.microsoft.com/office/powerpoint/2010/main" val="2168295194"/>
              </p:ext>
            </p:extLst>
          </p:nvPr>
        </p:nvGraphicFramePr>
        <p:xfrm>
          <a:off x="1903751" y="1594468"/>
          <a:ext cx="8167857" cy="4886447"/>
        </p:xfrm>
        <a:graphic>
          <a:graphicData uri="http://schemas.openxmlformats.org/presentationml/2006/ole">
            <mc:AlternateContent xmlns:mc="http://schemas.openxmlformats.org/markup-compatibility/2006">
              <mc:Choice xmlns:v="urn:schemas-microsoft-com:vml" Requires="v">
                <p:oleObj spid="_x0000_s2075" name="Picture" r:id="rId3" imgW="5090160" imgH="3044952" progId="Word.Picture.8">
                  <p:embed/>
                </p:oleObj>
              </mc:Choice>
              <mc:Fallback>
                <p:oleObj name="Picture" r:id="rId3" imgW="5090160" imgH="304495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751" y="1594468"/>
                        <a:ext cx="8167857" cy="488644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48847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Try catch </a:t>
            </a:r>
            <a:r>
              <a:rPr lang="en-US" dirty="0" smtClean="0"/>
              <a:t>Example 1</a:t>
            </a:r>
            <a:endParaRPr lang="he-IL" dirty="0"/>
          </a:p>
        </p:txBody>
      </p:sp>
      <p:pic>
        <p:nvPicPr>
          <p:cNvPr id="4" name="Content Placeholder 3"/>
          <p:cNvPicPr>
            <a:picLocks noGrp="1" noChangeAspect="1"/>
          </p:cNvPicPr>
          <p:nvPr>
            <p:ph idx="1"/>
          </p:nvPr>
        </p:nvPicPr>
        <p:blipFill>
          <a:blip r:embed="rId2"/>
          <a:stretch>
            <a:fillRect/>
          </a:stretch>
        </p:blipFill>
        <p:spPr>
          <a:xfrm>
            <a:off x="1678899" y="1898091"/>
            <a:ext cx="8140049" cy="4697561"/>
          </a:xfrm>
          <a:prstGeom prst="rect">
            <a:avLst/>
          </a:prstGeom>
        </p:spPr>
      </p:pic>
    </p:spTree>
    <p:extLst>
      <p:ext uri="{BB962C8B-B14F-4D97-AF65-F5344CB8AC3E}">
        <p14:creationId xmlns:p14="http://schemas.microsoft.com/office/powerpoint/2010/main" val="104743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Try catch Example </a:t>
            </a:r>
            <a:r>
              <a:rPr lang="en-US" dirty="0" smtClean="0"/>
              <a:t>2</a:t>
            </a:r>
            <a:endParaRPr lang="he-IL" dirty="0"/>
          </a:p>
        </p:txBody>
      </p:sp>
      <p:pic>
        <p:nvPicPr>
          <p:cNvPr id="6" name="Content Placeholder 5"/>
          <p:cNvPicPr>
            <a:picLocks noGrp="1" noChangeAspect="1"/>
          </p:cNvPicPr>
          <p:nvPr>
            <p:ph idx="1"/>
          </p:nvPr>
        </p:nvPicPr>
        <p:blipFill>
          <a:blip r:embed="rId2"/>
          <a:stretch>
            <a:fillRect/>
          </a:stretch>
        </p:blipFill>
        <p:spPr>
          <a:xfrm>
            <a:off x="1816073" y="1735383"/>
            <a:ext cx="8257786" cy="4560485"/>
          </a:xfrm>
          <a:prstGeom prst="rect">
            <a:avLst/>
          </a:prstGeom>
        </p:spPr>
      </p:pic>
    </p:spTree>
    <p:extLst>
      <p:ext uri="{BB962C8B-B14F-4D97-AF65-F5344CB8AC3E}">
        <p14:creationId xmlns:p14="http://schemas.microsoft.com/office/powerpoint/2010/main" val="725151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Try catch Example 2</a:t>
            </a:r>
            <a:endParaRPr lang="he-IL" dirty="0"/>
          </a:p>
        </p:txBody>
      </p:sp>
      <p:pic>
        <p:nvPicPr>
          <p:cNvPr id="5" name="Content Placeholder 4"/>
          <p:cNvPicPr>
            <a:picLocks noGrp="1" noChangeAspect="1"/>
          </p:cNvPicPr>
          <p:nvPr>
            <p:ph idx="1"/>
          </p:nvPr>
        </p:nvPicPr>
        <p:blipFill>
          <a:blip r:embed="rId2"/>
          <a:stretch>
            <a:fillRect/>
          </a:stretch>
        </p:blipFill>
        <p:spPr>
          <a:xfrm>
            <a:off x="1120868" y="2014194"/>
            <a:ext cx="10004332" cy="2722698"/>
          </a:xfrm>
          <a:prstGeom prst="rect">
            <a:avLst/>
          </a:prstGeom>
        </p:spPr>
      </p:pic>
    </p:spTree>
    <p:extLst>
      <p:ext uri="{BB962C8B-B14F-4D97-AF65-F5344CB8AC3E}">
        <p14:creationId xmlns:p14="http://schemas.microsoft.com/office/powerpoint/2010/main" val="131259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Try catch Example 2</a:t>
            </a:r>
            <a:endParaRPr lang="he-IL" dirty="0"/>
          </a:p>
        </p:txBody>
      </p:sp>
      <p:pic>
        <p:nvPicPr>
          <p:cNvPr id="4" name="Content Placeholder 3"/>
          <p:cNvPicPr>
            <a:picLocks noGrp="1" noChangeAspect="1"/>
          </p:cNvPicPr>
          <p:nvPr>
            <p:ph idx="1"/>
          </p:nvPr>
        </p:nvPicPr>
        <p:blipFill>
          <a:blip r:embed="rId2"/>
          <a:stretch>
            <a:fillRect/>
          </a:stretch>
        </p:blipFill>
        <p:spPr>
          <a:xfrm>
            <a:off x="2173575" y="2103438"/>
            <a:ext cx="7026000" cy="4450980"/>
          </a:xfrm>
          <a:prstGeom prst="rect">
            <a:avLst/>
          </a:prstGeom>
        </p:spPr>
      </p:pic>
    </p:spTree>
    <p:extLst>
      <p:ext uri="{BB962C8B-B14F-4D97-AF65-F5344CB8AC3E}">
        <p14:creationId xmlns:p14="http://schemas.microsoft.com/office/powerpoint/2010/main" val="4024094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he-IL" dirty="0"/>
              <a:t>Exception </a:t>
            </a:r>
            <a:r>
              <a:rPr lang="en-US" altLang="he-IL" dirty="0" smtClean="0"/>
              <a:t>Classes</a:t>
            </a:r>
            <a:endParaRPr lang="he-IL" dirty="0"/>
          </a:p>
        </p:txBody>
      </p:sp>
      <p:pic>
        <p:nvPicPr>
          <p:cNvPr id="7" name="Picture 6"/>
          <p:cNvPicPr>
            <a:picLocks noChangeAspect="1"/>
          </p:cNvPicPr>
          <p:nvPr/>
        </p:nvPicPr>
        <p:blipFill>
          <a:blip r:embed="rId2"/>
          <a:stretch>
            <a:fillRect/>
          </a:stretch>
        </p:blipFill>
        <p:spPr>
          <a:xfrm>
            <a:off x="2304269" y="1679463"/>
            <a:ext cx="7814091" cy="4779233"/>
          </a:xfrm>
          <a:prstGeom prst="rect">
            <a:avLst/>
          </a:prstGeom>
        </p:spPr>
      </p:pic>
    </p:spTree>
    <p:extLst>
      <p:ext uri="{BB962C8B-B14F-4D97-AF65-F5344CB8AC3E}">
        <p14:creationId xmlns:p14="http://schemas.microsoft.com/office/powerpoint/2010/main" val="2622248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he-IL" dirty="0"/>
              <a:t>System Errors</a:t>
            </a:r>
            <a:endParaRPr lang="he-IL" dirty="0"/>
          </a:p>
        </p:txBody>
      </p:sp>
      <p:pic>
        <p:nvPicPr>
          <p:cNvPr id="6" name="Picture 5"/>
          <p:cNvPicPr>
            <a:picLocks noChangeAspect="1"/>
          </p:cNvPicPr>
          <p:nvPr/>
        </p:nvPicPr>
        <p:blipFill>
          <a:blip r:embed="rId2"/>
          <a:stretch>
            <a:fillRect/>
          </a:stretch>
        </p:blipFill>
        <p:spPr>
          <a:xfrm>
            <a:off x="1995487" y="1654930"/>
            <a:ext cx="8201025" cy="4867275"/>
          </a:xfrm>
          <a:prstGeom prst="rect">
            <a:avLst/>
          </a:prstGeom>
        </p:spPr>
      </p:pic>
    </p:spTree>
    <p:extLst>
      <p:ext uri="{BB962C8B-B14F-4D97-AF65-F5344CB8AC3E}">
        <p14:creationId xmlns:p14="http://schemas.microsoft.com/office/powerpoint/2010/main" val="1051146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he-IL" dirty="0"/>
              <a:t>Exceptions</a:t>
            </a:r>
            <a:endParaRPr lang="he-IL" dirty="0"/>
          </a:p>
        </p:txBody>
      </p:sp>
      <p:pic>
        <p:nvPicPr>
          <p:cNvPr id="4" name="Content Placeholder 3"/>
          <p:cNvPicPr>
            <a:picLocks noGrp="1" noChangeAspect="1"/>
          </p:cNvPicPr>
          <p:nvPr>
            <p:ph idx="1"/>
          </p:nvPr>
        </p:nvPicPr>
        <p:blipFill>
          <a:blip r:embed="rId2"/>
          <a:stretch>
            <a:fillRect/>
          </a:stretch>
        </p:blipFill>
        <p:spPr>
          <a:xfrm>
            <a:off x="1960152" y="1743674"/>
            <a:ext cx="7765095" cy="4627146"/>
          </a:xfrm>
          <a:prstGeom prst="rect">
            <a:avLst/>
          </a:prstGeom>
        </p:spPr>
      </p:pic>
      <p:pic>
        <p:nvPicPr>
          <p:cNvPr id="6" name="Picture 5"/>
          <p:cNvPicPr>
            <a:picLocks noChangeAspect="1"/>
          </p:cNvPicPr>
          <p:nvPr/>
        </p:nvPicPr>
        <p:blipFill>
          <a:blip r:embed="rId3"/>
          <a:stretch>
            <a:fillRect/>
          </a:stretch>
        </p:blipFill>
        <p:spPr>
          <a:xfrm>
            <a:off x="1066800" y="1743674"/>
            <a:ext cx="2771775" cy="1866900"/>
          </a:xfrm>
          <a:prstGeom prst="rect">
            <a:avLst/>
          </a:prstGeom>
        </p:spPr>
      </p:pic>
    </p:spTree>
    <p:extLst>
      <p:ext uri="{BB962C8B-B14F-4D97-AF65-F5344CB8AC3E}">
        <p14:creationId xmlns:p14="http://schemas.microsoft.com/office/powerpoint/2010/main" val="421319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3425" y="1635411"/>
            <a:ext cx="4219575" cy="4276725"/>
          </a:xfrm>
          <a:prstGeom prst="rect">
            <a:avLst/>
          </a:prstGeom>
        </p:spPr>
      </p:pic>
      <p:sp>
        <p:nvSpPr>
          <p:cNvPr id="2" name="Title 1"/>
          <p:cNvSpPr>
            <a:spLocks noGrp="1"/>
          </p:cNvSpPr>
          <p:nvPr>
            <p:ph type="title"/>
          </p:nvPr>
        </p:nvSpPr>
        <p:spPr/>
        <p:txBody>
          <a:bodyPr/>
          <a:lstStyle/>
          <a:p>
            <a:pPr algn="r"/>
            <a:r>
              <a:rPr lang="he-IL" dirty="0" smtClean="0"/>
              <a:t>חריגות </a:t>
            </a:r>
            <a:endParaRPr lang="he-IL" dirty="0"/>
          </a:p>
        </p:txBody>
      </p:sp>
      <p:sp>
        <p:nvSpPr>
          <p:cNvPr id="5" name="AutoShape 6"/>
          <p:cNvSpPr>
            <a:spLocks noChangeArrowheads="1"/>
          </p:cNvSpPr>
          <p:nvPr/>
        </p:nvSpPr>
        <p:spPr bwMode="auto">
          <a:xfrm>
            <a:off x="5762625" y="1806315"/>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ltLang="he-IL" dirty="0"/>
              <a:t>statement2 throws an exception of type Exception2.</a:t>
            </a:r>
          </a:p>
        </p:txBody>
      </p:sp>
      <p:sp>
        <p:nvSpPr>
          <p:cNvPr id="6" name="Rectangle 5"/>
          <p:cNvSpPr>
            <a:spLocks noChangeArrowheads="1"/>
          </p:cNvSpPr>
          <p:nvPr/>
        </p:nvSpPr>
        <p:spPr bwMode="auto">
          <a:xfrm>
            <a:off x="765045" y="2176954"/>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24450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עצם</a:t>
            </a:r>
            <a:endParaRPr lang="he-IL" dirty="0"/>
          </a:p>
        </p:txBody>
      </p:sp>
      <p:sp>
        <p:nvSpPr>
          <p:cNvPr id="3" name="מציין מיקום תוכן 2"/>
          <p:cNvSpPr>
            <a:spLocks noGrp="1"/>
          </p:cNvSpPr>
          <p:nvPr>
            <p:ph idx="1"/>
          </p:nvPr>
        </p:nvSpPr>
        <p:spPr/>
        <p:txBody>
          <a:bodyPr/>
          <a:lstStyle/>
          <a:p>
            <a:r>
              <a:rPr lang="he-IL" sz="2400" dirty="0" smtClean="0"/>
              <a:t>מופע של מחלקה </a:t>
            </a:r>
            <a:r>
              <a:rPr lang="he-IL" sz="2400" dirty="0" err="1" smtClean="0"/>
              <a:t>מסויימת</a:t>
            </a:r>
            <a:r>
              <a:rPr lang="he-IL" sz="2400" dirty="0"/>
              <a:t> </a:t>
            </a:r>
            <a:endParaRPr lang="he-IL" sz="2400" dirty="0" smtClean="0"/>
          </a:p>
          <a:p>
            <a:endParaRPr lang="he-IL" sz="2400" dirty="0" smtClean="0"/>
          </a:p>
        </p:txBody>
      </p:sp>
      <p:sp>
        <p:nvSpPr>
          <p:cNvPr id="4" name="Text Box 4"/>
          <p:cNvSpPr txBox="1">
            <a:spLocks noChangeArrowheads="1"/>
          </p:cNvSpPr>
          <p:nvPr/>
        </p:nvSpPr>
        <p:spPr bwMode="auto">
          <a:xfrm>
            <a:off x="4299284" y="2598821"/>
            <a:ext cx="3192379" cy="16383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FontTx/>
              <a:buNone/>
            </a:pPr>
            <a:r>
              <a:rPr lang="he-IL" altLang="he-IL" sz="3200" dirty="0">
                <a:solidFill>
                  <a:schemeClr val="tx1"/>
                </a:solidFill>
              </a:rPr>
              <a:t>תכונות</a:t>
            </a:r>
            <a:endParaRPr lang="en-US" altLang="he-IL" sz="3200" dirty="0">
              <a:solidFill>
                <a:schemeClr val="tx1"/>
              </a:solidFill>
            </a:endParaRPr>
          </a:p>
          <a:p>
            <a:pPr algn="ctr">
              <a:buFontTx/>
              <a:buNone/>
            </a:pPr>
            <a:r>
              <a:rPr lang="en-US" altLang="he-IL" sz="3200" dirty="0" smtClean="0">
                <a:solidFill>
                  <a:schemeClr val="tx1"/>
                </a:solidFill>
              </a:rPr>
              <a:t>attributes</a:t>
            </a:r>
            <a:endParaRPr lang="he-IL" altLang="he-IL" sz="3200" dirty="0">
              <a:solidFill>
                <a:schemeClr val="tx1"/>
              </a:solidFill>
            </a:endParaRPr>
          </a:p>
          <a:p>
            <a:pPr algn="ctr">
              <a:buFontTx/>
              <a:buNone/>
            </a:pPr>
            <a:endParaRPr lang="en-US" altLang="he-IL" sz="3200" dirty="0">
              <a:solidFill>
                <a:schemeClr val="tx1"/>
              </a:solidFill>
            </a:endParaRPr>
          </a:p>
        </p:txBody>
      </p:sp>
      <p:sp>
        <p:nvSpPr>
          <p:cNvPr id="5" name="Text Box 5"/>
          <p:cNvSpPr txBox="1">
            <a:spLocks noChangeArrowheads="1"/>
          </p:cNvSpPr>
          <p:nvPr/>
        </p:nvSpPr>
        <p:spPr bwMode="auto">
          <a:xfrm>
            <a:off x="4299284" y="4199021"/>
            <a:ext cx="3192379" cy="1374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a:buFontTx/>
              <a:buNone/>
            </a:pPr>
            <a:r>
              <a:rPr lang="he-IL" altLang="he-IL" sz="3200" dirty="0">
                <a:solidFill>
                  <a:schemeClr val="tx1"/>
                </a:solidFill>
              </a:rPr>
              <a:t>שיטות </a:t>
            </a:r>
          </a:p>
          <a:p>
            <a:pPr algn="ctr" rtl="0">
              <a:buFontTx/>
              <a:buNone/>
            </a:pPr>
            <a:r>
              <a:rPr lang="en-US" altLang="he-IL" sz="3200" dirty="0">
                <a:solidFill>
                  <a:schemeClr val="tx1"/>
                </a:solidFill>
              </a:rPr>
              <a:t> (methods)</a:t>
            </a:r>
            <a:endParaRPr lang="en-US" altLang="he-IL" sz="3200" dirty="0">
              <a:solidFill>
                <a:schemeClr val="tx1"/>
              </a:solidFill>
              <a:cs typeface="Times New Roman (Hebrew)" panose="02020603050405020304" pitchFamily="18" charset="0"/>
            </a:endParaRPr>
          </a:p>
        </p:txBody>
      </p:sp>
      <p:grpSp>
        <p:nvGrpSpPr>
          <p:cNvPr id="6" name="Group 7"/>
          <p:cNvGrpSpPr>
            <a:grpSpLocks/>
          </p:cNvGrpSpPr>
          <p:nvPr/>
        </p:nvGrpSpPr>
        <p:grpSpPr bwMode="auto">
          <a:xfrm>
            <a:off x="1022684" y="2468880"/>
            <a:ext cx="3276600" cy="3200400"/>
            <a:chOff x="720" y="1440"/>
            <a:chExt cx="2064" cy="2016"/>
          </a:xfrm>
        </p:grpSpPr>
        <p:sp>
          <p:nvSpPr>
            <p:cNvPr id="7" name="AutoShape 3"/>
            <p:cNvSpPr>
              <a:spLocks/>
            </p:cNvSpPr>
            <p:nvPr/>
          </p:nvSpPr>
          <p:spPr bwMode="auto">
            <a:xfrm>
              <a:off x="2160" y="1440"/>
              <a:ext cx="624" cy="2016"/>
            </a:xfrm>
            <a:prstGeom prst="leftBrace">
              <a:avLst>
                <a:gd name="adj1" fmla="val 2692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8" name="Text Box 6"/>
            <p:cNvSpPr txBox="1">
              <a:spLocks noChangeArrowheads="1"/>
            </p:cNvSpPr>
            <p:nvPr/>
          </p:nvSpPr>
          <p:spPr bwMode="auto">
            <a:xfrm>
              <a:off x="720" y="2160"/>
              <a:ext cx="1392"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a:buFontTx/>
                <a:buNone/>
              </a:pPr>
              <a:r>
                <a:rPr lang="he-IL" altLang="he-IL" sz="3200" dirty="0">
                  <a:solidFill>
                    <a:schemeClr val="tx1"/>
                  </a:solidFill>
                </a:rPr>
                <a:t>איברים</a:t>
              </a:r>
            </a:p>
            <a:p>
              <a:pPr algn="ctr" rtl="0">
                <a:buFontTx/>
                <a:buNone/>
              </a:pPr>
              <a:r>
                <a:rPr lang="en-US" altLang="he-IL" sz="2800" dirty="0">
                  <a:solidFill>
                    <a:schemeClr val="tx1"/>
                  </a:solidFill>
                  <a:cs typeface="Times New Roman (Hebrew)" panose="02020603050405020304" pitchFamily="18" charset="0"/>
                </a:rPr>
                <a:t>(members)</a:t>
              </a:r>
            </a:p>
          </p:txBody>
        </p:sp>
      </p:grpSp>
    </p:spTree>
    <p:extLst>
      <p:ext uri="{BB962C8B-B14F-4D97-AF65-F5344CB8AC3E}">
        <p14:creationId xmlns:p14="http://schemas.microsoft.com/office/powerpoint/2010/main" val="242769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0823" y="1463305"/>
            <a:ext cx="4219575" cy="4276725"/>
          </a:xfrm>
          <a:prstGeom prst="rect">
            <a:avLst/>
          </a:prstGeom>
        </p:spPr>
      </p:pic>
      <p:sp>
        <p:nvSpPr>
          <p:cNvPr id="4" name="Title 3"/>
          <p:cNvSpPr>
            <a:spLocks noGrp="1"/>
          </p:cNvSpPr>
          <p:nvPr>
            <p:ph type="title"/>
          </p:nvPr>
        </p:nvSpPr>
        <p:spPr/>
        <p:txBody>
          <a:bodyPr/>
          <a:lstStyle/>
          <a:p>
            <a:pPr algn="r"/>
            <a:r>
              <a:rPr lang="he-IL" dirty="0" smtClean="0"/>
              <a:t>חריגות </a:t>
            </a:r>
            <a:endParaRPr lang="he-IL" dirty="0"/>
          </a:p>
        </p:txBody>
      </p:sp>
      <p:sp>
        <p:nvSpPr>
          <p:cNvPr id="6" name="AutoShape 6"/>
          <p:cNvSpPr>
            <a:spLocks noChangeArrowheads="1"/>
          </p:cNvSpPr>
          <p:nvPr/>
        </p:nvSpPr>
        <p:spPr bwMode="auto">
          <a:xfrm>
            <a:off x="6096000" y="1709394"/>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ltLang="he-IL"/>
              <a:t>Handling exception</a:t>
            </a:r>
          </a:p>
        </p:txBody>
      </p:sp>
      <p:sp>
        <p:nvSpPr>
          <p:cNvPr id="7" name="Rectangle 7"/>
          <p:cNvSpPr>
            <a:spLocks noChangeArrowheads="1"/>
          </p:cNvSpPr>
          <p:nvPr/>
        </p:nvSpPr>
        <p:spPr bwMode="auto">
          <a:xfrm>
            <a:off x="650823" y="3914431"/>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48426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68454" y="1957247"/>
            <a:ext cx="4219575" cy="4276725"/>
          </a:xfrm>
          <a:prstGeom prst="rect">
            <a:avLst/>
          </a:prstGeom>
        </p:spPr>
      </p:pic>
      <p:sp>
        <p:nvSpPr>
          <p:cNvPr id="2" name="Title 1"/>
          <p:cNvSpPr>
            <a:spLocks noGrp="1"/>
          </p:cNvSpPr>
          <p:nvPr>
            <p:ph type="title"/>
          </p:nvPr>
        </p:nvSpPr>
        <p:spPr/>
        <p:txBody>
          <a:bodyPr/>
          <a:lstStyle/>
          <a:p>
            <a:pPr algn="r"/>
            <a:r>
              <a:rPr lang="he-IL" dirty="0" smtClean="0"/>
              <a:t>חריגות </a:t>
            </a:r>
            <a:endParaRPr lang="he-IL" dirty="0"/>
          </a:p>
        </p:txBody>
      </p:sp>
      <p:sp>
        <p:nvSpPr>
          <p:cNvPr id="5" name="AutoShape 5"/>
          <p:cNvSpPr>
            <a:spLocks noChangeArrowheads="1"/>
          </p:cNvSpPr>
          <p:nvPr/>
        </p:nvSpPr>
        <p:spPr bwMode="auto">
          <a:xfrm>
            <a:off x="6096000" y="2014194"/>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ltLang="he-IL"/>
              <a:t>Execute the final block</a:t>
            </a:r>
          </a:p>
        </p:txBody>
      </p:sp>
      <p:sp>
        <p:nvSpPr>
          <p:cNvPr id="6" name="Rectangle 6"/>
          <p:cNvSpPr>
            <a:spLocks noChangeArrowheads="1"/>
          </p:cNvSpPr>
          <p:nvPr/>
        </p:nvSpPr>
        <p:spPr bwMode="auto">
          <a:xfrm>
            <a:off x="568454" y="5528872"/>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extLst>
      <p:ext uri="{BB962C8B-B14F-4D97-AF65-F5344CB8AC3E}">
        <p14:creationId xmlns:p14="http://schemas.microsoft.com/office/powerpoint/2010/main" val="418240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חריגות </a:t>
            </a:r>
            <a:endParaRPr lang="he-IL" dirty="0"/>
          </a:p>
        </p:txBody>
      </p:sp>
      <p:pic>
        <p:nvPicPr>
          <p:cNvPr id="8" name="Picture 7"/>
          <p:cNvPicPr>
            <a:picLocks noChangeAspect="1"/>
          </p:cNvPicPr>
          <p:nvPr/>
        </p:nvPicPr>
        <p:blipFill>
          <a:blip r:embed="rId2"/>
          <a:stretch>
            <a:fillRect/>
          </a:stretch>
        </p:blipFill>
        <p:spPr>
          <a:xfrm>
            <a:off x="602105" y="1073514"/>
            <a:ext cx="8084201" cy="5147404"/>
          </a:xfrm>
          <a:prstGeom prst="rect">
            <a:avLst/>
          </a:prstGeom>
        </p:spPr>
      </p:pic>
      <p:pic>
        <p:nvPicPr>
          <p:cNvPr id="9" name="Picture 8"/>
          <p:cNvPicPr>
            <a:picLocks noChangeAspect="1"/>
          </p:cNvPicPr>
          <p:nvPr/>
        </p:nvPicPr>
        <p:blipFill>
          <a:blip r:embed="rId3"/>
          <a:stretch>
            <a:fillRect/>
          </a:stretch>
        </p:blipFill>
        <p:spPr>
          <a:xfrm>
            <a:off x="5706255" y="4055306"/>
            <a:ext cx="5716250" cy="1521033"/>
          </a:xfrm>
          <a:prstGeom prst="rect">
            <a:avLst/>
          </a:prstGeom>
        </p:spPr>
      </p:pic>
    </p:spTree>
    <p:extLst>
      <p:ext uri="{BB962C8B-B14F-4D97-AF65-F5344CB8AC3E}">
        <p14:creationId xmlns:p14="http://schemas.microsoft.com/office/powerpoint/2010/main" val="345882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1054076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2554445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64368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3332336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1051049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46612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smtClean="0"/>
              <a:t>תכונות – לדוגמא </a:t>
            </a:r>
            <a:endParaRPr lang="he-IL" dirty="0"/>
          </a:p>
        </p:txBody>
      </p:sp>
      <p:sp>
        <p:nvSpPr>
          <p:cNvPr id="3" name="מציין מיקום תוכן 2"/>
          <p:cNvSpPr>
            <a:spLocks noGrp="1"/>
          </p:cNvSpPr>
          <p:nvPr>
            <p:ph idx="1"/>
          </p:nvPr>
        </p:nvSpPr>
        <p:spPr/>
        <p:txBody>
          <a:bodyPr>
            <a:normAutofit/>
          </a:bodyPr>
          <a:lstStyle/>
          <a:p>
            <a:pPr marL="0" indent="0" algn="ctr">
              <a:buNone/>
            </a:pPr>
            <a:r>
              <a:rPr lang="he-IL" sz="2400" u="sng" dirty="0" smtClean="0"/>
              <a:t>עבור אדם: </a:t>
            </a:r>
          </a:p>
          <a:p>
            <a:pPr marL="0" indent="0" algn="ctr">
              <a:buNone/>
            </a:pPr>
            <a:r>
              <a:rPr lang="he-IL" sz="2400" dirty="0" smtClean="0"/>
              <a:t>שם </a:t>
            </a:r>
          </a:p>
          <a:p>
            <a:pPr marL="0" indent="0" algn="ctr">
              <a:buNone/>
            </a:pPr>
            <a:r>
              <a:rPr lang="he-IL" sz="2400" dirty="0" smtClean="0"/>
              <a:t>ת.ז. </a:t>
            </a:r>
          </a:p>
          <a:p>
            <a:pPr marL="0" indent="0" algn="ctr">
              <a:buNone/>
            </a:pPr>
            <a:r>
              <a:rPr lang="he-IL" sz="2400" dirty="0" smtClean="0"/>
              <a:t>מספר טלפון </a:t>
            </a:r>
          </a:p>
          <a:p>
            <a:pPr marL="0" indent="0" algn="ctr">
              <a:buNone/>
            </a:pPr>
            <a:r>
              <a:rPr lang="he-IL" sz="2400" dirty="0" smtClean="0"/>
              <a:t>כתובת </a:t>
            </a:r>
          </a:p>
          <a:p>
            <a:pPr marL="0" indent="0">
              <a:buNone/>
            </a:pPr>
            <a:endParaRPr lang="he-IL" sz="2400" dirty="0" smtClean="0"/>
          </a:p>
          <a:p>
            <a:pPr marL="0" indent="0">
              <a:buNone/>
            </a:pPr>
            <a:endParaRPr lang="he-IL" sz="2400" dirty="0"/>
          </a:p>
          <a:p>
            <a:pPr marL="0" indent="0">
              <a:buNone/>
            </a:pPr>
            <a:endParaRPr lang="he-IL" sz="2400" dirty="0" smtClean="0"/>
          </a:p>
          <a:p>
            <a:pPr marL="0" indent="0">
              <a:buNone/>
            </a:pPr>
            <a:endParaRPr lang="he-IL" sz="2400" dirty="0"/>
          </a:p>
          <a:p>
            <a:pPr marL="0" indent="0">
              <a:buNone/>
            </a:pPr>
            <a:endParaRPr lang="he-IL" sz="2400" dirty="0" smtClean="0"/>
          </a:p>
          <a:p>
            <a:pPr marL="0" indent="0">
              <a:buNone/>
            </a:pPr>
            <a:endParaRPr lang="he-IL" sz="2400" dirty="0"/>
          </a:p>
          <a:p>
            <a:pPr marL="0" indent="0">
              <a:buNone/>
            </a:pPr>
            <a:endParaRPr lang="he-IL" sz="2400" dirty="0"/>
          </a:p>
        </p:txBody>
      </p:sp>
    </p:spTree>
    <p:extLst>
      <p:ext uri="{BB962C8B-B14F-4D97-AF65-F5344CB8AC3E}">
        <p14:creationId xmlns:p14="http://schemas.microsoft.com/office/powerpoint/2010/main" val="29057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תכונות – דוגמאות </a:t>
            </a:r>
            <a:endParaRPr lang="he-IL" dirty="0"/>
          </a:p>
        </p:txBody>
      </p:sp>
      <p:sp>
        <p:nvSpPr>
          <p:cNvPr id="3" name="מציין מיקום תוכן 2"/>
          <p:cNvSpPr>
            <a:spLocks noGrp="1"/>
          </p:cNvSpPr>
          <p:nvPr>
            <p:ph idx="1"/>
          </p:nvPr>
        </p:nvSpPr>
        <p:spPr/>
        <p:txBody>
          <a:bodyPr>
            <a:normAutofit/>
          </a:bodyPr>
          <a:lstStyle/>
          <a:p>
            <a:pPr algn="ctr"/>
            <a:r>
              <a:rPr lang="he-IL" sz="2800" dirty="0" smtClean="0"/>
              <a:t>עבור חייה </a:t>
            </a:r>
          </a:p>
          <a:p>
            <a:pPr algn="ctr"/>
            <a:r>
              <a:rPr lang="he-IL" sz="2800" dirty="0" smtClean="0"/>
              <a:t>שם </a:t>
            </a:r>
          </a:p>
          <a:p>
            <a:pPr algn="ctr"/>
            <a:r>
              <a:rPr lang="he-IL" sz="2800" dirty="0" smtClean="0"/>
              <a:t>מספר שבב </a:t>
            </a:r>
          </a:p>
          <a:p>
            <a:pPr algn="ctr"/>
            <a:r>
              <a:rPr lang="he-IL" sz="2800" dirty="0" smtClean="0"/>
              <a:t>כמות רגליים </a:t>
            </a:r>
          </a:p>
          <a:p>
            <a:pPr algn="ctr"/>
            <a:r>
              <a:rPr lang="he-IL" sz="2800" dirty="0" smtClean="0"/>
              <a:t>צבע </a:t>
            </a:r>
            <a:endParaRPr lang="he-IL" sz="2800" dirty="0"/>
          </a:p>
        </p:txBody>
      </p:sp>
    </p:spTree>
    <p:extLst>
      <p:ext uri="{BB962C8B-B14F-4D97-AF65-F5344CB8AC3E}">
        <p14:creationId xmlns:p14="http://schemas.microsoft.com/office/powerpoint/2010/main" val="380860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שיטות – פונקציות </a:t>
            </a:r>
            <a:endParaRPr lang="he-IL" dirty="0"/>
          </a:p>
        </p:txBody>
      </p:sp>
      <p:sp>
        <p:nvSpPr>
          <p:cNvPr id="3" name="מציין מיקום תוכן 2"/>
          <p:cNvSpPr>
            <a:spLocks noGrp="1"/>
          </p:cNvSpPr>
          <p:nvPr>
            <p:ph idx="1"/>
          </p:nvPr>
        </p:nvSpPr>
        <p:spPr/>
        <p:txBody>
          <a:bodyPr>
            <a:normAutofit/>
          </a:bodyPr>
          <a:lstStyle/>
          <a:p>
            <a:pPr>
              <a:spcBef>
                <a:spcPct val="0"/>
              </a:spcBef>
              <a:buFontTx/>
              <a:buNone/>
            </a:pPr>
            <a:r>
              <a:rPr lang="he-IL" altLang="he-IL" sz="2400" dirty="0"/>
              <a:t>שיטות: </a:t>
            </a:r>
          </a:p>
          <a:p>
            <a:pPr>
              <a:lnSpc>
                <a:spcPct val="150000"/>
              </a:lnSpc>
              <a:spcBef>
                <a:spcPct val="0"/>
              </a:spcBef>
            </a:pPr>
            <a:r>
              <a:rPr lang="he-IL" altLang="he-IL" sz="2400" dirty="0">
                <a:solidFill>
                  <a:schemeClr val="accent2"/>
                </a:solidFill>
              </a:rPr>
              <a:t>מתארות התנהגות של העצם.</a:t>
            </a:r>
          </a:p>
          <a:p>
            <a:pPr>
              <a:lnSpc>
                <a:spcPct val="150000"/>
              </a:lnSpc>
              <a:spcBef>
                <a:spcPct val="0"/>
              </a:spcBef>
            </a:pPr>
            <a:r>
              <a:rPr lang="he-IL" altLang="he-IL" sz="2400" dirty="0">
                <a:solidFill>
                  <a:schemeClr val="accent2"/>
                </a:solidFill>
              </a:rPr>
              <a:t>יכולות לשנות את התכונות של העצם.</a:t>
            </a:r>
          </a:p>
          <a:p>
            <a:pPr>
              <a:lnSpc>
                <a:spcPct val="150000"/>
              </a:lnSpc>
              <a:spcBef>
                <a:spcPct val="0"/>
              </a:spcBef>
            </a:pPr>
            <a:r>
              <a:rPr lang="he-IL" altLang="he-IL" sz="2400" dirty="0">
                <a:solidFill>
                  <a:schemeClr val="accent2"/>
                </a:solidFill>
              </a:rPr>
              <a:t> יכולות לאחזר את התכונות של העצם.</a:t>
            </a:r>
          </a:p>
          <a:p>
            <a:pPr>
              <a:spcBef>
                <a:spcPct val="0"/>
              </a:spcBef>
            </a:pPr>
            <a:r>
              <a:rPr lang="he-IL" altLang="he-IL" sz="2400" dirty="0">
                <a:solidFill>
                  <a:schemeClr val="accent2"/>
                </a:solidFill>
              </a:rPr>
              <a:t>יכולות לתקשר עם עצמים אחרים</a:t>
            </a:r>
            <a:r>
              <a:rPr lang="he-IL" altLang="he-IL" sz="2400" dirty="0" smtClean="0">
                <a:solidFill>
                  <a:schemeClr val="accent2"/>
                </a:solidFill>
              </a:rPr>
              <a:t>.</a:t>
            </a:r>
          </a:p>
          <a:p>
            <a:pPr>
              <a:spcBef>
                <a:spcPct val="0"/>
              </a:spcBef>
            </a:pPr>
            <a:r>
              <a:rPr lang="he-IL" altLang="he-IL" sz="2400" dirty="0" smtClean="0">
                <a:solidFill>
                  <a:schemeClr val="accent2"/>
                </a:solidFill>
              </a:rPr>
              <a:t>מבצעות פעולות על לפי נתוני העצם. </a:t>
            </a:r>
            <a:endParaRPr lang="he-IL" altLang="he-IL" sz="2400" dirty="0">
              <a:solidFill>
                <a:schemeClr val="accent2"/>
              </a:solidFill>
            </a:endParaRPr>
          </a:p>
          <a:p>
            <a:endParaRPr lang="he-IL" sz="2400" dirty="0"/>
          </a:p>
        </p:txBody>
      </p:sp>
    </p:spTree>
    <p:extLst>
      <p:ext uri="{BB962C8B-B14F-4D97-AF65-F5344CB8AC3E}">
        <p14:creationId xmlns:p14="http://schemas.microsoft.com/office/powerpoint/2010/main" val="108700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שיטות – דוגמאות </a:t>
            </a:r>
            <a:endParaRPr lang="he-IL" dirty="0"/>
          </a:p>
        </p:txBody>
      </p:sp>
      <p:sp>
        <p:nvSpPr>
          <p:cNvPr id="3" name="מציין מיקום תוכן 2"/>
          <p:cNvSpPr>
            <a:spLocks noGrp="1"/>
          </p:cNvSpPr>
          <p:nvPr>
            <p:ph idx="1"/>
          </p:nvPr>
        </p:nvSpPr>
        <p:spPr/>
        <p:txBody>
          <a:bodyPr>
            <a:normAutofit/>
          </a:bodyPr>
          <a:lstStyle/>
          <a:p>
            <a:pPr algn="ctr"/>
            <a:r>
              <a:rPr lang="he-IL" sz="2400" dirty="0" smtClean="0"/>
              <a:t>בני אדם </a:t>
            </a:r>
          </a:p>
          <a:p>
            <a:pPr algn="ctr"/>
            <a:r>
              <a:rPr lang="he-IL" sz="2400" dirty="0" smtClean="0"/>
              <a:t>הליכה()</a:t>
            </a:r>
          </a:p>
          <a:p>
            <a:pPr algn="ctr"/>
            <a:r>
              <a:rPr lang="he-IL" sz="2400" dirty="0" smtClean="0"/>
              <a:t>ראיה()</a:t>
            </a:r>
          </a:p>
          <a:p>
            <a:pPr algn="ctr"/>
            <a:r>
              <a:rPr lang="he-IL" sz="2400" dirty="0" smtClean="0"/>
              <a:t>שמיעה()</a:t>
            </a:r>
            <a:endParaRPr lang="he-IL" sz="2400" dirty="0"/>
          </a:p>
        </p:txBody>
      </p:sp>
    </p:spTree>
    <p:extLst>
      <p:ext uri="{BB962C8B-B14F-4D97-AF65-F5344CB8AC3E}">
        <p14:creationId xmlns:p14="http://schemas.microsoft.com/office/powerpoint/2010/main" val="21670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שיטות דוגמאות </a:t>
            </a:r>
            <a:endParaRPr lang="he-IL" dirty="0"/>
          </a:p>
        </p:txBody>
      </p:sp>
      <p:sp>
        <p:nvSpPr>
          <p:cNvPr id="3" name="מציין מיקום תוכן 2"/>
          <p:cNvSpPr>
            <a:spLocks noGrp="1"/>
          </p:cNvSpPr>
          <p:nvPr>
            <p:ph idx="1"/>
          </p:nvPr>
        </p:nvSpPr>
        <p:spPr/>
        <p:txBody>
          <a:bodyPr>
            <a:normAutofit/>
          </a:bodyPr>
          <a:lstStyle/>
          <a:p>
            <a:pPr algn="ctr"/>
            <a:r>
              <a:rPr lang="he-IL" sz="2400" dirty="0" smtClean="0"/>
              <a:t>חיות </a:t>
            </a:r>
          </a:p>
          <a:p>
            <a:pPr algn="ctr"/>
            <a:r>
              <a:rPr lang="he-IL" sz="2400" dirty="0" smtClean="0"/>
              <a:t>שינוי מועד חיסון()</a:t>
            </a:r>
          </a:p>
          <a:p>
            <a:pPr algn="ctr"/>
            <a:r>
              <a:rPr lang="he-IL" sz="2400" dirty="0" smtClean="0"/>
              <a:t>קשירה</a:t>
            </a:r>
            <a:r>
              <a:rPr lang="en-US" sz="2400" dirty="0" smtClean="0"/>
              <a:t>/</a:t>
            </a:r>
            <a:r>
              <a:rPr lang="he-IL" sz="2400" dirty="0" smtClean="0"/>
              <a:t>שחרור()</a:t>
            </a:r>
          </a:p>
          <a:p>
            <a:pPr algn="ctr"/>
            <a:endParaRPr lang="he-IL" sz="2400" dirty="0"/>
          </a:p>
        </p:txBody>
      </p:sp>
    </p:spTree>
    <p:extLst>
      <p:ext uri="{BB962C8B-B14F-4D97-AF65-F5344CB8AC3E}">
        <p14:creationId xmlns:p14="http://schemas.microsoft.com/office/powerpoint/2010/main" val="255602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TM03457510[[fn=סבון]]</Template>
  <TotalTime>403</TotalTime>
  <Words>556</Words>
  <Application>Microsoft Office PowerPoint</Application>
  <PresentationFormat>Widescreen</PresentationFormat>
  <Paragraphs>184</Paragraphs>
  <Slides>48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Century Gothic</vt:lpstr>
      <vt:lpstr>Garamond</vt:lpstr>
      <vt:lpstr>Gisha</vt:lpstr>
      <vt:lpstr>Monotype Sorts</vt:lpstr>
      <vt:lpstr>Times New Roman (Hebrew)</vt:lpstr>
      <vt:lpstr>סבון</vt:lpstr>
      <vt:lpstr>Microsoft Word Picture</vt:lpstr>
      <vt:lpstr>תכנות מונחה עצמים OOP</vt:lpstr>
      <vt:lpstr>מה זה תכנות מונחה עצמים? </vt:lpstr>
      <vt:lpstr>מחלקה </vt:lpstr>
      <vt:lpstr>עצם</vt:lpstr>
      <vt:lpstr>תכונות – לדוגמא </vt:lpstr>
      <vt:lpstr>תכונות – דוגמאות </vt:lpstr>
      <vt:lpstr>שיטות – פונקציות </vt:lpstr>
      <vt:lpstr>שיטות – דוגמאות </vt:lpstr>
      <vt:lpstr>שיטות דוגמאות </vt:lpstr>
      <vt:lpstr>מה משותף לכל העצמים? </vt:lpstr>
      <vt:lpstr>מחלקה ומופעים </vt:lpstr>
      <vt:lpstr>מחלקה ומופע </vt:lpstr>
      <vt:lpstr>ירושה </vt:lpstr>
      <vt:lpstr>אבא ובן </vt:lpstr>
      <vt:lpstr>סוגי מחלקות </vt:lpstr>
      <vt:lpstr>toString() and equals</vt:lpstr>
      <vt:lpstr>הבדלים בין Interface וabstract class </vt:lpstr>
      <vt:lpstr>הבדלים בין Interface וabstract class </vt:lpstr>
      <vt:lpstr>הבדלים בין Interface וabstract class </vt:lpstr>
      <vt:lpstr>הבדלים בין Interface וabstract class </vt:lpstr>
      <vt:lpstr>הבדלים בין Interface וabstract class </vt:lpstr>
      <vt:lpstr>הבדלים בין Interface וabstract class </vt:lpstr>
      <vt:lpstr>הבדלים בין Interface וabstract class </vt:lpstr>
      <vt:lpstr>הבדלים בין Interface וabstract class </vt:lpstr>
      <vt:lpstr>הבדלים בין Interface וabstract class </vt:lpstr>
      <vt:lpstr>מערכים – דינאמים וסטטים </vt:lpstr>
      <vt:lpstr>פולימורפיזם </vt:lpstr>
      <vt:lpstr>חריגות </vt:lpstr>
      <vt:lpstr>סוגי שגיאות תוכנה </vt:lpstr>
      <vt:lpstr>Runtime Errors</vt:lpstr>
      <vt:lpstr>Try catch </vt:lpstr>
      <vt:lpstr>           Try catch Example 1</vt:lpstr>
      <vt:lpstr> Try catch Example 2</vt:lpstr>
      <vt:lpstr> Try catch Example 2</vt:lpstr>
      <vt:lpstr>Try catch Example 2</vt:lpstr>
      <vt:lpstr>Exception Classes</vt:lpstr>
      <vt:lpstr>System Errors</vt:lpstr>
      <vt:lpstr>Exceptions</vt:lpstr>
      <vt:lpstr>חריגות </vt:lpstr>
      <vt:lpstr>חריגות </vt:lpstr>
      <vt:lpstr>חריגות </vt:lpstr>
      <vt:lpstr>חריגות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OOP</dc:title>
  <dc:creator>אפי פרופוס/Effi Profus</dc:creator>
  <cp:lastModifiedBy>Lab 3_101</cp:lastModifiedBy>
  <cp:revision>32</cp:revision>
  <dcterms:created xsi:type="dcterms:W3CDTF">2019-07-15T09:28:35Z</dcterms:created>
  <dcterms:modified xsi:type="dcterms:W3CDTF">2019-07-28T17:31:26Z</dcterms:modified>
</cp:coreProperties>
</file>