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66" r:id="rId3"/>
    <p:sldId id="257" r:id="rId4"/>
    <p:sldId id="258" r:id="rId5"/>
    <p:sldId id="259" r:id="rId6"/>
    <p:sldId id="260" r:id="rId7"/>
    <p:sldId id="261" r:id="rId8"/>
    <p:sldId id="263" r:id="rId9"/>
    <p:sldId id="264" r:id="rId10"/>
    <p:sldId id="265" r:id="rId11"/>
    <p:sldId id="267" r:id="rId12"/>
    <p:sldId id="268" r:id="rId13"/>
    <p:sldId id="269"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7570FD-78B0-488A-8CDF-FCC61FEA96CB}"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B55A1-2E9E-4E0D-B67B-7093623780D4}" type="slidenum">
              <a:rPr lang="en-US" smtClean="0"/>
              <a:t>‹#›</a:t>
            </a:fld>
            <a:endParaRPr lang="en-US"/>
          </a:p>
        </p:txBody>
      </p:sp>
    </p:spTree>
    <p:extLst>
      <p:ext uri="{BB962C8B-B14F-4D97-AF65-F5344CB8AC3E}">
        <p14:creationId xmlns:p14="http://schemas.microsoft.com/office/powerpoint/2010/main" val="137647403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17570FD-78B0-488A-8CDF-FCC61FEA96CB}"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B55A1-2E9E-4E0D-B67B-7093623780D4}" type="slidenum">
              <a:rPr lang="en-US" smtClean="0"/>
              <a:t>‹#›</a:t>
            </a:fld>
            <a:endParaRPr lang="en-US"/>
          </a:p>
        </p:txBody>
      </p:sp>
    </p:spTree>
    <p:extLst>
      <p:ext uri="{BB962C8B-B14F-4D97-AF65-F5344CB8AC3E}">
        <p14:creationId xmlns:p14="http://schemas.microsoft.com/office/powerpoint/2010/main" val="15612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17570FD-78B0-488A-8CDF-FCC61FEA96CB}"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B55A1-2E9E-4E0D-B67B-7093623780D4}" type="slidenum">
              <a:rPr lang="en-US" smtClean="0"/>
              <a:t>‹#›</a:t>
            </a:fld>
            <a:endParaRPr lang="en-US"/>
          </a:p>
        </p:txBody>
      </p:sp>
    </p:spTree>
    <p:extLst>
      <p:ext uri="{BB962C8B-B14F-4D97-AF65-F5344CB8AC3E}">
        <p14:creationId xmlns:p14="http://schemas.microsoft.com/office/powerpoint/2010/main" val="1771842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17570FD-78B0-488A-8CDF-FCC61FEA96CB}"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B55A1-2E9E-4E0D-B67B-7093623780D4}"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35884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17570FD-78B0-488A-8CDF-FCC61FEA96CB}"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B55A1-2E9E-4E0D-B67B-7093623780D4}" type="slidenum">
              <a:rPr lang="en-US" smtClean="0"/>
              <a:t>‹#›</a:t>
            </a:fld>
            <a:endParaRPr lang="en-US"/>
          </a:p>
        </p:txBody>
      </p:sp>
    </p:spTree>
    <p:extLst>
      <p:ext uri="{BB962C8B-B14F-4D97-AF65-F5344CB8AC3E}">
        <p14:creationId xmlns:p14="http://schemas.microsoft.com/office/powerpoint/2010/main" val="2662755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17570FD-78B0-488A-8CDF-FCC61FEA96CB}" type="datetimeFigureOut">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9B55A1-2E9E-4E0D-B67B-7093623780D4}" type="slidenum">
              <a:rPr lang="en-US" smtClean="0"/>
              <a:t>‹#›</a:t>
            </a:fld>
            <a:endParaRPr lang="en-US"/>
          </a:p>
        </p:txBody>
      </p:sp>
    </p:spTree>
    <p:extLst>
      <p:ext uri="{BB962C8B-B14F-4D97-AF65-F5344CB8AC3E}">
        <p14:creationId xmlns:p14="http://schemas.microsoft.com/office/powerpoint/2010/main" val="3151020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17570FD-78B0-488A-8CDF-FCC61FEA96CB}" type="datetimeFigureOut">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9B55A1-2E9E-4E0D-B67B-7093623780D4}" type="slidenum">
              <a:rPr lang="en-US" smtClean="0"/>
              <a:t>‹#›</a:t>
            </a:fld>
            <a:endParaRPr lang="en-US"/>
          </a:p>
        </p:txBody>
      </p:sp>
    </p:spTree>
    <p:extLst>
      <p:ext uri="{BB962C8B-B14F-4D97-AF65-F5344CB8AC3E}">
        <p14:creationId xmlns:p14="http://schemas.microsoft.com/office/powerpoint/2010/main" val="45862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7570FD-78B0-488A-8CDF-FCC61FEA96CB}"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B55A1-2E9E-4E0D-B67B-7093623780D4}" type="slidenum">
              <a:rPr lang="en-US" smtClean="0"/>
              <a:t>‹#›</a:t>
            </a:fld>
            <a:endParaRPr lang="en-US"/>
          </a:p>
        </p:txBody>
      </p:sp>
    </p:spTree>
    <p:extLst>
      <p:ext uri="{BB962C8B-B14F-4D97-AF65-F5344CB8AC3E}">
        <p14:creationId xmlns:p14="http://schemas.microsoft.com/office/powerpoint/2010/main" val="3448557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7570FD-78B0-488A-8CDF-FCC61FEA96CB}"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B55A1-2E9E-4E0D-B67B-7093623780D4}" type="slidenum">
              <a:rPr lang="en-US" smtClean="0"/>
              <a:t>‹#›</a:t>
            </a:fld>
            <a:endParaRPr lang="en-US"/>
          </a:p>
        </p:txBody>
      </p:sp>
    </p:spTree>
    <p:extLst>
      <p:ext uri="{BB962C8B-B14F-4D97-AF65-F5344CB8AC3E}">
        <p14:creationId xmlns:p14="http://schemas.microsoft.com/office/powerpoint/2010/main" val="414578637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7570FD-78B0-488A-8CDF-FCC61FEA96CB}"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B55A1-2E9E-4E0D-B67B-7093623780D4}" type="slidenum">
              <a:rPr lang="en-US" smtClean="0"/>
              <a:t>‹#›</a:t>
            </a:fld>
            <a:endParaRPr lang="en-US"/>
          </a:p>
        </p:txBody>
      </p:sp>
    </p:spTree>
    <p:extLst>
      <p:ext uri="{BB962C8B-B14F-4D97-AF65-F5344CB8AC3E}">
        <p14:creationId xmlns:p14="http://schemas.microsoft.com/office/powerpoint/2010/main" val="298278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7570FD-78B0-488A-8CDF-FCC61FEA96CB}"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B55A1-2E9E-4E0D-B67B-7093623780D4}" type="slidenum">
              <a:rPr lang="en-US" smtClean="0"/>
              <a:t>‹#›</a:t>
            </a:fld>
            <a:endParaRPr lang="en-US"/>
          </a:p>
        </p:txBody>
      </p:sp>
    </p:spTree>
    <p:extLst>
      <p:ext uri="{BB962C8B-B14F-4D97-AF65-F5344CB8AC3E}">
        <p14:creationId xmlns:p14="http://schemas.microsoft.com/office/powerpoint/2010/main" val="112141132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7570FD-78B0-488A-8CDF-FCC61FEA96CB}"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B55A1-2E9E-4E0D-B67B-7093623780D4}" type="slidenum">
              <a:rPr lang="en-US" smtClean="0"/>
              <a:t>‹#›</a:t>
            </a:fld>
            <a:endParaRPr lang="en-US"/>
          </a:p>
        </p:txBody>
      </p:sp>
    </p:spTree>
    <p:extLst>
      <p:ext uri="{BB962C8B-B14F-4D97-AF65-F5344CB8AC3E}">
        <p14:creationId xmlns:p14="http://schemas.microsoft.com/office/powerpoint/2010/main" val="424839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7570FD-78B0-488A-8CDF-FCC61FEA96CB}" type="datetimeFigureOut">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9B55A1-2E9E-4E0D-B67B-7093623780D4}" type="slidenum">
              <a:rPr lang="en-US" smtClean="0"/>
              <a:t>‹#›</a:t>
            </a:fld>
            <a:endParaRPr lang="en-US"/>
          </a:p>
        </p:txBody>
      </p:sp>
    </p:spTree>
    <p:extLst>
      <p:ext uri="{BB962C8B-B14F-4D97-AF65-F5344CB8AC3E}">
        <p14:creationId xmlns:p14="http://schemas.microsoft.com/office/powerpoint/2010/main" val="933526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7570FD-78B0-488A-8CDF-FCC61FEA96CB}" type="datetimeFigureOut">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9B55A1-2E9E-4E0D-B67B-7093623780D4}" type="slidenum">
              <a:rPr lang="en-US" smtClean="0"/>
              <a:t>‹#›</a:t>
            </a:fld>
            <a:endParaRPr lang="en-US"/>
          </a:p>
        </p:txBody>
      </p:sp>
    </p:spTree>
    <p:extLst>
      <p:ext uri="{BB962C8B-B14F-4D97-AF65-F5344CB8AC3E}">
        <p14:creationId xmlns:p14="http://schemas.microsoft.com/office/powerpoint/2010/main" val="292476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7570FD-78B0-488A-8CDF-FCC61FEA96CB}" type="datetimeFigureOut">
              <a:rPr lang="en-US" smtClean="0"/>
              <a:t>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9B55A1-2E9E-4E0D-B67B-7093623780D4}" type="slidenum">
              <a:rPr lang="en-US" smtClean="0"/>
              <a:t>‹#›</a:t>
            </a:fld>
            <a:endParaRPr lang="en-US"/>
          </a:p>
        </p:txBody>
      </p:sp>
    </p:spTree>
    <p:extLst>
      <p:ext uri="{BB962C8B-B14F-4D97-AF65-F5344CB8AC3E}">
        <p14:creationId xmlns:p14="http://schemas.microsoft.com/office/powerpoint/2010/main" val="2066245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17570FD-78B0-488A-8CDF-FCC61FEA96CB}"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B55A1-2E9E-4E0D-B67B-7093623780D4}" type="slidenum">
              <a:rPr lang="en-US" smtClean="0"/>
              <a:t>‹#›</a:t>
            </a:fld>
            <a:endParaRPr lang="en-US"/>
          </a:p>
        </p:txBody>
      </p:sp>
    </p:spTree>
    <p:extLst>
      <p:ext uri="{BB962C8B-B14F-4D97-AF65-F5344CB8AC3E}">
        <p14:creationId xmlns:p14="http://schemas.microsoft.com/office/powerpoint/2010/main" val="1692821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17570FD-78B0-488A-8CDF-FCC61FEA96CB}"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B55A1-2E9E-4E0D-B67B-7093623780D4}" type="slidenum">
              <a:rPr lang="en-US" smtClean="0"/>
              <a:t>‹#›</a:t>
            </a:fld>
            <a:endParaRPr lang="en-US"/>
          </a:p>
        </p:txBody>
      </p:sp>
    </p:spTree>
    <p:extLst>
      <p:ext uri="{BB962C8B-B14F-4D97-AF65-F5344CB8AC3E}">
        <p14:creationId xmlns:p14="http://schemas.microsoft.com/office/powerpoint/2010/main" val="3791352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17570FD-78B0-488A-8CDF-FCC61FEA96CB}" type="datetimeFigureOut">
              <a:rPr lang="en-US" smtClean="0"/>
              <a:t>1/21/2019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99B55A1-2E9E-4E0D-B67B-7093623780D4}" type="slidenum">
              <a:rPr lang="en-US" smtClean="0"/>
              <a:t>‹#›</a:t>
            </a:fld>
            <a:endParaRPr lang="en-US"/>
          </a:p>
        </p:txBody>
      </p:sp>
    </p:spTree>
    <p:extLst>
      <p:ext uri="{BB962C8B-B14F-4D97-AF65-F5344CB8AC3E}">
        <p14:creationId xmlns:p14="http://schemas.microsoft.com/office/powerpoint/2010/main" val="3495022119"/>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hyperlink" Target="https://docs.microsoft.com/en-us/dotnet/csharp/programming-guide/classes-and-structs/passing-reference-type-parameters"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docs.microsoft.com/en-us/dotnet/csharp/programming-guide/classes-and-structs/passing-value-type-parameters" TargetMode="External"/><Relationship Id="rId5" Type="http://schemas.openxmlformats.org/officeDocument/2006/relationships/hyperlink" Target="https://docs.microsoft.com/en-us/dotnet/csharp/programming-guide/classes-and-structs/static-classes-and-static-class-members" TargetMode="External"/><Relationship Id="rId4" Type="http://schemas.openxmlformats.org/officeDocument/2006/relationships/hyperlink" Target="https://docs.microsoft.com/en-us/dotnet/csharp/programming-guide/classes-and-structs/methods#method-parameters-vs-argument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docs.microsoft.com/en-us/dotnet/csharp/programming-guide/classes-and-structs/field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docs.microsoft.com/en-us/dotnet/csharp/language-reference/keywords/for"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docs.microsoft.com/en-us/dotnet/csharp/language-reference/keywords/for"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docs.microsoft.com/en-us/dotnet/csharp/language-reference/keywords/using-directiv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docs.microsoft.com/en-us/dotnet/csharp/language-reference/keywords/using-directiv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docs.microsoft.com/en-us/dotnet/csharp/programming-guide/namespac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docs.microsoft.com/en-us/dotnet/csharp/programming-guide/namespace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docs.microsoft.com/en-us/dotnet/csharp/programming-guide/classes-and-structs/classe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www.tutorialsteacher.com/csharp/csharp-partial-class"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docs.microsoft.com/en-us/dotnet/csharp/programming-guide/classes-and-structs/classes" TargetMode="External"/><Relationship Id="rId5" Type="http://schemas.openxmlformats.org/officeDocument/2006/relationships/hyperlink" Target="https://docs.microsoft.com/en-us/dotnet/csharp/programming-guide/classes-and-structs/access-modifiers" TargetMode="External"/><Relationship Id="rId4" Type="http://schemas.openxmlformats.org/officeDocument/2006/relationships/hyperlink" Target="https://docs.microsoft.com/en-us/dotnet/csharp/language-reference/keywords/accessibility-level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docs.microsoft.com/en-us/dotnet/csharp/programming-guide/classes-and-structs/method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24ECC-4943-4AE7-8E04-2CB3BD6A361D}"/>
              </a:ext>
            </a:extLst>
          </p:cNvPr>
          <p:cNvSpPr>
            <a:spLocks noGrp="1"/>
          </p:cNvSpPr>
          <p:nvPr>
            <p:ph type="ctrTitle"/>
          </p:nvPr>
        </p:nvSpPr>
        <p:spPr/>
        <p:txBody>
          <a:bodyPr/>
          <a:lstStyle/>
          <a:p>
            <a:r>
              <a:rPr lang="en-US" dirty="0"/>
              <a:t>C# Syntax &amp; Vocabulary Intro</a:t>
            </a:r>
          </a:p>
        </p:txBody>
      </p:sp>
      <p:sp>
        <p:nvSpPr>
          <p:cNvPr id="3" name="Subtitle 2">
            <a:extLst>
              <a:ext uri="{FF2B5EF4-FFF2-40B4-BE49-F238E27FC236}">
                <a16:creationId xmlns:a16="http://schemas.microsoft.com/office/drawing/2014/main" id="{B226ADD9-BB8B-4791-942D-5741F93DAE4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97521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9EDC262-2B9E-4743-B9C6-C7E76DB5B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787" y="229518"/>
            <a:ext cx="4618331" cy="5891769"/>
          </a:xfrm>
          <a:prstGeom prst="rect">
            <a:avLst/>
          </a:prstGeom>
          <a:ln w="190500">
            <a:solidFill>
              <a:schemeClr val="tx1">
                <a:alpha val="7000"/>
              </a:schemeClr>
            </a:solidFill>
          </a:ln>
        </p:spPr>
      </p:pic>
      <p:sp>
        <p:nvSpPr>
          <p:cNvPr id="5" name="Rectangle 4">
            <a:extLst>
              <a:ext uri="{FF2B5EF4-FFF2-40B4-BE49-F238E27FC236}">
                <a16:creationId xmlns:a16="http://schemas.microsoft.com/office/drawing/2014/main" id="{37E920D3-E6BA-4EDB-9026-AEF0B8CDC4B2}"/>
              </a:ext>
            </a:extLst>
          </p:cNvPr>
          <p:cNvSpPr/>
          <p:nvPr/>
        </p:nvSpPr>
        <p:spPr>
          <a:xfrm>
            <a:off x="0" y="6350804"/>
            <a:ext cx="12192000" cy="1754326"/>
          </a:xfrm>
          <a:prstGeom prst="rect">
            <a:avLst/>
          </a:prstGeom>
        </p:spPr>
        <p:txBody>
          <a:bodyPr wrap="square">
            <a:spAutoFit/>
          </a:bodyPr>
          <a:lstStyle/>
          <a:p>
            <a:pPr algn="ctr"/>
            <a:r>
              <a:rPr lang="en-US" dirty="0">
                <a:hlinkClick r:id="rId4"/>
              </a:rPr>
              <a:t>Parameters vs arguments</a:t>
            </a:r>
            <a:r>
              <a:rPr lang="en-US" dirty="0"/>
              <a:t>  </a:t>
            </a:r>
            <a:r>
              <a:rPr lang="en-US" dirty="0">
                <a:hlinkClick r:id="rId5"/>
              </a:rPr>
              <a:t>Static classes &amp; static members</a:t>
            </a:r>
            <a:r>
              <a:rPr lang="en-US" dirty="0"/>
              <a:t>  </a:t>
            </a:r>
            <a:r>
              <a:rPr lang="en-US" dirty="0">
                <a:hlinkClick r:id="rId6"/>
              </a:rPr>
              <a:t>By Value</a:t>
            </a:r>
            <a:r>
              <a:rPr lang="en-US" dirty="0"/>
              <a:t>  </a:t>
            </a:r>
            <a:r>
              <a:rPr lang="en-US" dirty="0">
                <a:hlinkClick r:id="rId7"/>
              </a:rPr>
              <a:t>By Reference</a:t>
            </a: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6" name="Content Placeholder 2">
            <a:extLst>
              <a:ext uri="{FF2B5EF4-FFF2-40B4-BE49-F238E27FC236}">
                <a16:creationId xmlns:a16="http://schemas.microsoft.com/office/drawing/2014/main" id="{28348687-5892-4B8C-8D62-5006C064AA82}"/>
              </a:ext>
            </a:extLst>
          </p:cNvPr>
          <p:cNvSpPr>
            <a:spLocks noGrp="1"/>
          </p:cNvSpPr>
          <p:nvPr>
            <p:ph idx="1"/>
          </p:nvPr>
        </p:nvSpPr>
        <p:spPr>
          <a:xfrm>
            <a:off x="5231906" y="241308"/>
            <a:ext cx="6823970" cy="5139364"/>
          </a:xfrm>
        </p:spPr>
        <p:txBody>
          <a:bodyPr>
            <a:normAutofit fontScale="92500" lnSpcReduction="20000"/>
          </a:bodyPr>
          <a:lstStyle/>
          <a:p>
            <a:r>
              <a:rPr lang="en-US" dirty="0"/>
              <a:t>Parameter vs Argument</a:t>
            </a:r>
          </a:p>
          <a:p>
            <a:pPr lvl="1"/>
            <a:r>
              <a:rPr lang="en-US" dirty="0"/>
              <a:t>Parameter = The layout, or possible types to request as arguments.</a:t>
            </a:r>
          </a:p>
          <a:p>
            <a:pPr lvl="1"/>
            <a:r>
              <a:rPr lang="en-US" dirty="0"/>
              <a:t>Arguments = The actual values you send into the method.</a:t>
            </a:r>
          </a:p>
          <a:p>
            <a:r>
              <a:rPr lang="en-US" dirty="0"/>
              <a:t>Static vs not static</a:t>
            </a:r>
          </a:p>
          <a:p>
            <a:pPr lvl="1"/>
            <a:r>
              <a:rPr lang="en-US" dirty="0"/>
              <a:t>A static member simply means that the method, property, field, </a:t>
            </a:r>
            <a:r>
              <a:rPr lang="en-US" dirty="0" err="1"/>
              <a:t>etc</a:t>
            </a:r>
            <a:r>
              <a:rPr lang="en-US" dirty="0"/>
              <a:t> is a member of the entire class… </a:t>
            </a:r>
          </a:p>
          <a:p>
            <a:pPr lvl="1"/>
            <a:r>
              <a:rPr lang="en-US" dirty="0"/>
              <a:t>A non-static member means that it belongs to the individual object itself.</a:t>
            </a:r>
          </a:p>
          <a:p>
            <a:r>
              <a:rPr lang="en-US" dirty="0"/>
              <a:t>Passing by reference</a:t>
            </a:r>
          </a:p>
          <a:p>
            <a:pPr lvl="1"/>
            <a:r>
              <a:rPr lang="en-US" dirty="0"/>
              <a:t>Even though we don’t necessarily return any value we are still directly modifying the object.</a:t>
            </a:r>
          </a:p>
          <a:p>
            <a:r>
              <a:rPr lang="en-US" dirty="0"/>
              <a:t>Passing by value</a:t>
            </a:r>
          </a:p>
          <a:p>
            <a:pPr lvl="1"/>
            <a:r>
              <a:rPr lang="en-US" dirty="0"/>
              <a:t>The object sent as an argument does not get modified.</a:t>
            </a:r>
          </a:p>
          <a:p>
            <a:pPr lvl="1"/>
            <a:r>
              <a:rPr lang="en-US" dirty="0"/>
              <a:t>Its value is used and can be changed directly in the method, but it won’t reflect outside.</a:t>
            </a:r>
          </a:p>
        </p:txBody>
      </p:sp>
    </p:spTree>
    <p:extLst>
      <p:ext uri="{BB962C8B-B14F-4D97-AF65-F5344CB8AC3E}">
        <p14:creationId xmlns:p14="http://schemas.microsoft.com/office/powerpoint/2010/main" val="4263355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9EDC262-2B9E-4743-B9C6-C7E76DB5B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743" y="229517"/>
            <a:ext cx="8086512" cy="5891769"/>
          </a:xfrm>
          <a:prstGeom prst="rect">
            <a:avLst/>
          </a:prstGeom>
          <a:ln w="190500">
            <a:solidFill>
              <a:schemeClr val="tx1">
                <a:alpha val="7000"/>
              </a:schemeClr>
            </a:solidFill>
          </a:ln>
        </p:spPr>
      </p:pic>
      <p:sp>
        <p:nvSpPr>
          <p:cNvPr id="5" name="Rectangle 4">
            <a:extLst>
              <a:ext uri="{FF2B5EF4-FFF2-40B4-BE49-F238E27FC236}">
                <a16:creationId xmlns:a16="http://schemas.microsoft.com/office/drawing/2014/main" id="{37E920D3-E6BA-4EDB-9026-AEF0B8CDC4B2}"/>
              </a:ext>
            </a:extLst>
          </p:cNvPr>
          <p:cNvSpPr/>
          <p:nvPr/>
        </p:nvSpPr>
        <p:spPr>
          <a:xfrm>
            <a:off x="0" y="6350804"/>
            <a:ext cx="12192000" cy="646331"/>
          </a:xfrm>
          <a:prstGeom prst="rect">
            <a:avLst/>
          </a:prstGeom>
        </p:spPr>
        <p:txBody>
          <a:bodyPr wrap="square">
            <a:spAutoFit/>
          </a:bodyPr>
          <a:lstStyle/>
          <a:p>
            <a:pPr algn="ctr"/>
            <a:r>
              <a:rPr lang="en-US" dirty="0">
                <a:hlinkClick r:id="rId4"/>
              </a:rPr>
              <a:t>https://docs.microsoft.com/en-us/dotnet/csharp/programming-guide/classes-and-structs/fields</a:t>
            </a:r>
            <a:endParaRPr lang="en-US" dirty="0"/>
          </a:p>
          <a:p>
            <a:pPr algn="ctr"/>
            <a:endParaRPr lang="en-US" dirty="0"/>
          </a:p>
        </p:txBody>
      </p:sp>
    </p:spTree>
    <p:extLst>
      <p:ext uri="{BB962C8B-B14F-4D97-AF65-F5344CB8AC3E}">
        <p14:creationId xmlns:p14="http://schemas.microsoft.com/office/powerpoint/2010/main" val="438458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7D440-CD43-476D-A1C9-FF2600BCD5D2}"/>
              </a:ext>
            </a:extLst>
          </p:cNvPr>
          <p:cNvSpPr>
            <a:spLocks noGrp="1"/>
          </p:cNvSpPr>
          <p:nvPr>
            <p:ph type="title"/>
          </p:nvPr>
        </p:nvSpPr>
        <p:spPr/>
        <p:txBody>
          <a:bodyPr/>
          <a:lstStyle/>
          <a:p>
            <a:r>
              <a:rPr lang="en-US" dirty="0"/>
              <a:t>Array specific syntax</a:t>
            </a:r>
          </a:p>
        </p:txBody>
      </p:sp>
      <p:sp>
        <p:nvSpPr>
          <p:cNvPr id="3" name="Content Placeholder 2">
            <a:extLst>
              <a:ext uri="{FF2B5EF4-FFF2-40B4-BE49-F238E27FC236}">
                <a16:creationId xmlns:a16="http://schemas.microsoft.com/office/drawing/2014/main" id="{CCAA482B-73A3-4724-80E3-212259914BC0}"/>
              </a:ext>
            </a:extLst>
          </p:cNvPr>
          <p:cNvSpPr>
            <a:spLocks noGrp="1"/>
          </p:cNvSpPr>
          <p:nvPr>
            <p:ph idx="1"/>
          </p:nvPr>
        </p:nvSpPr>
        <p:spPr/>
        <p:txBody>
          <a:bodyPr/>
          <a:lstStyle/>
          <a:p>
            <a:r>
              <a:rPr lang="en-US" dirty="0"/>
              <a:t>int array[5], int array[] = {0,1,2,3,4},  the “C/C++” way of doing it</a:t>
            </a:r>
          </a:p>
          <a:p>
            <a:r>
              <a:rPr lang="en-US" dirty="0"/>
              <a:t>int array[], int[] array = new int[5] {0,1,2,3,4}, the “Java” way of doing it</a:t>
            </a:r>
          </a:p>
          <a:p>
            <a:r>
              <a:rPr lang="en-US" dirty="0"/>
              <a:t>int[] array, int[] array = new int[5] {0,1,2,3,4}, the “C#” way of doing it</a:t>
            </a:r>
          </a:p>
          <a:p>
            <a:endParaRPr lang="en-US" dirty="0"/>
          </a:p>
        </p:txBody>
      </p:sp>
    </p:spTree>
    <p:extLst>
      <p:ext uri="{BB962C8B-B14F-4D97-AF65-F5344CB8AC3E}">
        <p14:creationId xmlns:p14="http://schemas.microsoft.com/office/powerpoint/2010/main" val="2182760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9EDC262-2B9E-4743-B9C6-C7E76DB5B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743" y="229517"/>
            <a:ext cx="8086512" cy="5891768"/>
          </a:xfrm>
          <a:prstGeom prst="rect">
            <a:avLst/>
          </a:prstGeom>
          <a:ln w="190500">
            <a:solidFill>
              <a:schemeClr val="tx1">
                <a:alpha val="7000"/>
              </a:schemeClr>
            </a:solidFill>
          </a:ln>
        </p:spPr>
      </p:pic>
      <p:sp>
        <p:nvSpPr>
          <p:cNvPr id="5" name="Rectangle 4">
            <a:extLst>
              <a:ext uri="{FF2B5EF4-FFF2-40B4-BE49-F238E27FC236}">
                <a16:creationId xmlns:a16="http://schemas.microsoft.com/office/drawing/2014/main" id="{37E920D3-E6BA-4EDB-9026-AEF0B8CDC4B2}"/>
              </a:ext>
            </a:extLst>
          </p:cNvPr>
          <p:cNvSpPr/>
          <p:nvPr/>
        </p:nvSpPr>
        <p:spPr>
          <a:xfrm>
            <a:off x="0" y="6350804"/>
            <a:ext cx="12192000" cy="646331"/>
          </a:xfrm>
          <a:prstGeom prst="rect">
            <a:avLst/>
          </a:prstGeom>
        </p:spPr>
        <p:txBody>
          <a:bodyPr wrap="square">
            <a:spAutoFit/>
          </a:bodyPr>
          <a:lstStyle/>
          <a:p>
            <a:pPr algn="ctr"/>
            <a:r>
              <a:rPr lang="en-US" dirty="0">
                <a:hlinkClick r:id="rId4"/>
              </a:rPr>
              <a:t>https://docs.microsoft.com/en-us/dotnet/csharp/language-reference/keywords/for</a:t>
            </a:r>
            <a:endParaRPr lang="en-US" dirty="0"/>
          </a:p>
          <a:p>
            <a:pPr algn="ctr"/>
            <a:endParaRPr lang="en-US" dirty="0"/>
          </a:p>
        </p:txBody>
      </p:sp>
    </p:spTree>
    <p:extLst>
      <p:ext uri="{BB962C8B-B14F-4D97-AF65-F5344CB8AC3E}">
        <p14:creationId xmlns:p14="http://schemas.microsoft.com/office/powerpoint/2010/main" val="2319079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9EDC262-2B9E-4743-B9C6-C7E76DB5B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123" y="197876"/>
            <a:ext cx="6879217" cy="5039949"/>
          </a:xfrm>
          <a:prstGeom prst="rect">
            <a:avLst/>
          </a:prstGeom>
          <a:ln w="190500">
            <a:solidFill>
              <a:schemeClr val="tx1">
                <a:alpha val="7000"/>
              </a:schemeClr>
            </a:solidFill>
          </a:ln>
        </p:spPr>
      </p:pic>
      <p:sp>
        <p:nvSpPr>
          <p:cNvPr id="5" name="Rectangle 4">
            <a:extLst>
              <a:ext uri="{FF2B5EF4-FFF2-40B4-BE49-F238E27FC236}">
                <a16:creationId xmlns:a16="http://schemas.microsoft.com/office/drawing/2014/main" id="{37E920D3-E6BA-4EDB-9026-AEF0B8CDC4B2}"/>
              </a:ext>
            </a:extLst>
          </p:cNvPr>
          <p:cNvSpPr/>
          <p:nvPr/>
        </p:nvSpPr>
        <p:spPr>
          <a:xfrm>
            <a:off x="0" y="6350804"/>
            <a:ext cx="12192000" cy="646331"/>
          </a:xfrm>
          <a:prstGeom prst="rect">
            <a:avLst/>
          </a:prstGeom>
        </p:spPr>
        <p:txBody>
          <a:bodyPr wrap="square">
            <a:spAutoFit/>
          </a:bodyPr>
          <a:lstStyle/>
          <a:p>
            <a:pPr algn="ctr"/>
            <a:r>
              <a:rPr lang="en-US" dirty="0">
                <a:hlinkClick r:id="rId4"/>
              </a:rPr>
              <a:t>https://docs.microsoft.com/en-us/dotnet/csharp/language-reference/keywords/for</a:t>
            </a:r>
            <a:endParaRPr lang="en-US" dirty="0"/>
          </a:p>
          <a:p>
            <a:pPr algn="ctr"/>
            <a:endParaRPr lang="en-US" dirty="0"/>
          </a:p>
        </p:txBody>
      </p:sp>
      <p:sp>
        <p:nvSpPr>
          <p:cNvPr id="6" name="Content Placeholder 2">
            <a:extLst>
              <a:ext uri="{FF2B5EF4-FFF2-40B4-BE49-F238E27FC236}">
                <a16:creationId xmlns:a16="http://schemas.microsoft.com/office/drawing/2014/main" id="{28348687-5892-4B8C-8D62-5006C064AA82}"/>
              </a:ext>
            </a:extLst>
          </p:cNvPr>
          <p:cNvSpPr>
            <a:spLocks noGrp="1"/>
          </p:cNvSpPr>
          <p:nvPr>
            <p:ph idx="1"/>
          </p:nvPr>
        </p:nvSpPr>
        <p:spPr>
          <a:xfrm>
            <a:off x="7266884" y="241308"/>
            <a:ext cx="4788992" cy="5139364"/>
          </a:xfrm>
        </p:spPr>
        <p:txBody>
          <a:bodyPr>
            <a:normAutofit/>
          </a:bodyPr>
          <a:lstStyle/>
          <a:p>
            <a:r>
              <a:rPr lang="en-US" dirty="0"/>
              <a:t>For loops can be stupid… Only you can prevent stupid for loops.</a:t>
            </a:r>
          </a:p>
          <a:p>
            <a:r>
              <a:rPr lang="en-US" dirty="0"/>
              <a:t>Just know that developers exist that do stuff like this. So when you see it, find out who did it and scold them.</a:t>
            </a:r>
          </a:p>
          <a:p>
            <a:endParaRPr lang="en-US" dirty="0"/>
          </a:p>
          <a:p>
            <a:r>
              <a:rPr lang="en-US" dirty="0"/>
              <a:t>Assuming the car starts empty, what does this program do?</a:t>
            </a:r>
          </a:p>
        </p:txBody>
      </p:sp>
    </p:spTree>
    <p:extLst>
      <p:ext uri="{BB962C8B-B14F-4D97-AF65-F5344CB8AC3E}">
        <p14:creationId xmlns:p14="http://schemas.microsoft.com/office/powerpoint/2010/main" val="2695281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a:extLst>
              <a:ext uri="{FF2B5EF4-FFF2-40B4-BE49-F238E27FC236}">
                <a16:creationId xmlns:a16="http://schemas.microsoft.com/office/drawing/2014/main" id="{6EBE22EE-4A91-4BD1-B12E-7D4AED679535}"/>
              </a:ext>
            </a:extLst>
          </p:cNvPr>
          <p:cNvGraphicFramePr>
            <a:graphicFrameLocks noGrp="1"/>
          </p:cNvGraphicFramePr>
          <p:nvPr>
            <p:ph idx="1"/>
            <p:extLst>
              <p:ext uri="{D42A27DB-BD31-4B8C-83A1-F6EECF244321}">
                <p14:modId xmlns:p14="http://schemas.microsoft.com/office/powerpoint/2010/main" val="3228313544"/>
              </p:ext>
            </p:extLst>
          </p:nvPr>
        </p:nvGraphicFramePr>
        <p:xfrm>
          <a:off x="913795" y="970450"/>
          <a:ext cx="10353678" cy="4079240"/>
        </p:xfrm>
        <a:graphic>
          <a:graphicData uri="http://schemas.openxmlformats.org/drawingml/2006/table">
            <a:tbl>
              <a:tblPr firstRow="1" bandRow="1">
                <a:tableStyleId>{D7AC3CCA-C797-4891-BE02-D94E43425B78}</a:tableStyleId>
              </a:tblPr>
              <a:tblGrid>
                <a:gridCol w="1725613">
                  <a:extLst>
                    <a:ext uri="{9D8B030D-6E8A-4147-A177-3AD203B41FA5}">
                      <a16:colId xmlns:a16="http://schemas.microsoft.com/office/drawing/2014/main" val="1091263604"/>
                    </a:ext>
                  </a:extLst>
                </a:gridCol>
                <a:gridCol w="1725613">
                  <a:extLst>
                    <a:ext uri="{9D8B030D-6E8A-4147-A177-3AD203B41FA5}">
                      <a16:colId xmlns:a16="http://schemas.microsoft.com/office/drawing/2014/main" val="2202138446"/>
                    </a:ext>
                  </a:extLst>
                </a:gridCol>
                <a:gridCol w="1725613">
                  <a:extLst>
                    <a:ext uri="{9D8B030D-6E8A-4147-A177-3AD203B41FA5}">
                      <a16:colId xmlns:a16="http://schemas.microsoft.com/office/drawing/2014/main" val="3182169114"/>
                    </a:ext>
                  </a:extLst>
                </a:gridCol>
                <a:gridCol w="1725613">
                  <a:extLst>
                    <a:ext uri="{9D8B030D-6E8A-4147-A177-3AD203B41FA5}">
                      <a16:colId xmlns:a16="http://schemas.microsoft.com/office/drawing/2014/main" val="1973472728"/>
                    </a:ext>
                  </a:extLst>
                </a:gridCol>
                <a:gridCol w="1725613">
                  <a:extLst>
                    <a:ext uri="{9D8B030D-6E8A-4147-A177-3AD203B41FA5}">
                      <a16:colId xmlns:a16="http://schemas.microsoft.com/office/drawing/2014/main" val="3112813873"/>
                    </a:ext>
                  </a:extLst>
                </a:gridCol>
                <a:gridCol w="1725613">
                  <a:extLst>
                    <a:ext uri="{9D8B030D-6E8A-4147-A177-3AD203B41FA5}">
                      <a16:colId xmlns:a16="http://schemas.microsoft.com/office/drawing/2014/main" val="324406750"/>
                    </a:ext>
                  </a:extLst>
                </a:gridCol>
              </a:tblGrid>
              <a:tr h="370840">
                <a:tc>
                  <a:txBody>
                    <a:bodyPr/>
                    <a:lstStyle/>
                    <a:p>
                      <a:pPr algn="ctr"/>
                      <a:r>
                        <a:rPr lang="en-US" b="0" dirty="0">
                          <a:latin typeface="Courier New" panose="02070309020205020404" pitchFamily="49" charset="0"/>
                          <a:cs typeface="Courier New" panose="02070309020205020404" pitchFamily="49" charset="0"/>
                        </a:rPr>
                        <a:t>abstract</a:t>
                      </a:r>
                    </a:p>
                  </a:txBody>
                  <a:tcPr anchor="ctr"/>
                </a:tc>
                <a:tc>
                  <a:txBody>
                    <a:bodyPr/>
                    <a:lstStyle/>
                    <a:p>
                      <a:pPr algn="ctr"/>
                      <a:r>
                        <a:rPr lang="en-US" b="0" dirty="0">
                          <a:latin typeface="Courier New" panose="02070309020205020404" pitchFamily="49" charset="0"/>
                          <a:cs typeface="Courier New" panose="02070309020205020404" pitchFamily="49" charset="0"/>
                        </a:rPr>
                        <a:t>as</a:t>
                      </a:r>
                    </a:p>
                  </a:txBody>
                  <a:tcPr anchor="ctr"/>
                </a:tc>
                <a:tc>
                  <a:txBody>
                    <a:bodyPr/>
                    <a:lstStyle/>
                    <a:p>
                      <a:pPr algn="ctr"/>
                      <a:r>
                        <a:rPr lang="en-US" b="0" dirty="0">
                          <a:latin typeface="Courier New" panose="02070309020205020404" pitchFamily="49" charset="0"/>
                          <a:cs typeface="Courier New" panose="02070309020205020404" pitchFamily="49" charset="0"/>
                        </a:rPr>
                        <a:t>base</a:t>
                      </a:r>
                    </a:p>
                  </a:txBody>
                  <a:tcPr anchor="ctr"/>
                </a:tc>
                <a:tc>
                  <a:txBody>
                    <a:bodyPr/>
                    <a:lstStyle/>
                    <a:p>
                      <a:pPr algn="ctr"/>
                      <a:r>
                        <a:rPr lang="en-US" b="0" dirty="0">
                          <a:latin typeface="Courier New" panose="02070309020205020404" pitchFamily="49" charset="0"/>
                          <a:cs typeface="Courier New" panose="02070309020205020404" pitchFamily="49" charset="0"/>
                        </a:rPr>
                        <a:t>bool</a:t>
                      </a:r>
                    </a:p>
                  </a:txBody>
                  <a:tcPr anchor="ctr"/>
                </a:tc>
                <a:tc>
                  <a:txBody>
                    <a:bodyPr/>
                    <a:lstStyle/>
                    <a:p>
                      <a:pPr algn="ctr"/>
                      <a:r>
                        <a:rPr lang="en-US" b="0" dirty="0">
                          <a:latin typeface="Courier New" panose="02070309020205020404" pitchFamily="49" charset="0"/>
                          <a:cs typeface="Courier New" panose="02070309020205020404" pitchFamily="49" charset="0"/>
                        </a:rPr>
                        <a:t>break</a:t>
                      </a:r>
                    </a:p>
                  </a:txBody>
                  <a:tcPr anchor="ctr"/>
                </a:tc>
                <a:tc>
                  <a:txBody>
                    <a:bodyPr/>
                    <a:lstStyle/>
                    <a:p>
                      <a:pPr algn="ctr"/>
                      <a:r>
                        <a:rPr lang="en-US" b="0" dirty="0">
                          <a:latin typeface="Courier New" panose="02070309020205020404" pitchFamily="49" charset="0"/>
                          <a:cs typeface="Courier New" panose="02070309020205020404" pitchFamily="49" charset="0"/>
                        </a:rPr>
                        <a:t>byte</a:t>
                      </a:r>
                    </a:p>
                  </a:txBody>
                  <a:tcPr anchor="ctr"/>
                </a:tc>
                <a:extLst>
                  <a:ext uri="{0D108BD9-81ED-4DB2-BD59-A6C34878D82A}">
                    <a16:rowId xmlns:a16="http://schemas.microsoft.com/office/drawing/2014/main" val="941360449"/>
                  </a:ext>
                </a:extLst>
              </a:tr>
              <a:tr h="370840">
                <a:tc>
                  <a:txBody>
                    <a:bodyPr/>
                    <a:lstStyle/>
                    <a:p>
                      <a:pPr algn="ctr"/>
                      <a:r>
                        <a:rPr lang="en-US" b="0" dirty="0">
                          <a:latin typeface="Courier New" panose="02070309020205020404" pitchFamily="49" charset="0"/>
                          <a:cs typeface="Courier New" panose="02070309020205020404" pitchFamily="49" charset="0"/>
                        </a:rPr>
                        <a:t>case</a:t>
                      </a:r>
                    </a:p>
                  </a:txBody>
                  <a:tcPr anchor="ctr"/>
                </a:tc>
                <a:tc>
                  <a:txBody>
                    <a:bodyPr/>
                    <a:lstStyle/>
                    <a:p>
                      <a:pPr algn="ctr"/>
                      <a:r>
                        <a:rPr lang="en-US" b="0" dirty="0">
                          <a:latin typeface="Courier New" panose="02070309020205020404" pitchFamily="49" charset="0"/>
                          <a:cs typeface="Courier New" panose="02070309020205020404" pitchFamily="49" charset="0"/>
                        </a:rPr>
                        <a:t>catch </a:t>
                      </a:r>
                    </a:p>
                  </a:txBody>
                  <a:tcPr anchor="ctr"/>
                </a:tc>
                <a:tc>
                  <a:txBody>
                    <a:bodyPr/>
                    <a:lstStyle/>
                    <a:p>
                      <a:pPr algn="ctr"/>
                      <a:r>
                        <a:rPr lang="en-US" b="0" dirty="0">
                          <a:latin typeface="Courier New" panose="02070309020205020404" pitchFamily="49" charset="0"/>
                          <a:cs typeface="Courier New" panose="02070309020205020404" pitchFamily="49" charset="0"/>
                        </a:rPr>
                        <a:t>char</a:t>
                      </a:r>
                    </a:p>
                  </a:txBody>
                  <a:tcPr anchor="ctr"/>
                </a:tc>
                <a:tc>
                  <a:txBody>
                    <a:bodyPr/>
                    <a:lstStyle/>
                    <a:p>
                      <a:pPr algn="ctr"/>
                      <a:r>
                        <a:rPr lang="en-US" b="0" dirty="0">
                          <a:latin typeface="Courier New" panose="02070309020205020404" pitchFamily="49" charset="0"/>
                          <a:cs typeface="Courier New" panose="02070309020205020404" pitchFamily="49" charset="0"/>
                        </a:rPr>
                        <a:t>class</a:t>
                      </a:r>
                    </a:p>
                  </a:txBody>
                  <a:tcPr anchor="ctr"/>
                </a:tc>
                <a:tc>
                  <a:txBody>
                    <a:bodyPr/>
                    <a:lstStyle/>
                    <a:p>
                      <a:pPr algn="ctr"/>
                      <a:r>
                        <a:rPr lang="en-US" b="0" dirty="0">
                          <a:latin typeface="Courier New" panose="02070309020205020404" pitchFamily="49" charset="0"/>
                          <a:cs typeface="Courier New" panose="02070309020205020404" pitchFamily="49" charset="0"/>
                        </a:rPr>
                        <a:t>const</a:t>
                      </a:r>
                    </a:p>
                  </a:txBody>
                  <a:tcPr anchor="ctr"/>
                </a:tc>
                <a:tc>
                  <a:txBody>
                    <a:bodyPr/>
                    <a:lstStyle/>
                    <a:p>
                      <a:pPr algn="ctr"/>
                      <a:r>
                        <a:rPr lang="en-US" b="0" dirty="0">
                          <a:latin typeface="Courier New" panose="02070309020205020404" pitchFamily="49" charset="0"/>
                          <a:cs typeface="Courier New" panose="02070309020205020404" pitchFamily="49" charset="0"/>
                        </a:rPr>
                        <a:t>continue</a:t>
                      </a:r>
                    </a:p>
                  </a:txBody>
                  <a:tcPr anchor="ctr"/>
                </a:tc>
                <a:extLst>
                  <a:ext uri="{0D108BD9-81ED-4DB2-BD59-A6C34878D82A}">
                    <a16:rowId xmlns:a16="http://schemas.microsoft.com/office/drawing/2014/main" val="306365051"/>
                  </a:ext>
                </a:extLst>
              </a:tr>
              <a:tr h="370840">
                <a:tc>
                  <a:txBody>
                    <a:bodyPr/>
                    <a:lstStyle/>
                    <a:p>
                      <a:pPr algn="ctr"/>
                      <a:r>
                        <a:rPr lang="en-US" b="0" dirty="0">
                          <a:latin typeface="Courier New" panose="02070309020205020404" pitchFamily="49" charset="0"/>
                          <a:cs typeface="Courier New" panose="02070309020205020404" pitchFamily="49" charset="0"/>
                        </a:rPr>
                        <a:t>decimal</a:t>
                      </a:r>
                    </a:p>
                  </a:txBody>
                  <a:tcPr anchor="ctr"/>
                </a:tc>
                <a:tc>
                  <a:txBody>
                    <a:bodyPr/>
                    <a:lstStyle/>
                    <a:p>
                      <a:pPr algn="ctr"/>
                      <a:r>
                        <a:rPr lang="en-US" b="0" dirty="0">
                          <a:latin typeface="Courier New" panose="02070309020205020404" pitchFamily="49" charset="0"/>
                          <a:cs typeface="Courier New" panose="02070309020205020404" pitchFamily="49" charset="0"/>
                        </a:rPr>
                        <a:t>default</a:t>
                      </a:r>
                    </a:p>
                  </a:txBody>
                  <a:tcPr anchor="ctr"/>
                </a:tc>
                <a:tc>
                  <a:txBody>
                    <a:bodyPr/>
                    <a:lstStyle/>
                    <a:p>
                      <a:pPr algn="ctr"/>
                      <a:r>
                        <a:rPr lang="en-US" b="0" dirty="0">
                          <a:latin typeface="Courier New" panose="02070309020205020404" pitchFamily="49" charset="0"/>
                          <a:cs typeface="Courier New" panose="02070309020205020404" pitchFamily="49" charset="0"/>
                        </a:rPr>
                        <a:t>delegate</a:t>
                      </a:r>
                    </a:p>
                  </a:txBody>
                  <a:tcPr anchor="ctr"/>
                </a:tc>
                <a:tc>
                  <a:txBody>
                    <a:bodyPr/>
                    <a:lstStyle/>
                    <a:p>
                      <a:pPr algn="ctr"/>
                      <a:r>
                        <a:rPr lang="en-US" b="0" dirty="0">
                          <a:latin typeface="Courier New" panose="02070309020205020404" pitchFamily="49" charset="0"/>
                          <a:cs typeface="Courier New" panose="02070309020205020404" pitchFamily="49" charset="0"/>
                        </a:rPr>
                        <a:t>do</a:t>
                      </a:r>
                    </a:p>
                  </a:txBody>
                  <a:tcPr anchor="ctr"/>
                </a:tc>
                <a:tc>
                  <a:txBody>
                    <a:bodyPr/>
                    <a:lstStyle/>
                    <a:p>
                      <a:pPr algn="ctr"/>
                      <a:r>
                        <a:rPr lang="en-US" b="0" dirty="0">
                          <a:latin typeface="Courier New" panose="02070309020205020404" pitchFamily="49" charset="0"/>
                          <a:cs typeface="Courier New" panose="02070309020205020404" pitchFamily="49" charset="0"/>
                        </a:rPr>
                        <a:t>double</a:t>
                      </a:r>
                    </a:p>
                  </a:txBody>
                  <a:tcPr anchor="ctr"/>
                </a:tc>
                <a:tc>
                  <a:txBody>
                    <a:bodyPr/>
                    <a:lstStyle/>
                    <a:p>
                      <a:pPr algn="ctr"/>
                      <a:r>
                        <a:rPr lang="en-US" b="0" dirty="0">
                          <a:latin typeface="Courier New" panose="02070309020205020404" pitchFamily="49" charset="0"/>
                          <a:cs typeface="Courier New" panose="02070309020205020404" pitchFamily="49" charset="0"/>
                        </a:rPr>
                        <a:t>else</a:t>
                      </a:r>
                    </a:p>
                  </a:txBody>
                  <a:tcPr anchor="ctr"/>
                </a:tc>
                <a:extLst>
                  <a:ext uri="{0D108BD9-81ED-4DB2-BD59-A6C34878D82A}">
                    <a16:rowId xmlns:a16="http://schemas.microsoft.com/office/drawing/2014/main" val="1624454973"/>
                  </a:ext>
                </a:extLst>
              </a:tr>
              <a:tr h="370840">
                <a:tc>
                  <a:txBody>
                    <a:bodyPr/>
                    <a:lstStyle/>
                    <a:p>
                      <a:pPr algn="ctr"/>
                      <a:r>
                        <a:rPr lang="en-US" b="0" dirty="0" err="1">
                          <a:latin typeface="Courier New" panose="02070309020205020404" pitchFamily="49" charset="0"/>
                          <a:cs typeface="Courier New" panose="02070309020205020404" pitchFamily="49" charset="0"/>
                        </a:rPr>
                        <a:t>enum</a:t>
                      </a:r>
                      <a:endParaRPr lang="en-US" b="0" dirty="0">
                        <a:latin typeface="Courier New" panose="02070309020205020404" pitchFamily="49" charset="0"/>
                        <a:cs typeface="Courier New" panose="02070309020205020404" pitchFamily="49" charset="0"/>
                      </a:endParaRPr>
                    </a:p>
                  </a:txBody>
                  <a:tcPr anchor="ctr"/>
                </a:tc>
                <a:tc>
                  <a:txBody>
                    <a:bodyPr/>
                    <a:lstStyle/>
                    <a:p>
                      <a:pPr algn="ctr"/>
                      <a:r>
                        <a:rPr lang="en-US" b="0" dirty="0">
                          <a:latin typeface="Courier New" panose="02070309020205020404" pitchFamily="49" charset="0"/>
                          <a:cs typeface="Courier New" panose="02070309020205020404" pitchFamily="49" charset="0"/>
                        </a:rPr>
                        <a:t>event</a:t>
                      </a:r>
                    </a:p>
                  </a:txBody>
                  <a:tcPr anchor="ctr"/>
                </a:tc>
                <a:tc>
                  <a:txBody>
                    <a:bodyPr/>
                    <a:lstStyle/>
                    <a:p>
                      <a:pPr algn="ctr"/>
                      <a:r>
                        <a:rPr lang="en-US" b="0" dirty="0">
                          <a:latin typeface="Courier New" panose="02070309020205020404" pitchFamily="49" charset="0"/>
                          <a:cs typeface="Courier New" panose="02070309020205020404" pitchFamily="49" charset="0"/>
                        </a:rPr>
                        <a:t>false</a:t>
                      </a:r>
                    </a:p>
                  </a:txBody>
                  <a:tcPr anchor="ctr"/>
                </a:tc>
                <a:tc>
                  <a:txBody>
                    <a:bodyPr/>
                    <a:lstStyle/>
                    <a:p>
                      <a:pPr algn="ctr"/>
                      <a:r>
                        <a:rPr lang="en-US" b="0" dirty="0">
                          <a:latin typeface="Courier New" panose="02070309020205020404" pitchFamily="49" charset="0"/>
                          <a:cs typeface="Courier New" panose="02070309020205020404" pitchFamily="49" charset="0"/>
                        </a:rPr>
                        <a:t>finally</a:t>
                      </a:r>
                    </a:p>
                  </a:txBody>
                  <a:tcPr anchor="ctr"/>
                </a:tc>
                <a:tc>
                  <a:txBody>
                    <a:bodyPr/>
                    <a:lstStyle/>
                    <a:p>
                      <a:pPr algn="ctr"/>
                      <a:r>
                        <a:rPr lang="en-US" b="0" dirty="0">
                          <a:latin typeface="Courier New" panose="02070309020205020404" pitchFamily="49" charset="0"/>
                          <a:cs typeface="Courier New" panose="02070309020205020404" pitchFamily="49" charset="0"/>
                        </a:rPr>
                        <a:t>float</a:t>
                      </a:r>
                    </a:p>
                  </a:txBody>
                  <a:tcPr anchor="ctr"/>
                </a:tc>
                <a:tc>
                  <a:txBody>
                    <a:bodyPr/>
                    <a:lstStyle/>
                    <a:p>
                      <a:pPr algn="ctr"/>
                      <a:r>
                        <a:rPr lang="en-US" b="0" dirty="0">
                          <a:latin typeface="Courier New" panose="02070309020205020404" pitchFamily="49" charset="0"/>
                          <a:cs typeface="Courier New" panose="02070309020205020404" pitchFamily="49" charset="0"/>
                        </a:rPr>
                        <a:t>for</a:t>
                      </a:r>
                    </a:p>
                  </a:txBody>
                  <a:tcPr anchor="ctr"/>
                </a:tc>
                <a:extLst>
                  <a:ext uri="{0D108BD9-81ED-4DB2-BD59-A6C34878D82A}">
                    <a16:rowId xmlns:a16="http://schemas.microsoft.com/office/drawing/2014/main" val="3992178797"/>
                  </a:ext>
                </a:extLst>
              </a:tr>
              <a:tr h="370840">
                <a:tc>
                  <a:txBody>
                    <a:bodyPr/>
                    <a:lstStyle/>
                    <a:p>
                      <a:pPr algn="ctr"/>
                      <a:r>
                        <a:rPr lang="en-US" b="0" dirty="0">
                          <a:latin typeface="Courier New" panose="02070309020205020404" pitchFamily="49" charset="0"/>
                          <a:cs typeface="Courier New" panose="02070309020205020404" pitchFamily="49" charset="0"/>
                        </a:rPr>
                        <a:t>foreach</a:t>
                      </a:r>
                    </a:p>
                  </a:txBody>
                  <a:tcPr anchor="ctr"/>
                </a:tc>
                <a:tc>
                  <a:txBody>
                    <a:bodyPr/>
                    <a:lstStyle/>
                    <a:p>
                      <a:pPr algn="ctr"/>
                      <a:r>
                        <a:rPr lang="en-US" b="0" dirty="0" err="1">
                          <a:latin typeface="Courier New" panose="02070309020205020404" pitchFamily="49" charset="0"/>
                          <a:cs typeface="Courier New" panose="02070309020205020404" pitchFamily="49" charset="0"/>
                        </a:rPr>
                        <a:t>goto</a:t>
                      </a:r>
                      <a:endParaRPr lang="en-US" b="0" dirty="0">
                        <a:latin typeface="Courier New" panose="02070309020205020404" pitchFamily="49" charset="0"/>
                        <a:cs typeface="Courier New" panose="02070309020205020404" pitchFamily="49" charset="0"/>
                      </a:endParaRPr>
                    </a:p>
                  </a:txBody>
                  <a:tcPr anchor="ctr"/>
                </a:tc>
                <a:tc>
                  <a:txBody>
                    <a:bodyPr/>
                    <a:lstStyle/>
                    <a:p>
                      <a:pPr algn="ctr"/>
                      <a:r>
                        <a:rPr lang="en-US" b="0" dirty="0">
                          <a:latin typeface="Courier New" panose="02070309020205020404" pitchFamily="49" charset="0"/>
                          <a:cs typeface="Courier New" panose="02070309020205020404" pitchFamily="49" charset="0"/>
                        </a:rPr>
                        <a:t>if</a:t>
                      </a:r>
                    </a:p>
                  </a:txBody>
                  <a:tcPr anchor="ctr"/>
                </a:tc>
                <a:tc>
                  <a:txBody>
                    <a:bodyPr/>
                    <a:lstStyle/>
                    <a:p>
                      <a:pPr algn="ctr"/>
                      <a:r>
                        <a:rPr lang="en-US" b="0" dirty="0">
                          <a:latin typeface="Courier New" panose="02070309020205020404" pitchFamily="49" charset="0"/>
                          <a:cs typeface="Courier New" panose="02070309020205020404" pitchFamily="49" charset="0"/>
                        </a:rPr>
                        <a:t>in</a:t>
                      </a:r>
                    </a:p>
                  </a:txBody>
                  <a:tcPr anchor="ctr"/>
                </a:tc>
                <a:tc>
                  <a:txBody>
                    <a:bodyPr/>
                    <a:lstStyle/>
                    <a:p>
                      <a:pPr algn="ctr"/>
                      <a:r>
                        <a:rPr lang="en-US" b="0" dirty="0">
                          <a:latin typeface="Courier New" panose="02070309020205020404" pitchFamily="49" charset="0"/>
                          <a:cs typeface="Courier New" panose="02070309020205020404" pitchFamily="49" charset="0"/>
                        </a:rPr>
                        <a:t>int</a:t>
                      </a:r>
                    </a:p>
                  </a:txBody>
                  <a:tcPr anchor="ctr"/>
                </a:tc>
                <a:tc>
                  <a:txBody>
                    <a:bodyPr/>
                    <a:lstStyle/>
                    <a:p>
                      <a:pPr algn="ctr"/>
                      <a:r>
                        <a:rPr lang="en-US" b="0" dirty="0">
                          <a:latin typeface="Courier New" panose="02070309020205020404" pitchFamily="49" charset="0"/>
                          <a:cs typeface="Courier New" panose="02070309020205020404" pitchFamily="49" charset="0"/>
                        </a:rPr>
                        <a:t>interface</a:t>
                      </a:r>
                    </a:p>
                  </a:txBody>
                  <a:tcPr anchor="ctr"/>
                </a:tc>
                <a:extLst>
                  <a:ext uri="{0D108BD9-81ED-4DB2-BD59-A6C34878D82A}">
                    <a16:rowId xmlns:a16="http://schemas.microsoft.com/office/drawing/2014/main" val="689449505"/>
                  </a:ext>
                </a:extLst>
              </a:tr>
              <a:tr h="370840">
                <a:tc>
                  <a:txBody>
                    <a:bodyPr/>
                    <a:lstStyle/>
                    <a:p>
                      <a:pPr algn="ctr"/>
                      <a:r>
                        <a:rPr lang="en-US" b="0" dirty="0">
                          <a:latin typeface="Courier New" panose="02070309020205020404" pitchFamily="49" charset="0"/>
                          <a:cs typeface="Courier New" panose="02070309020205020404" pitchFamily="49" charset="0"/>
                        </a:rPr>
                        <a:t>is</a:t>
                      </a:r>
                    </a:p>
                  </a:txBody>
                  <a:tcPr anchor="ctr"/>
                </a:tc>
                <a:tc>
                  <a:txBody>
                    <a:bodyPr/>
                    <a:lstStyle/>
                    <a:p>
                      <a:pPr algn="ctr"/>
                      <a:r>
                        <a:rPr lang="en-US" b="0" dirty="0">
                          <a:latin typeface="Courier New" panose="02070309020205020404" pitchFamily="49" charset="0"/>
                          <a:cs typeface="Courier New" panose="02070309020205020404" pitchFamily="49" charset="0"/>
                        </a:rPr>
                        <a:t>lock</a:t>
                      </a:r>
                    </a:p>
                  </a:txBody>
                  <a:tcPr anchor="ctr"/>
                </a:tc>
                <a:tc>
                  <a:txBody>
                    <a:bodyPr/>
                    <a:lstStyle/>
                    <a:p>
                      <a:pPr algn="ctr"/>
                      <a:r>
                        <a:rPr lang="en-US" b="0" dirty="0">
                          <a:latin typeface="Courier New" panose="02070309020205020404" pitchFamily="49" charset="0"/>
                          <a:cs typeface="Courier New" panose="02070309020205020404" pitchFamily="49" charset="0"/>
                        </a:rPr>
                        <a:t>long</a:t>
                      </a:r>
                    </a:p>
                  </a:txBody>
                  <a:tcPr anchor="ctr"/>
                </a:tc>
                <a:tc>
                  <a:txBody>
                    <a:bodyPr/>
                    <a:lstStyle/>
                    <a:p>
                      <a:pPr algn="ctr"/>
                      <a:r>
                        <a:rPr lang="en-US" b="0" dirty="0">
                          <a:latin typeface="Courier New" panose="02070309020205020404" pitchFamily="49" charset="0"/>
                          <a:cs typeface="Courier New" panose="02070309020205020404" pitchFamily="49" charset="0"/>
                        </a:rPr>
                        <a:t>namespace</a:t>
                      </a:r>
                    </a:p>
                  </a:txBody>
                  <a:tcPr anchor="ctr"/>
                </a:tc>
                <a:tc>
                  <a:txBody>
                    <a:bodyPr/>
                    <a:lstStyle/>
                    <a:p>
                      <a:pPr algn="ctr"/>
                      <a:r>
                        <a:rPr lang="en-US" b="0" dirty="0">
                          <a:latin typeface="Courier New" panose="02070309020205020404" pitchFamily="49" charset="0"/>
                          <a:cs typeface="Courier New" panose="02070309020205020404" pitchFamily="49" charset="0"/>
                        </a:rPr>
                        <a:t>new</a:t>
                      </a:r>
                    </a:p>
                  </a:txBody>
                  <a:tcPr anchor="ctr"/>
                </a:tc>
                <a:tc>
                  <a:txBody>
                    <a:bodyPr/>
                    <a:lstStyle/>
                    <a:p>
                      <a:pPr algn="ctr"/>
                      <a:r>
                        <a:rPr lang="en-US" b="0" dirty="0">
                          <a:latin typeface="Courier New" panose="02070309020205020404" pitchFamily="49" charset="0"/>
                          <a:cs typeface="Courier New" panose="02070309020205020404" pitchFamily="49" charset="0"/>
                        </a:rPr>
                        <a:t>null</a:t>
                      </a:r>
                    </a:p>
                  </a:txBody>
                  <a:tcPr anchor="ctr"/>
                </a:tc>
                <a:extLst>
                  <a:ext uri="{0D108BD9-81ED-4DB2-BD59-A6C34878D82A}">
                    <a16:rowId xmlns:a16="http://schemas.microsoft.com/office/drawing/2014/main" val="2710576035"/>
                  </a:ext>
                </a:extLst>
              </a:tr>
              <a:tr h="370840">
                <a:tc>
                  <a:txBody>
                    <a:bodyPr/>
                    <a:lstStyle/>
                    <a:p>
                      <a:pPr algn="ctr"/>
                      <a:r>
                        <a:rPr lang="en-US" b="0" dirty="0">
                          <a:latin typeface="Courier New" panose="02070309020205020404" pitchFamily="49" charset="0"/>
                          <a:cs typeface="Courier New" panose="02070309020205020404" pitchFamily="49" charset="0"/>
                        </a:rPr>
                        <a:t>object</a:t>
                      </a:r>
                    </a:p>
                  </a:txBody>
                  <a:tcPr anchor="ctr"/>
                </a:tc>
                <a:tc>
                  <a:txBody>
                    <a:bodyPr/>
                    <a:lstStyle/>
                    <a:p>
                      <a:pPr algn="ctr"/>
                      <a:r>
                        <a:rPr lang="en-US" b="0" dirty="0">
                          <a:latin typeface="Courier New" panose="02070309020205020404" pitchFamily="49" charset="0"/>
                          <a:cs typeface="Courier New" panose="02070309020205020404" pitchFamily="49" charset="0"/>
                        </a:rPr>
                        <a:t>operator</a:t>
                      </a:r>
                    </a:p>
                  </a:txBody>
                  <a:tcPr anchor="ctr"/>
                </a:tc>
                <a:tc>
                  <a:txBody>
                    <a:bodyPr/>
                    <a:lstStyle/>
                    <a:p>
                      <a:pPr algn="ctr"/>
                      <a:r>
                        <a:rPr lang="en-US" b="0" dirty="0">
                          <a:latin typeface="Courier New" panose="02070309020205020404" pitchFamily="49" charset="0"/>
                          <a:cs typeface="Courier New" panose="02070309020205020404" pitchFamily="49" charset="0"/>
                        </a:rPr>
                        <a:t>out</a:t>
                      </a:r>
                    </a:p>
                  </a:txBody>
                  <a:tcPr anchor="ctr"/>
                </a:tc>
                <a:tc>
                  <a:txBody>
                    <a:bodyPr/>
                    <a:lstStyle/>
                    <a:p>
                      <a:pPr algn="ctr"/>
                      <a:r>
                        <a:rPr lang="en-US" b="0" dirty="0">
                          <a:latin typeface="Courier New" panose="02070309020205020404" pitchFamily="49" charset="0"/>
                          <a:cs typeface="Courier New" panose="02070309020205020404" pitchFamily="49" charset="0"/>
                        </a:rPr>
                        <a:t>override</a:t>
                      </a:r>
                    </a:p>
                  </a:txBody>
                  <a:tcPr anchor="ctr"/>
                </a:tc>
                <a:tc>
                  <a:txBody>
                    <a:bodyPr/>
                    <a:lstStyle/>
                    <a:p>
                      <a:pPr algn="ctr"/>
                      <a:r>
                        <a:rPr lang="en-US" b="0" dirty="0">
                          <a:latin typeface="Courier New" panose="02070309020205020404" pitchFamily="49" charset="0"/>
                          <a:cs typeface="Courier New" panose="02070309020205020404" pitchFamily="49" charset="0"/>
                        </a:rPr>
                        <a:t>params</a:t>
                      </a:r>
                    </a:p>
                  </a:txBody>
                  <a:tcPr anchor="ctr"/>
                </a:tc>
                <a:tc>
                  <a:txBody>
                    <a:bodyPr/>
                    <a:lstStyle/>
                    <a:p>
                      <a:pPr algn="ctr"/>
                      <a:r>
                        <a:rPr lang="en-US" b="0" dirty="0">
                          <a:latin typeface="Courier New" panose="02070309020205020404" pitchFamily="49" charset="0"/>
                          <a:cs typeface="Courier New" panose="02070309020205020404" pitchFamily="49" charset="0"/>
                        </a:rPr>
                        <a:t>private</a:t>
                      </a:r>
                    </a:p>
                  </a:txBody>
                  <a:tcPr anchor="ctr"/>
                </a:tc>
                <a:extLst>
                  <a:ext uri="{0D108BD9-81ED-4DB2-BD59-A6C34878D82A}">
                    <a16:rowId xmlns:a16="http://schemas.microsoft.com/office/drawing/2014/main" val="1400249687"/>
                  </a:ext>
                </a:extLst>
              </a:tr>
              <a:tr h="370840">
                <a:tc>
                  <a:txBody>
                    <a:bodyPr/>
                    <a:lstStyle/>
                    <a:p>
                      <a:pPr algn="ctr"/>
                      <a:r>
                        <a:rPr lang="en-US" b="0" dirty="0">
                          <a:latin typeface="Courier New" panose="02070309020205020404" pitchFamily="49" charset="0"/>
                          <a:cs typeface="Courier New" panose="02070309020205020404" pitchFamily="49" charset="0"/>
                        </a:rPr>
                        <a:t>protected</a:t>
                      </a:r>
                    </a:p>
                  </a:txBody>
                  <a:tcPr anchor="ctr"/>
                </a:tc>
                <a:tc>
                  <a:txBody>
                    <a:bodyPr/>
                    <a:lstStyle/>
                    <a:p>
                      <a:pPr algn="ctr"/>
                      <a:r>
                        <a:rPr lang="en-US" b="0" dirty="0">
                          <a:latin typeface="Courier New" panose="02070309020205020404" pitchFamily="49" charset="0"/>
                          <a:cs typeface="Courier New" panose="02070309020205020404" pitchFamily="49" charset="0"/>
                        </a:rPr>
                        <a:t>public</a:t>
                      </a:r>
                    </a:p>
                  </a:txBody>
                  <a:tcPr anchor="ctr"/>
                </a:tc>
                <a:tc>
                  <a:txBody>
                    <a:bodyPr/>
                    <a:lstStyle/>
                    <a:p>
                      <a:pPr algn="ctr"/>
                      <a:r>
                        <a:rPr lang="en-US" b="0" dirty="0" err="1">
                          <a:latin typeface="Courier New" panose="02070309020205020404" pitchFamily="49" charset="0"/>
                          <a:cs typeface="Courier New" panose="02070309020205020404" pitchFamily="49" charset="0"/>
                        </a:rPr>
                        <a:t>readonly</a:t>
                      </a:r>
                      <a:endParaRPr lang="en-US" b="0" dirty="0">
                        <a:latin typeface="Courier New" panose="02070309020205020404" pitchFamily="49" charset="0"/>
                        <a:cs typeface="Courier New" panose="02070309020205020404" pitchFamily="49" charset="0"/>
                      </a:endParaRPr>
                    </a:p>
                  </a:txBody>
                  <a:tcPr anchor="ctr"/>
                </a:tc>
                <a:tc>
                  <a:txBody>
                    <a:bodyPr/>
                    <a:lstStyle/>
                    <a:p>
                      <a:pPr algn="ctr"/>
                      <a:r>
                        <a:rPr lang="en-US" b="0" dirty="0">
                          <a:latin typeface="Courier New" panose="02070309020205020404" pitchFamily="49" charset="0"/>
                          <a:cs typeface="Courier New" panose="02070309020205020404" pitchFamily="49" charset="0"/>
                        </a:rPr>
                        <a:t>ref</a:t>
                      </a:r>
                    </a:p>
                  </a:txBody>
                  <a:tcPr anchor="ctr"/>
                </a:tc>
                <a:tc>
                  <a:txBody>
                    <a:bodyPr/>
                    <a:lstStyle/>
                    <a:p>
                      <a:pPr algn="ctr"/>
                      <a:r>
                        <a:rPr lang="en-US" b="0" dirty="0">
                          <a:latin typeface="Courier New" panose="02070309020205020404" pitchFamily="49" charset="0"/>
                          <a:cs typeface="Courier New" panose="02070309020205020404" pitchFamily="49" charset="0"/>
                        </a:rPr>
                        <a:t>return</a:t>
                      </a:r>
                    </a:p>
                  </a:txBody>
                  <a:tcPr anchor="ctr"/>
                </a:tc>
                <a:tc>
                  <a:txBody>
                    <a:bodyPr/>
                    <a:lstStyle/>
                    <a:p>
                      <a:pPr algn="ctr"/>
                      <a:r>
                        <a:rPr lang="en-US" b="0" dirty="0" err="1">
                          <a:latin typeface="Courier New" panose="02070309020205020404" pitchFamily="49" charset="0"/>
                          <a:cs typeface="Courier New" panose="02070309020205020404" pitchFamily="49" charset="0"/>
                        </a:rPr>
                        <a:t>sbyte</a:t>
                      </a:r>
                      <a:endParaRPr lang="en-US" b="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665826466"/>
                  </a:ext>
                </a:extLst>
              </a:tr>
              <a:tr h="370840">
                <a:tc>
                  <a:txBody>
                    <a:bodyPr/>
                    <a:lstStyle/>
                    <a:p>
                      <a:pPr algn="ctr"/>
                      <a:r>
                        <a:rPr lang="en-US" b="0" dirty="0">
                          <a:latin typeface="Courier New" panose="02070309020205020404" pitchFamily="49" charset="0"/>
                          <a:cs typeface="Courier New" panose="02070309020205020404" pitchFamily="49" charset="0"/>
                        </a:rPr>
                        <a:t>short</a:t>
                      </a:r>
                    </a:p>
                  </a:txBody>
                  <a:tcPr anchor="ctr"/>
                </a:tc>
                <a:tc>
                  <a:txBody>
                    <a:bodyPr/>
                    <a:lstStyle/>
                    <a:p>
                      <a:pPr algn="ctr"/>
                      <a:r>
                        <a:rPr lang="en-US" b="0" dirty="0">
                          <a:latin typeface="Courier New" panose="02070309020205020404" pitchFamily="49" charset="0"/>
                          <a:cs typeface="Courier New" panose="02070309020205020404" pitchFamily="49" charset="0"/>
                        </a:rPr>
                        <a:t>static</a:t>
                      </a:r>
                    </a:p>
                  </a:txBody>
                  <a:tcPr anchor="ctr"/>
                </a:tc>
                <a:tc>
                  <a:txBody>
                    <a:bodyPr/>
                    <a:lstStyle/>
                    <a:p>
                      <a:pPr algn="ctr"/>
                      <a:r>
                        <a:rPr lang="en-US" b="0" dirty="0">
                          <a:latin typeface="Courier New" panose="02070309020205020404" pitchFamily="49" charset="0"/>
                          <a:cs typeface="Courier New" panose="02070309020205020404" pitchFamily="49" charset="0"/>
                        </a:rPr>
                        <a:t>string</a:t>
                      </a:r>
                    </a:p>
                  </a:txBody>
                  <a:tcPr anchor="ctr"/>
                </a:tc>
                <a:tc>
                  <a:txBody>
                    <a:bodyPr/>
                    <a:lstStyle/>
                    <a:p>
                      <a:pPr algn="ctr"/>
                      <a:r>
                        <a:rPr lang="en-US" b="0" dirty="0">
                          <a:latin typeface="Courier New" panose="02070309020205020404" pitchFamily="49" charset="0"/>
                          <a:cs typeface="Courier New" panose="02070309020205020404" pitchFamily="49" charset="0"/>
                        </a:rPr>
                        <a:t>struct</a:t>
                      </a:r>
                    </a:p>
                  </a:txBody>
                  <a:tcPr anchor="ctr"/>
                </a:tc>
                <a:tc>
                  <a:txBody>
                    <a:bodyPr/>
                    <a:lstStyle/>
                    <a:p>
                      <a:pPr algn="ctr"/>
                      <a:r>
                        <a:rPr lang="en-US" b="0" dirty="0">
                          <a:latin typeface="Courier New" panose="02070309020205020404" pitchFamily="49" charset="0"/>
                          <a:cs typeface="Courier New" panose="02070309020205020404" pitchFamily="49" charset="0"/>
                        </a:rPr>
                        <a:t>switch</a:t>
                      </a:r>
                    </a:p>
                  </a:txBody>
                  <a:tcPr anchor="ctr"/>
                </a:tc>
                <a:tc>
                  <a:txBody>
                    <a:bodyPr/>
                    <a:lstStyle/>
                    <a:p>
                      <a:pPr algn="ctr"/>
                      <a:r>
                        <a:rPr lang="en-US" b="0" dirty="0">
                          <a:latin typeface="Courier New" panose="02070309020205020404" pitchFamily="49" charset="0"/>
                          <a:cs typeface="Courier New" panose="02070309020205020404" pitchFamily="49" charset="0"/>
                        </a:rPr>
                        <a:t>this</a:t>
                      </a:r>
                    </a:p>
                  </a:txBody>
                  <a:tcPr anchor="ctr"/>
                </a:tc>
                <a:extLst>
                  <a:ext uri="{0D108BD9-81ED-4DB2-BD59-A6C34878D82A}">
                    <a16:rowId xmlns:a16="http://schemas.microsoft.com/office/drawing/2014/main" val="3060140809"/>
                  </a:ext>
                </a:extLst>
              </a:tr>
              <a:tr h="370840">
                <a:tc>
                  <a:txBody>
                    <a:bodyPr/>
                    <a:lstStyle/>
                    <a:p>
                      <a:pPr algn="ctr"/>
                      <a:r>
                        <a:rPr lang="en-US" b="0" dirty="0">
                          <a:latin typeface="Courier New" panose="02070309020205020404" pitchFamily="49" charset="0"/>
                          <a:cs typeface="Courier New" panose="02070309020205020404" pitchFamily="49" charset="0"/>
                        </a:rPr>
                        <a:t>throw</a:t>
                      </a:r>
                    </a:p>
                  </a:txBody>
                  <a:tcPr anchor="ctr"/>
                </a:tc>
                <a:tc>
                  <a:txBody>
                    <a:bodyPr/>
                    <a:lstStyle/>
                    <a:p>
                      <a:pPr algn="ctr"/>
                      <a:r>
                        <a:rPr lang="en-US" b="0" dirty="0">
                          <a:latin typeface="Courier New" panose="02070309020205020404" pitchFamily="49" charset="0"/>
                          <a:cs typeface="Courier New" panose="02070309020205020404" pitchFamily="49" charset="0"/>
                        </a:rPr>
                        <a:t>true</a:t>
                      </a:r>
                    </a:p>
                  </a:txBody>
                  <a:tcPr anchor="ctr"/>
                </a:tc>
                <a:tc>
                  <a:txBody>
                    <a:bodyPr/>
                    <a:lstStyle/>
                    <a:p>
                      <a:pPr algn="ctr"/>
                      <a:r>
                        <a:rPr lang="en-US" b="0" dirty="0">
                          <a:latin typeface="Courier New" panose="02070309020205020404" pitchFamily="49" charset="0"/>
                          <a:cs typeface="Courier New" panose="02070309020205020404" pitchFamily="49" charset="0"/>
                        </a:rPr>
                        <a:t>try</a:t>
                      </a:r>
                    </a:p>
                  </a:txBody>
                  <a:tcPr anchor="ctr"/>
                </a:tc>
                <a:tc>
                  <a:txBody>
                    <a:bodyPr/>
                    <a:lstStyle/>
                    <a:p>
                      <a:pPr algn="ctr"/>
                      <a:r>
                        <a:rPr lang="en-US" b="0" dirty="0" err="1">
                          <a:latin typeface="Courier New" panose="02070309020205020404" pitchFamily="49" charset="0"/>
                          <a:cs typeface="Courier New" panose="02070309020205020404" pitchFamily="49" charset="0"/>
                        </a:rPr>
                        <a:t>typeof</a:t>
                      </a:r>
                      <a:endParaRPr lang="en-US" b="0" dirty="0">
                        <a:latin typeface="Courier New" panose="02070309020205020404" pitchFamily="49" charset="0"/>
                        <a:cs typeface="Courier New" panose="02070309020205020404" pitchFamily="49" charset="0"/>
                      </a:endParaRPr>
                    </a:p>
                  </a:txBody>
                  <a:tcPr anchor="ctr"/>
                </a:tc>
                <a:tc>
                  <a:txBody>
                    <a:bodyPr/>
                    <a:lstStyle/>
                    <a:p>
                      <a:pPr algn="ctr"/>
                      <a:r>
                        <a:rPr lang="en-US" b="0" dirty="0" err="1">
                          <a:latin typeface="Courier New" panose="02070309020205020404" pitchFamily="49" charset="0"/>
                          <a:cs typeface="Courier New" panose="02070309020205020404" pitchFamily="49" charset="0"/>
                        </a:rPr>
                        <a:t>uint</a:t>
                      </a:r>
                      <a:endParaRPr lang="en-US" b="0" dirty="0">
                        <a:latin typeface="Courier New" panose="02070309020205020404" pitchFamily="49" charset="0"/>
                        <a:cs typeface="Courier New" panose="02070309020205020404" pitchFamily="49" charset="0"/>
                      </a:endParaRPr>
                    </a:p>
                  </a:txBody>
                  <a:tcPr anchor="ctr"/>
                </a:tc>
                <a:tc>
                  <a:txBody>
                    <a:bodyPr/>
                    <a:lstStyle/>
                    <a:p>
                      <a:pPr algn="ctr"/>
                      <a:r>
                        <a:rPr lang="en-US" b="0" dirty="0" err="1">
                          <a:latin typeface="Courier New" panose="02070309020205020404" pitchFamily="49" charset="0"/>
                          <a:cs typeface="Courier New" panose="02070309020205020404" pitchFamily="49" charset="0"/>
                        </a:rPr>
                        <a:t>ulong</a:t>
                      </a:r>
                      <a:endParaRPr lang="en-US" b="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933145737"/>
                  </a:ext>
                </a:extLst>
              </a:tr>
              <a:tr h="370840">
                <a:tc>
                  <a:txBody>
                    <a:bodyPr/>
                    <a:lstStyle/>
                    <a:p>
                      <a:pPr algn="ctr"/>
                      <a:r>
                        <a:rPr lang="en-US" b="0" dirty="0" err="1">
                          <a:latin typeface="Courier New" panose="02070309020205020404" pitchFamily="49" charset="0"/>
                          <a:cs typeface="Courier New" panose="02070309020205020404" pitchFamily="49" charset="0"/>
                        </a:rPr>
                        <a:t>ushort</a:t>
                      </a:r>
                      <a:endParaRPr lang="en-US" b="0" dirty="0">
                        <a:latin typeface="Courier New" panose="02070309020205020404" pitchFamily="49" charset="0"/>
                        <a:cs typeface="Courier New" panose="02070309020205020404" pitchFamily="49" charset="0"/>
                      </a:endParaRPr>
                    </a:p>
                  </a:txBody>
                  <a:tcPr anchor="ctr"/>
                </a:tc>
                <a:tc>
                  <a:txBody>
                    <a:bodyPr/>
                    <a:lstStyle/>
                    <a:p>
                      <a:pPr algn="ctr"/>
                      <a:r>
                        <a:rPr lang="en-US" b="0" dirty="0">
                          <a:latin typeface="Courier New" panose="02070309020205020404" pitchFamily="49" charset="0"/>
                          <a:cs typeface="Courier New" panose="02070309020205020404" pitchFamily="49" charset="0"/>
                        </a:rPr>
                        <a:t>using</a:t>
                      </a:r>
                    </a:p>
                  </a:txBody>
                  <a:tcPr anchor="ctr"/>
                </a:tc>
                <a:tc>
                  <a:txBody>
                    <a:bodyPr/>
                    <a:lstStyle/>
                    <a:p>
                      <a:pPr algn="ctr"/>
                      <a:r>
                        <a:rPr lang="en-US" b="0" dirty="0">
                          <a:latin typeface="Courier New" panose="02070309020205020404" pitchFamily="49" charset="0"/>
                          <a:cs typeface="Courier New" panose="02070309020205020404" pitchFamily="49" charset="0"/>
                        </a:rPr>
                        <a:t>value</a:t>
                      </a:r>
                    </a:p>
                  </a:txBody>
                  <a:tcPr anchor="ctr"/>
                </a:tc>
                <a:tc>
                  <a:txBody>
                    <a:bodyPr/>
                    <a:lstStyle/>
                    <a:p>
                      <a:pPr algn="ctr"/>
                      <a:r>
                        <a:rPr lang="en-US" b="0" dirty="0">
                          <a:latin typeface="Courier New" panose="02070309020205020404" pitchFamily="49" charset="0"/>
                          <a:cs typeface="Courier New" panose="02070309020205020404" pitchFamily="49" charset="0"/>
                        </a:rPr>
                        <a:t>virtual</a:t>
                      </a:r>
                    </a:p>
                  </a:txBody>
                  <a:tcPr anchor="ctr"/>
                </a:tc>
                <a:tc>
                  <a:txBody>
                    <a:bodyPr/>
                    <a:lstStyle/>
                    <a:p>
                      <a:pPr algn="ctr"/>
                      <a:r>
                        <a:rPr lang="en-US" b="0" dirty="0">
                          <a:latin typeface="Courier New" panose="02070309020205020404" pitchFamily="49" charset="0"/>
                          <a:cs typeface="Courier New" panose="02070309020205020404" pitchFamily="49" charset="0"/>
                        </a:rPr>
                        <a:t>void</a:t>
                      </a:r>
                    </a:p>
                  </a:txBody>
                  <a:tcPr anchor="ctr"/>
                </a:tc>
                <a:tc>
                  <a:txBody>
                    <a:bodyPr/>
                    <a:lstStyle/>
                    <a:p>
                      <a:pPr algn="ctr"/>
                      <a:r>
                        <a:rPr lang="en-US" b="0" dirty="0">
                          <a:latin typeface="Courier New" panose="02070309020205020404" pitchFamily="49" charset="0"/>
                          <a:cs typeface="Courier New" panose="02070309020205020404" pitchFamily="49" charset="0"/>
                        </a:rPr>
                        <a:t>while</a:t>
                      </a:r>
                    </a:p>
                  </a:txBody>
                  <a:tcPr anchor="ctr"/>
                </a:tc>
                <a:extLst>
                  <a:ext uri="{0D108BD9-81ED-4DB2-BD59-A6C34878D82A}">
                    <a16:rowId xmlns:a16="http://schemas.microsoft.com/office/drawing/2014/main" val="3806866379"/>
                  </a:ext>
                </a:extLst>
              </a:tr>
            </a:tbl>
          </a:graphicData>
        </a:graphic>
      </p:graphicFrame>
      <p:sp>
        <p:nvSpPr>
          <p:cNvPr id="16" name="Title 1">
            <a:extLst>
              <a:ext uri="{FF2B5EF4-FFF2-40B4-BE49-F238E27FC236}">
                <a16:creationId xmlns:a16="http://schemas.microsoft.com/office/drawing/2014/main" id="{44AA1148-3192-4455-B7C9-F540D4B2DE49}"/>
              </a:ext>
            </a:extLst>
          </p:cNvPr>
          <p:cNvSpPr>
            <a:spLocks noGrp="1"/>
          </p:cNvSpPr>
          <p:nvPr>
            <p:ph type="title"/>
          </p:nvPr>
        </p:nvSpPr>
        <p:spPr>
          <a:xfrm>
            <a:off x="913795" y="0"/>
            <a:ext cx="10353762" cy="970450"/>
          </a:xfrm>
        </p:spPr>
        <p:txBody>
          <a:bodyPr/>
          <a:lstStyle/>
          <a:p>
            <a:r>
              <a:rPr lang="en-US" dirty="0"/>
              <a:t>Vocabulary</a:t>
            </a:r>
          </a:p>
        </p:txBody>
      </p:sp>
      <p:sp>
        <p:nvSpPr>
          <p:cNvPr id="17" name="Rectangle 16">
            <a:extLst>
              <a:ext uri="{FF2B5EF4-FFF2-40B4-BE49-F238E27FC236}">
                <a16:creationId xmlns:a16="http://schemas.microsoft.com/office/drawing/2014/main" id="{E9A7E102-04EC-4C1A-B8FE-BED748221211}"/>
              </a:ext>
            </a:extLst>
          </p:cNvPr>
          <p:cNvSpPr/>
          <p:nvPr/>
        </p:nvSpPr>
        <p:spPr>
          <a:xfrm>
            <a:off x="0" y="6350804"/>
            <a:ext cx="12192000" cy="646331"/>
          </a:xfrm>
          <a:prstGeom prst="rect">
            <a:avLst/>
          </a:prstGeom>
        </p:spPr>
        <p:txBody>
          <a:bodyPr wrap="square">
            <a:spAutoFit/>
          </a:bodyPr>
          <a:lstStyle/>
          <a:p>
            <a:pPr algn="ctr"/>
            <a:r>
              <a:rPr lang="en-US" dirty="0">
                <a:hlinkClick r:id="rId2"/>
              </a:rPr>
              <a:t>https://docs.microsoft.com/en-us/dotnet/csharp/language-reference/keywords/</a:t>
            </a:r>
            <a:endParaRPr lang="en-US" dirty="0"/>
          </a:p>
          <a:p>
            <a:pPr algn="ctr"/>
            <a:endParaRPr lang="en-US" dirty="0"/>
          </a:p>
        </p:txBody>
      </p:sp>
      <p:sp>
        <p:nvSpPr>
          <p:cNvPr id="18" name="Rectangle 17">
            <a:extLst>
              <a:ext uri="{FF2B5EF4-FFF2-40B4-BE49-F238E27FC236}">
                <a16:creationId xmlns:a16="http://schemas.microsoft.com/office/drawing/2014/main" id="{15A37612-1962-4E19-BF31-E4EC27FC05A3}"/>
              </a:ext>
            </a:extLst>
          </p:cNvPr>
          <p:cNvSpPr/>
          <p:nvPr/>
        </p:nvSpPr>
        <p:spPr>
          <a:xfrm>
            <a:off x="5366" y="5056553"/>
            <a:ext cx="12186634" cy="1015663"/>
          </a:xfrm>
          <a:prstGeom prst="rect">
            <a:avLst/>
          </a:prstGeom>
        </p:spPr>
        <p:txBody>
          <a:bodyPr wrap="square">
            <a:spAutoFit/>
          </a:bodyPr>
          <a:lstStyle/>
          <a:p>
            <a:pPr algn="ctr"/>
            <a:r>
              <a:rPr lang="en-US" sz="1200" dirty="0"/>
              <a:t>Note: This is not a complete list.</a:t>
            </a:r>
          </a:p>
          <a:p>
            <a:pPr algn="ctr"/>
            <a:r>
              <a:rPr lang="en-US" sz="1200" dirty="0"/>
              <a:t>Also Note: This table may not appear on Canvas’s previewer. Download file to view.</a:t>
            </a:r>
          </a:p>
          <a:p>
            <a:pPr algn="ctr"/>
            <a:endParaRPr lang="en-US" dirty="0"/>
          </a:p>
          <a:p>
            <a:pPr algn="ctr"/>
            <a:r>
              <a:rPr lang="en-US" dirty="0"/>
              <a:t>By the end of the semester, you should be able to explain what each of these keywords are and what they are used for.</a:t>
            </a:r>
          </a:p>
        </p:txBody>
      </p:sp>
    </p:spTree>
    <p:extLst>
      <p:ext uri="{BB962C8B-B14F-4D97-AF65-F5344CB8AC3E}">
        <p14:creationId xmlns:p14="http://schemas.microsoft.com/office/powerpoint/2010/main" val="2802205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ADBE-2503-4FC3-B2D1-E27B7096C3B9}"/>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8C7E5950-9264-4B77-9F88-4621C2A1C6B0}"/>
              </a:ext>
            </a:extLst>
          </p:cNvPr>
          <p:cNvSpPr>
            <a:spLocks noGrp="1"/>
          </p:cNvSpPr>
          <p:nvPr>
            <p:ph idx="1"/>
          </p:nvPr>
        </p:nvSpPr>
        <p:spPr>
          <a:xfrm>
            <a:off x="913795" y="1732449"/>
            <a:ext cx="10353762" cy="4890293"/>
          </a:xfrm>
        </p:spPr>
        <p:txBody>
          <a:bodyPr/>
          <a:lstStyle/>
          <a:p>
            <a:pPr marL="36900" indent="0">
              <a:buNone/>
            </a:pPr>
            <a:r>
              <a:rPr lang="en-US" dirty="0"/>
              <a:t>Some of this presentations syntax &amp; vocab is based on topics that you can’t just study and understand; rather you need an actual situation or problem to solve that requires these strategies to practice.</a:t>
            </a:r>
          </a:p>
          <a:p>
            <a:pPr marL="36900" indent="0">
              <a:buNone/>
            </a:pPr>
            <a:endParaRPr lang="en-US" dirty="0"/>
          </a:p>
          <a:p>
            <a:pPr marL="36900" indent="0">
              <a:buNone/>
            </a:pPr>
            <a:r>
              <a:rPr lang="en-US" dirty="0"/>
              <a:t>For these difficult to represent topics, I am sharing them with you to allow you to “get your feet wet” so that when the time comes to use them, you will be able to figure it out from there. </a:t>
            </a:r>
          </a:p>
          <a:p>
            <a:pPr marL="36900" indent="0">
              <a:buNone/>
            </a:pPr>
            <a:endParaRPr lang="en-US" dirty="0"/>
          </a:p>
          <a:p>
            <a:pPr marL="36900" indent="0">
              <a:buNone/>
            </a:pPr>
            <a:r>
              <a:rPr lang="en-US" dirty="0"/>
              <a:t>I’ve written hundreds of thousands (maybe millions?) of lines of code and I’ve never had to use some of these topics; partially because they are often times optional.</a:t>
            </a:r>
          </a:p>
        </p:txBody>
      </p:sp>
    </p:spTree>
    <p:extLst>
      <p:ext uri="{BB962C8B-B14F-4D97-AF65-F5344CB8AC3E}">
        <p14:creationId xmlns:p14="http://schemas.microsoft.com/office/powerpoint/2010/main" val="3022704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9EDC262-2B9E-4743-B9C6-C7E76DB5BF4C}"/>
              </a:ext>
            </a:extLst>
          </p:cNvPr>
          <p:cNvPicPr>
            <a:picLocks noChangeAspect="1"/>
          </p:cNvPicPr>
          <p:nvPr/>
        </p:nvPicPr>
        <p:blipFill>
          <a:blip r:embed="rId3"/>
          <a:stretch>
            <a:fillRect/>
          </a:stretch>
        </p:blipFill>
        <p:spPr>
          <a:xfrm>
            <a:off x="2052743" y="229517"/>
            <a:ext cx="8086514" cy="5891770"/>
          </a:xfrm>
          <a:prstGeom prst="rect">
            <a:avLst/>
          </a:prstGeom>
          <a:ln w="190500">
            <a:solidFill>
              <a:schemeClr val="tx1">
                <a:alpha val="7000"/>
              </a:schemeClr>
            </a:solidFill>
          </a:ln>
        </p:spPr>
      </p:pic>
      <p:sp>
        <p:nvSpPr>
          <p:cNvPr id="5" name="Rectangle 4">
            <a:extLst>
              <a:ext uri="{FF2B5EF4-FFF2-40B4-BE49-F238E27FC236}">
                <a16:creationId xmlns:a16="http://schemas.microsoft.com/office/drawing/2014/main" id="{37E920D3-E6BA-4EDB-9026-AEF0B8CDC4B2}"/>
              </a:ext>
            </a:extLst>
          </p:cNvPr>
          <p:cNvSpPr/>
          <p:nvPr/>
        </p:nvSpPr>
        <p:spPr>
          <a:xfrm>
            <a:off x="0" y="6350804"/>
            <a:ext cx="12192000" cy="646331"/>
          </a:xfrm>
          <a:prstGeom prst="rect">
            <a:avLst/>
          </a:prstGeom>
        </p:spPr>
        <p:txBody>
          <a:bodyPr wrap="square">
            <a:spAutoFit/>
          </a:bodyPr>
          <a:lstStyle/>
          <a:p>
            <a:pPr algn="ctr"/>
            <a:r>
              <a:rPr lang="en-US" dirty="0">
                <a:hlinkClick r:id="rId4"/>
              </a:rPr>
              <a:t>https://docs.microsoft.com/en-us/dotnet/csharp/language-reference/keywords/using-directive</a:t>
            </a:r>
            <a:endParaRPr lang="en-US" dirty="0"/>
          </a:p>
          <a:p>
            <a:pPr algn="ctr"/>
            <a:endParaRPr lang="en-US" dirty="0"/>
          </a:p>
        </p:txBody>
      </p:sp>
    </p:spTree>
    <p:extLst>
      <p:ext uri="{BB962C8B-B14F-4D97-AF65-F5344CB8AC3E}">
        <p14:creationId xmlns:p14="http://schemas.microsoft.com/office/powerpoint/2010/main" val="2939313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326EBB-36E0-4A0A-A72F-9E7D1EC9BAE7}"/>
              </a:ext>
            </a:extLst>
          </p:cNvPr>
          <p:cNvPicPr>
            <a:picLocks noChangeAspect="1"/>
          </p:cNvPicPr>
          <p:nvPr/>
        </p:nvPicPr>
        <p:blipFill>
          <a:blip r:embed="rId2"/>
          <a:stretch>
            <a:fillRect/>
          </a:stretch>
        </p:blipFill>
        <p:spPr>
          <a:xfrm>
            <a:off x="214863" y="246265"/>
            <a:ext cx="6657975" cy="2743200"/>
          </a:xfrm>
          <a:prstGeom prst="rect">
            <a:avLst/>
          </a:prstGeom>
        </p:spPr>
      </p:pic>
      <p:pic>
        <p:nvPicPr>
          <p:cNvPr id="5" name="Picture 4">
            <a:extLst>
              <a:ext uri="{FF2B5EF4-FFF2-40B4-BE49-F238E27FC236}">
                <a16:creationId xmlns:a16="http://schemas.microsoft.com/office/drawing/2014/main" id="{CDF4861E-1C5C-486F-B156-2C1203DEC32A}"/>
              </a:ext>
            </a:extLst>
          </p:cNvPr>
          <p:cNvPicPr>
            <a:picLocks noChangeAspect="1"/>
          </p:cNvPicPr>
          <p:nvPr/>
        </p:nvPicPr>
        <p:blipFill>
          <a:blip r:embed="rId3"/>
          <a:stretch>
            <a:fillRect/>
          </a:stretch>
        </p:blipFill>
        <p:spPr>
          <a:xfrm>
            <a:off x="6025243" y="3551295"/>
            <a:ext cx="5105400" cy="2495550"/>
          </a:xfrm>
          <a:prstGeom prst="rect">
            <a:avLst/>
          </a:prstGeom>
        </p:spPr>
      </p:pic>
      <p:sp>
        <p:nvSpPr>
          <p:cNvPr id="6" name="Arrow: Bent 5">
            <a:extLst>
              <a:ext uri="{FF2B5EF4-FFF2-40B4-BE49-F238E27FC236}">
                <a16:creationId xmlns:a16="http://schemas.microsoft.com/office/drawing/2014/main" id="{5865C40A-4D32-4F27-A53D-499E38D17CF0}"/>
              </a:ext>
            </a:extLst>
          </p:cNvPr>
          <p:cNvSpPr/>
          <p:nvPr/>
        </p:nvSpPr>
        <p:spPr>
          <a:xfrm flipV="1">
            <a:off x="2912237" y="3216777"/>
            <a:ext cx="2108719" cy="1994415"/>
          </a:xfrm>
          <a:prstGeom prst="bentArrow">
            <a:avLst>
              <a:gd name="adj1" fmla="val 25000"/>
              <a:gd name="adj2" fmla="val 25000"/>
              <a:gd name="adj3" fmla="val 4310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a:extLst>
              <a:ext uri="{FF2B5EF4-FFF2-40B4-BE49-F238E27FC236}">
                <a16:creationId xmlns:a16="http://schemas.microsoft.com/office/drawing/2014/main" id="{6AEEDC3F-9C9F-466F-B3F3-7B003F2AFE85}"/>
              </a:ext>
            </a:extLst>
          </p:cNvPr>
          <p:cNvSpPr/>
          <p:nvPr/>
        </p:nvSpPr>
        <p:spPr>
          <a:xfrm>
            <a:off x="0" y="6350804"/>
            <a:ext cx="12192000" cy="646331"/>
          </a:xfrm>
          <a:prstGeom prst="rect">
            <a:avLst/>
          </a:prstGeom>
        </p:spPr>
        <p:txBody>
          <a:bodyPr wrap="square">
            <a:spAutoFit/>
          </a:bodyPr>
          <a:lstStyle/>
          <a:p>
            <a:pPr algn="ctr"/>
            <a:r>
              <a:rPr lang="en-US" dirty="0">
                <a:hlinkClick r:id="rId4"/>
              </a:rPr>
              <a:t>https://docs.microsoft.com/en-us/dotnet/csharp/language-reference/keywords/using-directive</a:t>
            </a:r>
            <a:endParaRPr lang="en-US" dirty="0"/>
          </a:p>
          <a:p>
            <a:pPr algn="ctr"/>
            <a:endParaRPr lang="en-US" dirty="0"/>
          </a:p>
        </p:txBody>
      </p:sp>
    </p:spTree>
    <p:extLst>
      <p:ext uri="{BB962C8B-B14F-4D97-AF65-F5344CB8AC3E}">
        <p14:creationId xmlns:p14="http://schemas.microsoft.com/office/powerpoint/2010/main" val="892475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9EDC262-2B9E-4743-B9C6-C7E76DB5B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743" y="229517"/>
            <a:ext cx="8086513" cy="5891770"/>
          </a:xfrm>
          <a:prstGeom prst="rect">
            <a:avLst/>
          </a:prstGeom>
          <a:ln w="190500">
            <a:solidFill>
              <a:schemeClr val="tx1">
                <a:alpha val="7000"/>
              </a:schemeClr>
            </a:solidFill>
          </a:ln>
        </p:spPr>
      </p:pic>
      <p:sp>
        <p:nvSpPr>
          <p:cNvPr id="5" name="Rectangle 4">
            <a:extLst>
              <a:ext uri="{FF2B5EF4-FFF2-40B4-BE49-F238E27FC236}">
                <a16:creationId xmlns:a16="http://schemas.microsoft.com/office/drawing/2014/main" id="{37E920D3-E6BA-4EDB-9026-AEF0B8CDC4B2}"/>
              </a:ext>
            </a:extLst>
          </p:cNvPr>
          <p:cNvSpPr/>
          <p:nvPr/>
        </p:nvSpPr>
        <p:spPr>
          <a:xfrm>
            <a:off x="0" y="6350804"/>
            <a:ext cx="12192000" cy="646331"/>
          </a:xfrm>
          <a:prstGeom prst="rect">
            <a:avLst/>
          </a:prstGeom>
        </p:spPr>
        <p:txBody>
          <a:bodyPr wrap="square">
            <a:spAutoFit/>
          </a:bodyPr>
          <a:lstStyle/>
          <a:p>
            <a:pPr algn="ctr"/>
            <a:r>
              <a:rPr lang="en-US" dirty="0">
                <a:hlinkClick r:id="rId4"/>
              </a:rPr>
              <a:t>https://docs.microsoft.com/en-us/dotnet/csharp/programming-guide/namespaces/</a:t>
            </a:r>
            <a:endParaRPr lang="en-US" dirty="0"/>
          </a:p>
          <a:p>
            <a:pPr algn="ctr"/>
            <a:endParaRPr lang="en-US" dirty="0"/>
          </a:p>
        </p:txBody>
      </p:sp>
    </p:spTree>
    <p:extLst>
      <p:ext uri="{BB962C8B-B14F-4D97-AF65-F5344CB8AC3E}">
        <p14:creationId xmlns:p14="http://schemas.microsoft.com/office/powerpoint/2010/main" val="155579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9EDC262-2B9E-4743-B9C6-C7E76DB5B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743" y="339088"/>
            <a:ext cx="8086513" cy="5672628"/>
          </a:xfrm>
          <a:prstGeom prst="rect">
            <a:avLst/>
          </a:prstGeom>
          <a:ln w="190500">
            <a:solidFill>
              <a:schemeClr val="tx1">
                <a:alpha val="7000"/>
              </a:schemeClr>
            </a:solidFill>
          </a:ln>
        </p:spPr>
      </p:pic>
      <p:sp>
        <p:nvSpPr>
          <p:cNvPr id="5" name="Rectangle 4">
            <a:extLst>
              <a:ext uri="{FF2B5EF4-FFF2-40B4-BE49-F238E27FC236}">
                <a16:creationId xmlns:a16="http://schemas.microsoft.com/office/drawing/2014/main" id="{37E920D3-E6BA-4EDB-9026-AEF0B8CDC4B2}"/>
              </a:ext>
            </a:extLst>
          </p:cNvPr>
          <p:cNvSpPr/>
          <p:nvPr/>
        </p:nvSpPr>
        <p:spPr>
          <a:xfrm>
            <a:off x="0" y="6350804"/>
            <a:ext cx="12192000" cy="646331"/>
          </a:xfrm>
          <a:prstGeom prst="rect">
            <a:avLst/>
          </a:prstGeom>
        </p:spPr>
        <p:txBody>
          <a:bodyPr wrap="square">
            <a:spAutoFit/>
          </a:bodyPr>
          <a:lstStyle/>
          <a:p>
            <a:pPr algn="ctr"/>
            <a:r>
              <a:rPr lang="en-US" dirty="0">
                <a:hlinkClick r:id="rId4"/>
              </a:rPr>
              <a:t>https://docs.microsoft.com/en-us/dotnet/csharp/programming-guide/namespaces/</a:t>
            </a:r>
            <a:endParaRPr lang="en-US" dirty="0"/>
          </a:p>
          <a:p>
            <a:pPr algn="ctr"/>
            <a:endParaRPr lang="en-US" dirty="0"/>
          </a:p>
        </p:txBody>
      </p:sp>
    </p:spTree>
    <p:extLst>
      <p:ext uri="{BB962C8B-B14F-4D97-AF65-F5344CB8AC3E}">
        <p14:creationId xmlns:p14="http://schemas.microsoft.com/office/powerpoint/2010/main" val="209102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9EDC262-2B9E-4743-B9C6-C7E76DB5B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743" y="229517"/>
            <a:ext cx="8086513" cy="5891769"/>
          </a:xfrm>
          <a:prstGeom prst="rect">
            <a:avLst/>
          </a:prstGeom>
          <a:ln w="190500">
            <a:solidFill>
              <a:schemeClr val="tx1">
                <a:alpha val="7000"/>
              </a:schemeClr>
            </a:solidFill>
          </a:ln>
        </p:spPr>
      </p:pic>
      <p:sp>
        <p:nvSpPr>
          <p:cNvPr id="5" name="Rectangle 4">
            <a:extLst>
              <a:ext uri="{FF2B5EF4-FFF2-40B4-BE49-F238E27FC236}">
                <a16:creationId xmlns:a16="http://schemas.microsoft.com/office/drawing/2014/main" id="{37E920D3-E6BA-4EDB-9026-AEF0B8CDC4B2}"/>
              </a:ext>
            </a:extLst>
          </p:cNvPr>
          <p:cNvSpPr/>
          <p:nvPr/>
        </p:nvSpPr>
        <p:spPr>
          <a:xfrm>
            <a:off x="0" y="6350804"/>
            <a:ext cx="12192000" cy="646331"/>
          </a:xfrm>
          <a:prstGeom prst="rect">
            <a:avLst/>
          </a:prstGeom>
        </p:spPr>
        <p:txBody>
          <a:bodyPr wrap="square">
            <a:spAutoFit/>
          </a:bodyPr>
          <a:lstStyle/>
          <a:p>
            <a:pPr algn="ctr"/>
            <a:r>
              <a:rPr lang="en-US" dirty="0">
                <a:hlinkClick r:id="rId4"/>
              </a:rPr>
              <a:t>https://docs.microsoft.com/en-us/dotnet/csharp/programming-guide/classes-and-structs/classes</a:t>
            </a:r>
            <a:endParaRPr lang="en-US" dirty="0"/>
          </a:p>
          <a:p>
            <a:pPr algn="ctr"/>
            <a:endParaRPr lang="en-US" dirty="0"/>
          </a:p>
        </p:txBody>
      </p:sp>
    </p:spTree>
    <p:extLst>
      <p:ext uri="{BB962C8B-B14F-4D97-AF65-F5344CB8AC3E}">
        <p14:creationId xmlns:p14="http://schemas.microsoft.com/office/powerpoint/2010/main" val="1005647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9EDC262-2B9E-4743-B9C6-C7E76DB5B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212" y="241308"/>
            <a:ext cx="6625387" cy="5369018"/>
          </a:xfrm>
          <a:prstGeom prst="rect">
            <a:avLst/>
          </a:prstGeom>
          <a:ln w="190500">
            <a:solidFill>
              <a:schemeClr val="tx1">
                <a:alpha val="7000"/>
              </a:schemeClr>
            </a:solidFill>
          </a:ln>
        </p:spPr>
      </p:pic>
      <p:sp>
        <p:nvSpPr>
          <p:cNvPr id="5" name="Rectangle 4">
            <a:extLst>
              <a:ext uri="{FF2B5EF4-FFF2-40B4-BE49-F238E27FC236}">
                <a16:creationId xmlns:a16="http://schemas.microsoft.com/office/drawing/2014/main" id="{37E920D3-E6BA-4EDB-9026-AEF0B8CDC4B2}"/>
              </a:ext>
            </a:extLst>
          </p:cNvPr>
          <p:cNvSpPr/>
          <p:nvPr/>
        </p:nvSpPr>
        <p:spPr>
          <a:xfrm>
            <a:off x="0" y="5539305"/>
            <a:ext cx="12192000" cy="1477328"/>
          </a:xfrm>
          <a:prstGeom prst="rect">
            <a:avLst/>
          </a:prstGeom>
        </p:spPr>
        <p:txBody>
          <a:bodyPr wrap="square">
            <a:spAutoFit/>
          </a:bodyPr>
          <a:lstStyle/>
          <a:p>
            <a:pPr algn="ctr"/>
            <a:r>
              <a:rPr lang="en-US" dirty="0">
                <a:hlinkClick r:id="rId4"/>
              </a:rPr>
              <a:t>https://docs.microsoft.com/en-us/dotnet/csharp/language-reference/keywords/accessibility-levels</a:t>
            </a:r>
            <a:endParaRPr lang="en-US" dirty="0"/>
          </a:p>
          <a:p>
            <a:pPr algn="ctr"/>
            <a:r>
              <a:rPr lang="en-US" dirty="0">
                <a:hlinkClick r:id="rId5"/>
              </a:rPr>
              <a:t>https://docs.microsoft.com/en-us/dotnet/csharp/programming-guide/classes-and-structs/access-modifiers</a:t>
            </a:r>
            <a:endParaRPr lang="en-US" dirty="0"/>
          </a:p>
          <a:p>
            <a:pPr algn="ctr"/>
            <a:r>
              <a:rPr lang="en-US" dirty="0">
                <a:hlinkClick r:id="rId6"/>
              </a:rPr>
              <a:t>https://docs.microsoft.com/en-us/dotnet/csharp/programming-guide/classes-and-structs/classes</a:t>
            </a:r>
            <a:endParaRPr lang="en-US" dirty="0"/>
          </a:p>
          <a:p>
            <a:pPr algn="ctr"/>
            <a:r>
              <a:rPr lang="en-US" dirty="0">
                <a:hlinkClick r:id="rId7"/>
              </a:rPr>
              <a:t>http://www.tutorialsteacher.com/csharp/csharp-partial-class</a:t>
            </a:r>
            <a:endParaRPr lang="en-US" dirty="0"/>
          </a:p>
          <a:p>
            <a:pPr algn="ctr"/>
            <a:endParaRPr lang="en-US" dirty="0"/>
          </a:p>
        </p:txBody>
      </p:sp>
      <p:sp>
        <p:nvSpPr>
          <p:cNvPr id="7" name="Content Placeholder 2">
            <a:extLst>
              <a:ext uri="{FF2B5EF4-FFF2-40B4-BE49-F238E27FC236}">
                <a16:creationId xmlns:a16="http://schemas.microsoft.com/office/drawing/2014/main" id="{2703A9A9-E032-449E-8C7A-B78FAA1E9BF2}"/>
              </a:ext>
            </a:extLst>
          </p:cNvPr>
          <p:cNvSpPr>
            <a:spLocks noGrp="1"/>
          </p:cNvSpPr>
          <p:nvPr>
            <p:ph idx="1"/>
          </p:nvPr>
        </p:nvSpPr>
        <p:spPr>
          <a:xfrm>
            <a:off x="7217546" y="241308"/>
            <a:ext cx="4838329" cy="5139364"/>
          </a:xfrm>
        </p:spPr>
        <p:txBody>
          <a:bodyPr/>
          <a:lstStyle/>
          <a:p>
            <a:r>
              <a:rPr lang="en-US" dirty="0"/>
              <a:t>Many of these options are optional</a:t>
            </a:r>
          </a:p>
          <a:p>
            <a:r>
              <a:rPr lang="en-US" dirty="0"/>
              <a:t>You only NEED a type and identifier</a:t>
            </a:r>
          </a:p>
          <a:p>
            <a:r>
              <a:rPr lang="en-US" dirty="0"/>
              <a:t>The rest is useful in advanced development</a:t>
            </a:r>
          </a:p>
          <a:p>
            <a:endParaRPr lang="en-US" dirty="0"/>
          </a:p>
        </p:txBody>
      </p:sp>
    </p:spTree>
    <p:extLst>
      <p:ext uri="{BB962C8B-B14F-4D97-AF65-F5344CB8AC3E}">
        <p14:creationId xmlns:p14="http://schemas.microsoft.com/office/powerpoint/2010/main" val="1330630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9EDC262-2B9E-4743-B9C6-C7E76DB5B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743" y="229517"/>
            <a:ext cx="8086513" cy="5891769"/>
          </a:xfrm>
          <a:prstGeom prst="rect">
            <a:avLst/>
          </a:prstGeom>
          <a:ln w="190500">
            <a:solidFill>
              <a:schemeClr val="tx1">
                <a:alpha val="7000"/>
              </a:schemeClr>
            </a:solidFill>
          </a:ln>
        </p:spPr>
      </p:pic>
      <p:sp>
        <p:nvSpPr>
          <p:cNvPr id="5" name="Rectangle 4">
            <a:extLst>
              <a:ext uri="{FF2B5EF4-FFF2-40B4-BE49-F238E27FC236}">
                <a16:creationId xmlns:a16="http://schemas.microsoft.com/office/drawing/2014/main" id="{37E920D3-E6BA-4EDB-9026-AEF0B8CDC4B2}"/>
              </a:ext>
            </a:extLst>
          </p:cNvPr>
          <p:cNvSpPr/>
          <p:nvPr/>
        </p:nvSpPr>
        <p:spPr>
          <a:xfrm>
            <a:off x="0" y="6350804"/>
            <a:ext cx="12192000" cy="646331"/>
          </a:xfrm>
          <a:prstGeom prst="rect">
            <a:avLst/>
          </a:prstGeom>
        </p:spPr>
        <p:txBody>
          <a:bodyPr wrap="square">
            <a:spAutoFit/>
          </a:bodyPr>
          <a:lstStyle/>
          <a:p>
            <a:pPr algn="ctr"/>
            <a:r>
              <a:rPr lang="en-US" dirty="0">
                <a:hlinkClick r:id="rId4"/>
              </a:rPr>
              <a:t>https://docs.microsoft.com/en-us/dotnet/csharp/programming-guide/classes-and-structs/methods</a:t>
            </a:r>
            <a:endParaRPr lang="en-US" dirty="0"/>
          </a:p>
          <a:p>
            <a:pPr algn="ctr"/>
            <a:endParaRPr lang="en-US" dirty="0"/>
          </a:p>
        </p:txBody>
      </p:sp>
    </p:spTree>
    <p:extLst>
      <p:ext uri="{BB962C8B-B14F-4D97-AF65-F5344CB8AC3E}">
        <p14:creationId xmlns:p14="http://schemas.microsoft.com/office/powerpoint/2010/main" val="29919740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otalTime>154</TotalTime>
  <Words>767</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Calisto MT</vt:lpstr>
      <vt:lpstr>Courier New</vt:lpstr>
      <vt:lpstr>Wingdings 2</vt:lpstr>
      <vt:lpstr>Slate</vt:lpstr>
      <vt:lpstr>C# Syntax &amp; Vocabulary Intro</vt:lpstr>
      <vt:lpstr>Disclaimer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Array specific syntax</vt:lpstr>
      <vt:lpstr>PowerPoint Presentation</vt:lpstr>
      <vt:lpstr>PowerPoint Presentation</vt:lpstr>
      <vt:lpstr>Vocabulary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Syntax &amp; Vocabulary</dc:title>
  <dc:creator>Ryan Darras</dc:creator>
  <cp:lastModifiedBy>Ryan Darras</cp:lastModifiedBy>
  <cp:revision>20</cp:revision>
  <dcterms:created xsi:type="dcterms:W3CDTF">2019-01-21T21:23:40Z</dcterms:created>
  <dcterms:modified xsi:type="dcterms:W3CDTF">2019-01-22T00:02:42Z</dcterms:modified>
</cp:coreProperties>
</file>