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75" r:id="rId3"/>
    <p:sldId id="285" r:id="rId4"/>
    <p:sldId id="288" r:id="rId5"/>
    <p:sldId id="281" r:id="rId6"/>
    <p:sldId id="283" r:id="rId7"/>
    <p:sldId id="282" r:id="rId8"/>
    <p:sldId id="286" r:id="rId9"/>
    <p:sldId id="290" r:id="rId10"/>
    <p:sldId id="291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725FE-0F39-485C-B1B4-53D74A94624B}" v="97" dt="2019-04-02T22:28:02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2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>
                <a:ea typeface="ＭＳ Ｐゴシック"/>
                <a:cs typeface="Arial"/>
              </a:rPr>
              <a:t>Weekly Update #2</a:t>
            </a:r>
            <a:endParaRPr lang="en-US" altLang="en-US" sz="3600">
              <a:ea typeface="ＭＳ Ｐゴシック" pitchFamily="34" charset="-128"/>
              <a:cs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1838325"/>
            <a:ext cx="8382000" cy="362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altLang="ja-JP" sz="1600">
                <a:ea typeface="ＭＳ Ｐゴシック"/>
              </a:rPr>
              <a:t>Team Name: EM Drop the Microelectronics</a:t>
            </a:r>
            <a:endParaRPr lang="en-US" altLang="ja-JP" sz="160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/>
              </a:rPr>
              <a:t>Project Manager: Barak Barclay</a:t>
            </a:r>
            <a:endParaRPr lang="en-US" altLang="en-US" sz="160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/>
              </a:rPr>
              <a:t>Logistics &amp; Finance Manager: Alicia Lawrence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/>
              </a:rPr>
              <a:t>Design Manager: Brian Griffen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/>
              </a:rPr>
              <a:t>Test Manager: Chris Sherwood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/>
              </a:rPr>
              <a:t>Sponsor: EM Microelectronic</a:t>
            </a:r>
            <a:endParaRPr lang="en-US" altLang="en-US" sz="160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/>
              </a:rPr>
              <a:t>Faculty Sponsor: Dr. Byeong Lee</a:t>
            </a:r>
            <a:endParaRPr lang="en-US" altLang="en-US" sz="1600">
              <a:ea typeface="ＭＳ Ｐゴシック" pitchFamily="34" charset="-128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en-US" sz="1600">
                <a:ea typeface="ＭＳ Ｐゴシック"/>
              </a:rPr>
              <a:t>22 March 2019</a:t>
            </a:r>
            <a:endParaRPr lang="en-US" altLang="en-US" sz="160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 dirty="0">
                <a:ea typeface="ＭＳ Ｐゴシック"/>
                <a:cs typeface="Arial"/>
              </a:rPr>
              <a:t>Spec Sheet</a:t>
            </a: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53AFDE-2353-451F-8F36-776F48D1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86352"/>
              </p:ext>
            </p:extLst>
          </p:nvPr>
        </p:nvGraphicFramePr>
        <p:xfrm>
          <a:off x="368012" y="1636568"/>
          <a:ext cx="8260747" cy="307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3">
                  <a:extLst>
                    <a:ext uri="{9D8B030D-6E8A-4147-A177-3AD203B41FA5}">
                      <a16:colId xmlns:a16="http://schemas.microsoft.com/office/drawing/2014/main" val="2588493628"/>
                    </a:ext>
                  </a:extLst>
                </a:gridCol>
                <a:gridCol w="1342159">
                  <a:extLst>
                    <a:ext uri="{9D8B030D-6E8A-4147-A177-3AD203B41FA5}">
                      <a16:colId xmlns:a16="http://schemas.microsoft.com/office/drawing/2014/main" val="5412743"/>
                    </a:ext>
                  </a:extLst>
                </a:gridCol>
                <a:gridCol w="1437408">
                  <a:extLst>
                    <a:ext uri="{9D8B030D-6E8A-4147-A177-3AD203B41FA5}">
                      <a16:colId xmlns:a16="http://schemas.microsoft.com/office/drawing/2014/main" val="349599185"/>
                    </a:ext>
                  </a:extLst>
                </a:gridCol>
                <a:gridCol w="1324817">
                  <a:extLst>
                    <a:ext uri="{9D8B030D-6E8A-4147-A177-3AD203B41FA5}">
                      <a16:colId xmlns:a16="http://schemas.microsoft.com/office/drawing/2014/main" val="494770436"/>
                    </a:ext>
                  </a:extLst>
                </a:gridCol>
              </a:tblGrid>
              <a:tr h="3673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8925"/>
                  </a:ext>
                </a:extLst>
              </a:tr>
              <a:tr h="367326">
                <a:tc>
                  <a:txBody>
                    <a:bodyPr/>
                    <a:lstStyle/>
                    <a:p>
                      <a:r>
                        <a:rPr lang="en-US" dirty="0"/>
                        <a:t>Power Supply (V)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949744"/>
                  </a:ext>
                </a:extLst>
              </a:tr>
              <a:tr h="367326">
                <a:tc>
                  <a:txBody>
                    <a:bodyPr/>
                    <a:lstStyle/>
                    <a:p>
                      <a:r>
                        <a:rPr lang="en-US" dirty="0"/>
                        <a:t>Temperature (C)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680734"/>
                  </a:ext>
                </a:extLst>
              </a:tr>
              <a:tr h="367326">
                <a:tc>
                  <a:txBody>
                    <a:bodyPr/>
                    <a:lstStyle/>
                    <a:p>
                      <a:r>
                        <a:rPr lang="en-US" dirty="0"/>
                        <a:t>Alert Voltage (V)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306627"/>
                  </a:ext>
                </a:extLst>
              </a:tr>
              <a:tr h="372340">
                <a:tc>
                  <a:txBody>
                    <a:bodyPr/>
                    <a:lstStyle/>
                    <a:p>
                      <a:r>
                        <a:rPr lang="en-US" dirty="0"/>
                        <a:t>Current Consumption (</a:t>
                      </a:r>
                      <a:r>
                        <a:rPr lang="en-US" dirty="0" err="1"/>
                        <a:t>uA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38671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Sampling Interval (per Hour)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761872"/>
                  </a:ext>
                </a:extLst>
              </a:tr>
              <a:tr h="406977">
                <a:tc>
                  <a:txBody>
                    <a:bodyPr/>
                    <a:lstStyle/>
                    <a:p>
                      <a:r>
                        <a:rPr lang="en-US" dirty="0"/>
                        <a:t>Advertising Interval (Hz)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78514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Sampling Length (# of days?)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20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6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>
                <a:ea typeface="ＭＳ Ｐゴシック"/>
                <a:cs typeface="Arial"/>
              </a:rPr>
              <a:t>Plans for Next Week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Test various batteries for IV curves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Decide on a battery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Decide on a percentage for the BLE advertisements to start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Study published battery tests and models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0C1D495-B9A9-44C4-BC89-543B17A4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98" y="3530654"/>
            <a:ext cx="1591989" cy="19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ja-JP" sz="2800">
                <a:ea typeface="ＭＳ Ｐゴシック"/>
              </a:rPr>
              <a:t>Problem: </a:t>
            </a:r>
            <a:r>
              <a:rPr lang="en-US" sz="2800">
                <a:ea typeface="ＭＳ Ｐゴシック"/>
              </a:rPr>
              <a:t>9V Battery Low Voltage Detection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Some products need to have their batteries replaced before the battery dies completely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Our team must design a board that checks that voltage and broadcasts once the voltage is critical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Broadcasts only when low</a:t>
            </a:r>
          </a:p>
          <a:p>
            <a:pPr lvl="3" eaLnBrk="1" hangingPunct="1">
              <a:spcBef>
                <a:spcPts val="0"/>
              </a:spcBef>
            </a:pPr>
            <a:r>
              <a:rPr lang="en-US" sz="2600">
                <a:ea typeface="ＭＳ Ｐゴシック"/>
                <a:cs typeface="Arial"/>
              </a:rPr>
              <a:t>Sends BT packet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4" descr="A picture containing lighter&#10;&#10;Description generated with high confidence">
            <a:extLst>
              <a:ext uri="{FF2B5EF4-FFF2-40B4-BE49-F238E27FC236}">
                <a16:creationId xmlns:a16="http://schemas.microsoft.com/office/drawing/2014/main" id="{4A2CAB84-2A11-4324-8B4B-CC4A7EEA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03" y="3035599"/>
            <a:ext cx="2124071" cy="21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7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78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ja-JP" sz="2800">
                <a:ea typeface="ＭＳ Ｐゴシック"/>
              </a:rPr>
              <a:t>Bluetooth Specifications</a:t>
            </a:r>
            <a:endParaRPr lang="en-US" sz="2800">
              <a:ea typeface="ＭＳ Ｐゴシック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Bluetooth Version 5.0</a:t>
            </a:r>
            <a:endParaRPr lang="en-US" sz="2600">
              <a:ea typeface="ＭＳ Ｐゴシック" pitchFamily="34" charset="-128"/>
              <a:cs typeface="Arial"/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sz="2600">
                <a:ea typeface="ＭＳ Ｐゴシック"/>
                <a:cs typeface="Arial"/>
              </a:rPr>
              <a:t>EM9304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Bluetooth Packet Type</a:t>
            </a:r>
            <a:endParaRPr lang="en-US" sz="2800">
              <a:cs typeface="Arial"/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sz="2600">
                <a:ea typeface="ＭＳ Ｐゴシック"/>
                <a:cs typeface="Arial"/>
              </a:rPr>
              <a:t>Non-connectable vs. Connectable</a:t>
            </a:r>
            <a:endParaRPr lang="en-US" sz="2200">
              <a:ea typeface="ＭＳ Ｐゴシック" pitchFamily="34" charset="-128"/>
              <a:cs typeface="Arial"/>
            </a:endParaRPr>
          </a:p>
          <a:p>
            <a:pPr lvl="4" eaLnBrk="1" hangingPunct="1">
              <a:spcBef>
                <a:spcPts val="0"/>
              </a:spcBef>
              <a:buFont typeface="Arial"/>
              <a:buChar char="•"/>
            </a:pPr>
            <a:r>
              <a:rPr lang="en-US" sz="2200">
                <a:ea typeface="ＭＳ Ｐゴシック"/>
                <a:cs typeface="Arial"/>
              </a:rPr>
              <a:t>Power Consumption vs. Need for Pairing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EM9304</a:t>
            </a:r>
          </a:p>
          <a:p>
            <a:pPr lvl="3" eaLnBrk="1" hangingPunct="1">
              <a:spcBef>
                <a:spcPts val="0"/>
              </a:spcBef>
              <a:buFont typeface="Times" pitchFamily="2" charset="2"/>
              <a:buChar char="•"/>
            </a:pPr>
            <a:r>
              <a:rPr lang="en-US" sz="2600">
                <a:ea typeface="ＭＳ Ｐゴシック"/>
                <a:cs typeface="Arial"/>
              </a:rPr>
              <a:t>Certified w/ FCC for wireless transmission</a:t>
            </a:r>
          </a:p>
          <a:p>
            <a:pPr lvl="3" eaLnBrk="1" hangingPunct="1">
              <a:spcBef>
                <a:spcPts val="0"/>
              </a:spcBef>
              <a:buFont typeface="Times" pitchFamily="2" charset="2"/>
              <a:buChar char="•"/>
            </a:pPr>
            <a:r>
              <a:rPr lang="en-US" sz="2600">
                <a:ea typeface="ＭＳ Ｐゴシック"/>
                <a:cs typeface="Arial"/>
              </a:rPr>
              <a:t>Supports 1.5V &amp; 3V batteries</a:t>
            </a:r>
          </a:p>
          <a:p>
            <a:pPr lvl="4" eaLnBrk="1" hangingPunct="1">
              <a:spcBef>
                <a:spcPts val="0"/>
              </a:spcBef>
              <a:buFont typeface="Arial"/>
              <a:buChar char="•"/>
            </a:pPr>
            <a:r>
              <a:rPr lang="en-US" sz="2200">
                <a:ea typeface="ＭＳ Ｐゴシック"/>
                <a:cs typeface="Arial"/>
              </a:rPr>
              <a:t>Low-power switching regulator</a:t>
            </a:r>
            <a:endParaRPr lang="en-US" sz="2200">
              <a:cs typeface="Arial"/>
            </a:endParaRPr>
          </a:p>
          <a:p>
            <a:pPr lvl="3" eaLnBrk="1" hangingPunct="1">
              <a:spcBef>
                <a:spcPts val="0"/>
              </a:spcBef>
            </a:pPr>
            <a:endParaRPr lang="en-US" sz="2200">
              <a:ea typeface="ＭＳ Ｐゴシック"/>
              <a:cs typeface="Arial"/>
            </a:endParaRPr>
          </a:p>
          <a:p>
            <a:pPr lvl="3" eaLnBrk="1" hangingPunct="1">
              <a:spcBef>
                <a:spcPts val="0"/>
              </a:spcBef>
            </a:pPr>
            <a:endParaRPr lang="en-US">
              <a:ea typeface="ＭＳ Ｐゴシック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CF48412-E67D-4452-81EE-CD143279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05" y="41458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2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78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 dirty="0">
                <a:ea typeface="ＭＳ Ｐゴシック"/>
              </a:rPr>
              <a:t>Battery Specifications</a:t>
            </a:r>
            <a:endParaRPr lang="en-US" sz="2800" dirty="0">
              <a:ea typeface="ＭＳ Ｐゴシック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  <a:buFont typeface="Wingdings,Sans-Serif"/>
            </a:pPr>
            <a:r>
              <a:rPr lang="en-US" sz="2600" dirty="0">
                <a:ea typeface="ＭＳ Ｐゴシック"/>
                <a:cs typeface="Arial"/>
              </a:rPr>
              <a:t>Battery Power Consumption</a:t>
            </a:r>
            <a:endParaRPr lang="en-US" sz="2600" dirty="0">
              <a:ea typeface="ＭＳ Ｐゴシック" pitchFamily="34" charset="-128"/>
              <a:cs typeface="Arial"/>
            </a:endParaRPr>
          </a:p>
          <a:p>
            <a:pPr marL="1885950" lvl="3" indent="-285750" eaLnBrk="1" hangingPunct="1">
              <a:spcBef>
                <a:spcPts val="0"/>
              </a:spcBef>
              <a:buFont typeface="Times,Times New Roman,Serif"/>
            </a:pPr>
            <a:r>
              <a:rPr lang="en-US" sz="2200" dirty="0">
                <a:ea typeface="ＭＳ Ｐゴシック"/>
                <a:cs typeface="Arial"/>
              </a:rPr>
              <a:t>Reduction of less than 20%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600" dirty="0">
                <a:ea typeface="ＭＳ Ｐゴシック"/>
                <a:cs typeface="Arial"/>
              </a:rPr>
              <a:t>Battery Alternatives</a:t>
            </a:r>
            <a:endParaRPr lang="en-US" sz="2600" dirty="0">
              <a:cs typeface="Arial"/>
            </a:endParaRPr>
          </a:p>
          <a:p>
            <a:pPr marL="1885950" lvl="3" indent="-285750" eaLnBrk="1" hangingPunct="1">
              <a:spcBef>
                <a:spcPts val="0"/>
              </a:spcBef>
              <a:buFont typeface="Times,Times New Roman,Serif"/>
            </a:pPr>
            <a:r>
              <a:rPr lang="en-US" sz="2200" dirty="0">
                <a:ea typeface="ＭＳ Ｐゴシック"/>
                <a:cs typeface="Arial"/>
              </a:rPr>
              <a:t>Alkaline vs. Lithium Ion</a:t>
            </a:r>
            <a:endParaRPr lang="en-US" sz="2200" dirty="0">
              <a:ea typeface="ＭＳ Ｐゴシック" pitchFamily="34" charset="-128"/>
              <a:cs typeface="Arial"/>
            </a:endParaRPr>
          </a:p>
          <a:p>
            <a:pPr marL="1885950" lvl="3" indent="-285750" eaLnBrk="1" hangingPunct="1">
              <a:spcBef>
                <a:spcPts val="0"/>
              </a:spcBef>
              <a:buFont typeface="Times,Times New Roman,Serif"/>
              <a:buChar char="•"/>
            </a:pPr>
            <a:r>
              <a:rPr lang="en-US" sz="2200" dirty="0">
                <a:ea typeface="ＭＳ Ｐゴシック"/>
                <a:cs typeface="Arial"/>
              </a:rPr>
              <a:t>Cost vs. Capacity</a:t>
            </a:r>
            <a:endParaRPr lang="en-US" sz="2200" dirty="0">
              <a:cs typeface="Arial"/>
            </a:endParaRPr>
          </a:p>
          <a:p>
            <a:pPr lvl="4" eaLnBrk="1" hangingPunct="1">
              <a:spcBef>
                <a:spcPts val="0"/>
              </a:spcBef>
              <a:buFont typeface="Times,Times New Roman,Serif"/>
              <a:buChar char="•"/>
            </a:pPr>
            <a:r>
              <a:rPr lang="en-US" sz="2200" dirty="0">
                <a:ea typeface="ＭＳ Ｐゴシック"/>
                <a:cs typeface="Arial"/>
              </a:rPr>
              <a:t>Total part cost &lt;$5 at 10,000 units</a:t>
            </a:r>
            <a:endParaRPr lang="en-US" sz="2200" dirty="0">
              <a:cs typeface="Arial"/>
            </a:endParaRPr>
          </a:p>
          <a:p>
            <a:pPr marL="1885950" lvl="3" indent="-285750" eaLnBrk="1" hangingPunct="1">
              <a:spcBef>
                <a:spcPts val="0"/>
              </a:spcBef>
              <a:buFont typeface="Times,Times New Roman,Serif"/>
              <a:buChar char="•"/>
            </a:pPr>
            <a:r>
              <a:rPr lang="en-US" sz="2200" dirty="0">
                <a:ea typeface="ＭＳ Ｐゴシック"/>
                <a:cs typeface="Arial"/>
              </a:rPr>
              <a:t>Temperature Range?</a:t>
            </a:r>
          </a:p>
          <a:p>
            <a:pPr marL="1885950" lvl="3" indent="-285750" eaLnBrk="1" hangingPunct="1">
              <a:spcBef>
                <a:spcPts val="0"/>
              </a:spcBef>
              <a:buFont typeface="Times,Times New Roman,Serif"/>
              <a:buChar char="•"/>
            </a:pPr>
            <a:r>
              <a:rPr lang="en-US" sz="2200" dirty="0">
                <a:ea typeface="ＭＳ Ｐゴシック"/>
                <a:cs typeface="Arial"/>
              </a:rPr>
              <a:t>Size</a:t>
            </a:r>
            <a:endParaRPr lang="en-US" sz="2200" dirty="0">
              <a:cs typeface="Arial"/>
            </a:endParaRPr>
          </a:p>
          <a:p>
            <a:pPr lvl="4" eaLnBrk="1" hangingPunct="1">
              <a:spcBef>
                <a:spcPts val="0"/>
              </a:spcBef>
              <a:buFont typeface="Times,Times New Roman,Serif"/>
              <a:buChar char="•"/>
            </a:pPr>
            <a:r>
              <a:rPr lang="en-US" sz="2200" dirty="0">
                <a:ea typeface="ＭＳ Ｐゴシック"/>
                <a:cs typeface="Arial"/>
              </a:rPr>
              <a:t>Inner vs. Outer Module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600" dirty="0">
                <a:ea typeface="ＭＳ Ｐゴシック"/>
                <a:cs typeface="Arial"/>
              </a:rPr>
              <a:t>Battery Dimensions (ANSI/ EC Standard)</a:t>
            </a:r>
          </a:p>
          <a:p>
            <a:pPr marL="1885950" lvl="3" indent="-285750" eaLnBrk="1" hangingPunct="1">
              <a:spcBef>
                <a:spcPts val="0"/>
              </a:spcBef>
              <a:buFont typeface="Times,Times New Roman,Serif" pitchFamily="2" charset="2"/>
              <a:buChar char="•"/>
            </a:pPr>
            <a:r>
              <a:rPr lang="en-US" sz="2200" dirty="0">
                <a:ea typeface="ＭＳ Ｐゴシック"/>
                <a:cs typeface="Arial"/>
              </a:rPr>
              <a:t>Max: 48.5mm x 26.5mm x 17.5mm</a:t>
            </a:r>
          </a:p>
          <a:p>
            <a:pPr marL="1885950" lvl="3" indent="-285750" eaLnBrk="1" hangingPunct="1">
              <a:spcBef>
                <a:spcPts val="0"/>
              </a:spcBef>
              <a:buFont typeface="Times,Times New Roman,Serif" pitchFamily="2" charset="2"/>
              <a:buChar char="•"/>
            </a:pPr>
            <a:r>
              <a:rPr lang="en-US" sz="2200" dirty="0">
                <a:ea typeface="ＭＳ Ｐゴシック"/>
                <a:cs typeface="Arial"/>
              </a:rPr>
              <a:t>Min: 48mm x 25mm x 15mm</a:t>
            </a:r>
            <a:endParaRPr lang="en-US" dirty="0"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4" descr="A picture containing stationary, pencil, writing implement, table&#10;&#10;Description generated with very high confidence">
            <a:extLst>
              <a:ext uri="{FF2B5EF4-FFF2-40B4-BE49-F238E27FC236}">
                <a16:creationId xmlns:a16="http://schemas.microsoft.com/office/drawing/2014/main" id="{A96A1CE2-153C-4015-AA16-25C1B160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377" y="1248340"/>
            <a:ext cx="2535383" cy="15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>
                <a:ea typeface="ＭＳ Ｐゴシック"/>
                <a:cs typeface="Arial"/>
              </a:rPr>
              <a:t>System Block Diagram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Battery powers entire system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Need voltage stepped down for EM9304 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Some type of circuitry detects voltage or current from sense line to EM9304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ABFB0E-599A-4A56-91A1-C72862EB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4786051"/>
            <a:ext cx="2743200" cy="4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6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>
                <a:ea typeface="ＭＳ Ｐゴシック"/>
                <a:cs typeface="Arial"/>
              </a:rPr>
              <a:t>System Block Diagram</a:t>
            </a: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48F0D2-F473-44B8-8123-DE3BB9AD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7" y="1380684"/>
            <a:ext cx="5978105" cy="38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386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>
                <a:ea typeface="ＭＳ Ｐゴシック"/>
                <a:cs typeface="Arial"/>
              </a:rPr>
              <a:t>Resistive Load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To properly characterize battery we need an idea of load</a:t>
            </a: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Loads vary between photoelectric, ionization, and combination detectors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CD36B40-E9C9-4E00-AD71-B399A1EC8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19799"/>
              </p:ext>
            </p:extLst>
          </p:nvPr>
        </p:nvGraphicFramePr>
        <p:xfrm>
          <a:off x="288625" y="3122475"/>
          <a:ext cx="863275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162">
                  <a:extLst>
                    <a:ext uri="{9D8B030D-6E8A-4147-A177-3AD203B41FA5}">
                      <a16:colId xmlns:a16="http://schemas.microsoft.com/office/drawing/2014/main" val="162311374"/>
                    </a:ext>
                  </a:extLst>
                </a:gridCol>
                <a:gridCol w="840690">
                  <a:extLst>
                    <a:ext uri="{9D8B030D-6E8A-4147-A177-3AD203B41FA5}">
                      <a16:colId xmlns:a16="http://schemas.microsoft.com/office/drawing/2014/main" val="340766321"/>
                    </a:ext>
                  </a:extLst>
                </a:gridCol>
                <a:gridCol w="1174871">
                  <a:extLst>
                    <a:ext uri="{9D8B030D-6E8A-4147-A177-3AD203B41FA5}">
                      <a16:colId xmlns:a16="http://schemas.microsoft.com/office/drawing/2014/main" val="784586227"/>
                    </a:ext>
                  </a:extLst>
                </a:gridCol>
                <a:gridCol w="1157843">
                  <a:extLst>
                    <a:ext uri="{9D8B030D-6E8A-4147-A177-3AD203B41FA5}">
                      <a16:colId xmlns:a16="http://schemas.microsoft.com/office/drawing/2014/main" val="1173694733"/>
                    </a:ext>
                  </a:extLst>
                </a:gridCol>
                <a:gridCol w="1787849">
                  <a:extLst>
                    <a:ext uri="{9D8B030D-6E8A-4147-A177-3AD203B41FA5}">
                      <a16:colId xmlns:a16="http://schemas.microsoft.com/office/drawing/2014/main" val="3568657972"/>
                    </a:ext>
                  </a:extLst>
                </a:gridCol>
                <a:gridCol w="2094338">
                  <a:extLst>
                    <a:ext uri="{9D8B030D-6E8A-4147-A177-3AD203B41FA5}">
                      <a16:colId xmlns:a16="http://schemas.microsoft.com/office/drawing/2014/main" val="1205715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Manufacturer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Product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Type of value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Average Current [uA]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Load Resistance [kOhms]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428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ANSI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Battery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Spec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209.3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1205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Ultra Life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U9VL-X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Battery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Calculated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13.7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657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8206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First Alert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SA303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Smoke Alarm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Measured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7.3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1,233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85278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65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386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sz="2800">
                <a:ea typeface="ＭＳ Ｐゴシック"/>
                <a:cs typeface="Arial"/>
              </a:rPr>
              <a:t>Battery Characterization Tests</a:t>
            </a:r>
            <a:endParaRPr lang="en-US"/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Capacity – ability to store energy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Internal Resistance – ability to deliver current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r>
              <a:rPr lang="en-US" sz="2800">
                <a:ea typeface="ＭＳ Ｐゴシック"/>
                <a:cs typeface="Arial"/>
              </a:rPr>
              <a:t>Self-Discharge – describes mechanical integrity of battery over time</a:t>
            </a:r>
            <a:endParaRPr lang="en-US" sz="2800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>
              <a:ea typeface="ＭＳ Ｐゴシック" pitchFamily="34" charset="-128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4" descr="A screenshot of a map&#10;&#10;Description generated with high confidence">
            <a:extLst>
              <a:ext uri="{FF2B5EF4-FFF2-40B4-BE49-F238E27FC236}">
                <a16:creationId xmlns:a16="http://schemas.microsoft.com/office/drawing/2014/main" id="{DC8B5E02-5DCC-4345-9705-2D3DA109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27" y="3361544"/>
            <a:ext cx="3433313" cy="22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DE406-712C-4E4E-9CBD-DEEBFDFE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31350B-9F09-4E9B-9960-04025E51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73" y="3327286"/>
            <a:ext cx="8077199" cy="2321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9EE46D-AD63-47BB-8C24-C6942D0C6C4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4319" y="311989"/>
            <a:ext cx="8474304" cy="4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algn="ctr" eaLnBrk="1" hangingPunct="1">
              <a:spcBef>
                <a:spcPts val="0"/>
              </a:spcBef>
              <a:buNone/>
            </a:pPr>
            <a:r>
              <a:rPr lang="en-US" sz="2800">
                <a:ea typeface="ＭＳ Ｐゴシック"/>
                <a:cs typeface="Arial"/>
              </a:rPr>
              <a:t>Lithium and Alkaline Battery Comparison</a:t>
            </a:r>
            <a:endParaRPr lang="en-US" sz="2800" dirty="0">
              <a:ea typeface="ＭＳ Ｐゴシック"/>
              <a:cs typeface="Arial"/>
            </a:endParaRPr>
          </a:p>
          <a:p>
            <a:pPr marL="0" lvl="2" indent="0" eaLnBrk="1" hangingPunct="1">
              <a:spcBef>
                <a:spcPts val="0"/>
              </a:spcBef>
              <a:buNone/>
            </a:pPr>
            <a:endParaRPr lang="en-US" sz="2800" dirty="0">
              <a:ea typeface="ＭＳ Ｐゴシック" pitchFamily="34" charset="-128"/>
              <a:cs typeface="Arial"/>
            </a:endParaRPr>
          </a:p>
          <a:p>
            <a:pPr marL="457200" lvl="2" indent="-457200" eaLnBrk="1" hangingPunct="1">
              <a:spcBef>
                <a:spcPts val="0"/>
              </a:spcBef>
            </a:pPr>
            <a:endParaRPr lang="en-US" sz="2800">
              <a:ea typeface="ＭＳ Ｐゴシック" pitchFamily="34" charset="-128"/>
              <a:cs typeface="Arial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471073E-C0BD-4A71-9DA0-8254AF5D4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73256"/>
              </p:ext>
            </p:extLst>
          </p:nvPr>
        </p:nvGraphicFramePr>
        <p:xfrm>
          <a:off x="767032" y="1000089"/>
          <a:ext cx="791269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659">
                  <a:extLst>
                    <a:ext uri="{9D8B030D-6E8A-4147-A177-3AD203B41FA5}">
                      <a16:colId xmlns:a16="http://schemas.microsoft.com/office/drawing/2014/main" val="3962219235"/>
                    </a:ext>
                  </a:extLst>
                </a:gridCol>
                <a:gridCol w="1742096">
                  <a:extLst>
                    <a:ext uri="{9D8B030D-6E8A-4147-A177-3AD203B41FA5}">
                      <a16:colId xmlns:a16="http://schemas.microsoft.com/office/drawing/2014/main" val="3682945845"/>
                    </a:ext>
                  </a:extLst>
                </a:gridCol>
                <a:gridCol w="732657">
                  <a:extLst>
                    <a:ext uri="{9D8B030D-6E8A-4147-A177-3AD203B41FA5}">
                      <a16:colId xmlns:a16="http://schemas.microsoft.com/office/drawing/2014/main" val="1266643609"/>
                    </a:ext>
                  </a:extLst>
                </a:gridCol>
                <a:gridCol w="732657">
                  <a:extLst>
                    <a:ext uri="{9D8B030D-6E8A-4147-A177-3AD203B41FA5}">
                      <a16:colId xmlns:a16="http://schemas.microsoft.com/office/drawing/2014/main" val="830170471"/>
                    </a:ext>
                  </a:extLst>
                </a:gridCol>
                <a:gridCol w="732657">
                  <a:extLst>
                    <a:ext uri="{9D8B030D-6E8A-4147-A177-3AD203B41FA5}">
                      <a16:colId xmlns:a16="http://schemas.microsoft.com/office/drawing/2014/main" val="2155794197"/>
                    </a:ext>
                  </a:extLst>
                </a:gridCol>
                <a:gridCol w="732657">
                  <a:extLst>
                    <a:ext uri="{9D8B030D-6E8A-4147-A177-3AD203B41FA5}">
                      <a16:colId xmlns:a16="http://schemas.microsoft.com/office/drawing/2014/main" val="252511637"/>
                    </a:ext>
                  </a:extLst>
                </a:gridCol>
                <a:gridCol w="732657">
                  <a:extLst>
                    <a:ext uri="{9D8B030D-6E8A-4147-A177-3AD203B41FA5}">
                      <a16:colId xmlns:a16="http://schemas.microsoft.com/office/drawing/2014/main" val="1785165150"/>
                    </a:ext>
                  </a:extLst>
                </a:gridCol>
                <a:gridCol w="732657">
                  <a:extLst>
                    <a:ext uri="{9D8B030D-6E8A-4147-A177-3AD203B41FA5}">
                      <a16:colId xmlns:a16="http://schemas.microsoft.com/office/drawing/2014/main" val="399933749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Circuit Response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Battery Capacity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Lithium Voltage (V)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Alkaline Voltage (V)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20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 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Delta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2848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Sample Voltage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 to 75%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7.8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1.2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2250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Advertise Alert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75% to 50%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7.8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7.2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3777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Smoke Alarm Beeping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50% to 25%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7.2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6.5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86946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Battery Dead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25% to 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3.1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6.5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9656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056007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0</TotalTime>
  <Words>414</Words>
  <Application>Microsoft Office PowerPoint</Application>
  <PresentationFormat>On-screen Show (4:3)</PresentationFormat>
  <Paragraphs>152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Times</vt:lpstr>
      <vt:lpstr>Times,Times New Roman,Serif</vt:lpstr>
      <vt:lpstr>Wingdings</vt:lpstr>
      <vt:lpstr>Wingdings,Sans-Serif</vt:lpstr>
      <vt:lpstr>uccs-powerpoint-template-2014-cobranded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Barak Barclay</cp:lastModifiedBy>
  <cp:revision>159</cp:revision>
  <dcterms:created xsi:type="dcterms:W3CDTF">2014-11-03T22:15:20Z</dcterms:created>
  <dcterms:modified xsi:type="dcterms:W3CDTF">2019-04-02T22:33:43Z</dcterms:modified>
</cp:coreProperties>
</file>