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75" r:id="rId3"/>
    <p:sldId id="285" r:id="rId4"/>
    <p:sldId id="288" r:id="rId5"/>
    <p:sldId id="281" r:id="rId6"/>
    <p:sldId id="283" r:id="rId7"/>
    <p:sldId id="282" r:id="rId8"/>
    <p:sldId id="286" r:id="rId9"/>
    <p:sldId id="280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ADEB1-3E09-68CE-6DA2-9C07B8D7FBC0}" v="1" dt="2019-03-21T02:44:08.846"/>
    <p1510:client id="{4DE55F2C-018E-3784-C746-4472DDF27FEF}" v="26" dt="2019-03-21T01:59:45.747"/>
    <p1510:client id="{35A12E81-47D8-506D-0919-A479CE28ECEF}" v="1346" dt="2019-03-21T01:53:50.688"/>
    <p1510:client id="{95F6BA96-2778-36CD-5CC9-6839EF348C8D}" v="793" dt="2019-03-21T01:54:54.041"/>
    <p1510:client id="{3553E732-DB30-09C1-F467-B02EDC625989}" v="74" dt="2019-03-21T01:52:17.020"/>
    <p1510:client id="{505CA526-DE6C-E02A-66B6-20CFB529633D}" v="2" dt="2019-03-21T01:57:05.220"/>
    <p1510:client id="{1101B399-3195-4615-9F57-E6F81FD05EA8}" v="22" dt="2019-03-22T00:03:19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ea typeface="ＭＳ Ｐゴシック"/>
                <a:cs typeface="Arial"/>
              </a:rPr>
              <a:t>Weekly Update #2</a:t>
            </a:r>
            <a:endParaRPr lang="en-US" altLang="en-US" sz="3600"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1838325"/>
            <a:ext cx="8382000" cy="362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ja-JP" sz="1600" dirty="0">
                <a:ea typeface="ＭＳ Ｐゴシック"/>
              </a:rPr>
              <a:t>Team Name: EM Drop the Microelectronics</a:t>
            </a:r>
            <a:endParaRPr lang="en-US" altLang="ja-JP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/>
              </a:rPr>
              <a:t>Project Manager: Barak Barclay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/>
              </a:rPr>
              <a:t>Logistics &amp; Finance Manager: Alicia Lawrence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/>
              </a:rPr>
              <a:t>Design Manager: Brian Griffen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/>
              </a:rPr>
              <a:t>Test Manager: Chris Sherwood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/>
              </a:rPr>
              <a:t>Sponsor: EM Microelectronic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Faculty Sponsor: Dr. Byeong Lee</a:t>
            </a:r>
            <a:endParaRPr lang="en-US" altLang="en-US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/>
              </a:rPr>
              <a:t>22 March 2019</a:t>
            </a: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D7E0-2C32-42AE-B324-6A045192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8871"/>
            <a:ext cx="7772400" cy="1470025"/>
          </a:xfrm>
        </p:spPr>
        <p:txBody>
          <a:bodyPr/>
          <a:lstStyle/>
          <a:p>
            <a:r>
              <a:rPr lang="en-US">
                <a:cs typeface="Arial"/>
              </a:rPr>
              <a:t>Thank You for Listening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E2FA-83DE-483D-B631-3A65BD6DE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16067"/>
            <a:ext cx="6400800" cy="1022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5C214-AFB5-4B56-8322-A38162B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5" descr="A pencil on a table&#10;&#10;Description generated with high confidence">
            <a:extLst>
              <a:ext uri="{FF2B5EF4-FFF2-40B4-BE49-F238E27FC236}">
                <a16:creationId xmlns:a16="http://schemas.microsoft.com/office/drawing/2014/main" id="{07AE1895-BE63-422E-B41E-B6542939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44" y="1454218"/>
            <a:ext cx="4067679" cy="24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>
                <a:ea typeface="ＭＳ Ｐゴシック"/>
              </a:rPr>
              <a:t>Problem: </a:t>
            </a:r>
            <a:r>
              <a:rPr lang="en-US" sz="2800">
                <a:ea typeface="ＭＳ Ｐゴシック"/>
              </a:rPr>
              <a:t>9V Battery Low Voltage Detection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Some products need to have their batteries replaced before the battery dies completely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Our team must design a board that checks that voltage and broadcasts once the voltage is critical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Broadcasts only when low</a:t>
            </a:r>
          </a:p>
          <a:p>
            <a:pPr lvl="3" eaLnBrk="1" hangingPunct="1">
              <a:spcBef>
                <a:spcPts val="0"/>
              </a:spcBef>
            </a:pPr>
            <a:r>
              <a:rPr lang="en-US" sz="2600">
                <a:ea typeface="ＭＳ Ｐゴシック"/>
                <a:cs typeface="Arial"/>
              </a:rPr>
              <a:t>Sends BT packet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4" descr="A picture containing lighter&#10;&#10;Description generated with high confidence">
            <a:extLst>
              <a:ext uri="{FF2B5EF4-FFF2-40B4-BE49-F238E27FC236}">
                <a16:creationId xmlns:a16="http://schemas.microsoft.com/office/drawing/2014/main" id="{4A2CAB84-2A11-4324-8B4B-CC4A7EEA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03" y="3035599"/>
            <a:ext cx="2124071" cy="21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78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dirty="0">
                <a:ea typeface="ＭＳ Ｐゴシック"/>
              </a:rPr>
              <a:t>Bluetooth Specifications</a:t>
            </a:r>
            <a:endParaRPr lang="en-US" sz="2800" dirty="0">
              <a:ea typeface="ＭＳ Ｐゴシック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dirty="0">
                <a:ea typeface="ＭＳ Ｐゴシック"/>
                <a:cs typeface="Arial"/>
              </a:rPr>
              <a:t>Bluetooth Version 5.0</a:t>
            </a:r>
            <a:endParaRPr lang="en-US" sz="2600" dirty="0">
              <a:ea typeface="ＭＳ Ｐゴシック" pitchFamily="34" charset="-128"/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sz="2600" dirty="0">
                <a:ea typeface="ＭＳ Ｐゴシック"/>
                <a:cs typeface="Arial"/>
              </a:rPr>
              <a:t>EM9304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dirty="0">
                <a:ea typeface="ＭＳ Ｐゴシック"/>
                <a:cs typeface="Arial"/>
              </a:rPr>
              <a:t>Bluetooth Packet Type</a:t>
            </a:r>
            <a:endParaRPr lang="en-US" sz="2800" dirty="0"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sz="2600" dirty="0">
                <a:ea typeface="ＭＳ Ｐゴシック"/>
                <a:cs typeface="Arial"/>
              </a:rPr>
              <a:t>Non-connectable vs. Connectable</a:t>
            </a:r>
            <a:endParaRPr lang="en-US" sz="2200" dirty="0">
              <a:ea typeface="ＭＳ Ｐゴシック" pitchFamily="34" charset="-128"/>
              <a:cs typeface="Arial"/>
            </a:endParaRPr>
          </a:p>
          <a:p>
            <a:pPr lvl="4" eaLnBrk="1" hangingPunct="1">
              <a:spcBef>
                <a:spcPts val="0"/>
              </a:spcBef>
              <a:buFont typeface="Arial"/>
              <a:buChar char="•"/>
            </a:pPr>
            <a:r>
              <a:rPr lang="en-US" sz="2200" dirty="0">
                <a:ea typeface="ＭＳ Ｐゴシック"/>
                <a:cs typeface="Arial"/>
              </a:rPr>
              <a:t>Power Consumption vs. Need for Pairing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dirty="0">
                <a:ea typeface="ＭＳ Ｐゴシック"/>
                <a:cs typeface="Arial"/>
              </a:rPr>
              <a:t>EM9304</a:t>
            </a:r>
          </a:p>
          <a:p>
            <a:pPr lvl="3" eaLnBrk="1" hangingPunct="1">
              <a:spcBef>
                <a:spcPts val="0"/>
              </a:spcBef>
              <a:buFont typeface="Times" pitchFamily="2" charset="2"/>
              <a:buChar char="•"/>
            </a:pPr>
            <a:r>
              <a:rPr lang="en-US" sz="2600" dirty="0">
                <a:ea typeface="ＭＳ Ｐゴシック"/>
                <a:cs typeface="Arial"/>
              </a:rPr>
              <a:t>Certified w/ FCC for wireless transmission</a:t>
            </a:r>
          </a:p>
          <a:p>
            <a:pPr lvl="3" eaLnBrk="1" hangingPunct="1">
              <a:spcBef>
                <a:spcPts val="0"/>
              </a:spcBef>
              <a:buFont typeface="Times" pitchFamily="2" charset="2"/>
              <a:buChar char="•"/>
            </a:pPr>
            <a:r>
              <a:rPr lang="en-US" sz="2600" dirty="0">
                <a:ea typeface="ＭＳ Ｐゴシック"/>
                <a:cs typeface="Arial"/>
              </a:rPr>
              <a:t>Supports 1.5V &amp; 3V batteries</a:t>
            </a:r>
          </a:p>
          <a:p>
            <a:pPr lvl="4" eaLnBrk="1" hangingPunct="1">
              <a:spcBef>
                <a:spcPts val="0"/>
              </a:spcBef>
              <a:buFont typeface="Arial"/>
              <a:buChar char="•"/>
            </a:pPr>
            <a:r>
              <a:rPr lang="en-US" sz="2200" dirty="0">
                <a:ea typeface="ＭＳ Ｐゴシック"/>
                <a:cs typeface="Arial"/>
              </a:rPr>
              <a:t>Low-power switching regulator</a:t>
            </a:r>
            <a:endParaRPr lang="en-US" sz="2200" dirty="0"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endParaRPr lang="en-US" sz="2200">
              <a:ea typeface="ＭＳ Ｐゴシック"/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endParaRPr lang="en-US">
              <a:ea typeface="ＭＳ Ｐゴシック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CF48412-E67D-4452-81EE-CD143279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05" y="41458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78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 dirty="0">
                <a:ea typeface="ＭＳ Ｐゴシック"/>
              </a:rPr>
              <a:t>Battery Specifications</a:t>
            </a:r>
            <a:endParaRPr lang="en-US" sz="2800" dirty="0">
              <a:ea typeface="ＭＳ Ｐゴシック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  <a:buFont typeface="Wingdings,Sans-Serif"/>
            </a:pPr>
            <a:r>
              <a:rPr lang="en-US" sz="2600" dirty="0">
                <a:ea typeface="ＭＳ Ｐゴシック"/>
                <a:cs typeface="Arial"/>
              </a:rPr>
              <a:t>Battery Current Consumption</a:t>
            </a:r>
            <a:endParaRPr lang="en-US" sz="2600" dirty="0">
              <a:ea typeface="ＭＳ Ｐゴシック" pitchFamily="34" charset="-128"/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</a:pPr>
            <a:r>
              <a:rPr lang="en-US" sz="2200" dirty="0">
                <a:ea typeface="ＭＳ Ｐゴシック"/>
                <a:cs typeface="Arial"/>
              </a:rPr>
              <a:t>Reduction of less than 20%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600" dirty="0">
                <a:ea typeface="ＭＳ Ｐゴシック"/>
                <a:cs typeface="Arial"/>
              </a:rPr>
              <a:t>Battery Alternatives</a:t>
            </a:r>
            <a:endParaRPr lang="en-US" sz="2600" dirty="0"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</a:pPr>
            <a:r>
              <a:rPr lang="en-US" sz="2200" dirty="0">
                <a:ea typeface="ＭＳ Ｐゴシック"/>
                <a:cs typeface="Arial"/>
              </a:rPr>
              <a:t>Alkaline vs. Lithium Ion</a:t>
            </a:r>
            <a:endParaRPr lang="en-US" sz="2200" dirty="0">
              <a:ea typeface="ＭＳ Ｐゴシック" pitchFamily="34" charset="-128"/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Cost vs. Capacity</a:t>
            </a:r>
            <a:endParaRPr lang="en-US" sz="2200" dirty="0">
              <a:cs typeface="Arial"/>
            </a:endParaRPr>
          </a:p>
          <a:p>
            <a:pPr lvl="4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Total part cost &lt;$5 at 10,000 units</a:t>
            </a:r>
            <a:endParaRPr lang="en-US" sz="2200" dirty="0"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Temperature Range?</a:t>
            </a: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Size</a:t>
            </a:r>
            <a:endParaRPr lang="en-US" sz="2200" dirty="0">
              <a:cs typeface="Arial"/>
            </a:endParaRPr>
          </a:p>
          <a:p>
            <a:pPr lvl="4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Inner vs. Outer Module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600" dirty="0">
                <a:ea typeface="ＭＳ Ｐゴシック"/>
                <a:cs typeface="Arial"/>
              </a:rPr>
              <a:t>Battery Dimensions</a:t>
            </a:r>
          </a:p>
          <a:p>
            <a:pPr marL="1885950" lvl="3" indent="-285750" eaLnBrk="1" hangingPunct="1">
              <a:spcBef>
                <a:spcPts val="0"/>
              </a:spcBef>
              <a:buFont typeface="Times,Times New Roman,Serif" pitchFamily="2" charset="2"/>
              <a:buChar char="•"/>
            </a:pPr>
            <a:r>
              <a:rPr lang="en-US" sz="2200" dirty="0">
                <a:ea typeface="ＭＳ Ｐゴシック"/>
                <a:cs typeface="Arial"/>
              </a:rPr>
              <a:t>Max: 48.5mm x 26.5mm x 17.5mm</a:t>
            </a:r>
          </a:p>
          <a:p>
            <a:pPr marL="1885950" lvl="3" indent="-285750" eaLnBrk="1" hangingPunct="1">
              <a:spcBef>
                <a:spcPts val="0"/>
              </a:spcBef>
              <a:buFont typeface="Times,Times New Roman,Serif" pitchFamily="2" charset="2"/>
              <a:buChar char="•"/>
            </a:pPr>
            <a:r>
              <a:rPr lang="en-US" sz="2200" dirty="0">
                <a:ea typeface="ＭＳ Ｐゴシック"/>
                <a:cs typeface="Arial"/>
              </a:rPr>
              <a:t>Standard: 48mm x 25mm x 15mm</a:t>
            </a:r>
            <a:endParaRPr lang="en-US"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System Block Diagram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Battery powers entire system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Need voltage stepped down for EM9304 which operates at 1.5 or 3.0 V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Some type of circuitry detects voltage or current from sense line to EM9304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ABFB0E-599A-4A56-91A1-C72862EB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4786051"/>
            <a:ext cx="2743200" cy="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System Block Diagram</a:t>
            </a: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48F0D2-F473-44B8-8123-DE3BB9AD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1380684"/>
            <a:ext cx="5978105" cy="38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38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Resistive Load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To properly characterize battery we need an idea of load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Loads vary between photoelectric, ionization, and combination detectors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CD36B40-E9C9-4E00-AD71-B399A1EC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17110"/>
              </p:ext>
            </p:extLst>
          </p:nvPr>
        </p:nvGraphicFramePr>
        <p:xfrm>
          <a:off x="159229" y="4013871"/>
          <a:ext cx="863275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162">
                  <a:extLst>
                    <a:ext uri="{9D8B030D-6E8A-4147-A177-3AD203B41FA5}">
                      <a16:colId xmlns:a16="http://schemas.microsoft.com/office/drawing/2014/main" val="162311374"/>
                    </a:ext>
                  </a:extLst>
                </a:gridCol>
                <a:gridCol w="840690">
                  <a:extLst>
                    <a:ext uri="{9D8B030D-6E8A-4147-A177-3AD203B41FA5}">
                      <a16:colId xmlns:a16="http://schemas.microsoft.com/office/drawing/2014/main" val="340766321"/>
                    </a:ext>
                  </a:extLst>
                </a:gridCol>
                <a:gridCol w="1174871">
                  <a:extLst>
                    <a:ext uri="{9D8B030D-6E8A-4147-A177-3AD203B41FA5}">
                      <a16:colId xmlns:a16="http://schemas.microsoft.com/office/drawing/2014/main" val="784586227"/>
                    </a:ext>
                  </a:extLst>
                </a:gridCol>
                <a:gridCol w="1157843">
                  <a:extLst>
                    <a:ext uri="{9D8B030D-6E8A-4147-A177-3AD203B41FA5}">
                      <a16:colId xmlns:a16="http://schemas.microsoft.com/office/drawing/2014/main" val="1173694733"/>
                    </a:ext>
                  </a:extLst>
                </a:gridCol>
                <a:gridCol w="1787849">
                  <a:extLst>
                    <a:ext uri="{9D8B030D-6E8A-4147-A177-3AD203B41FA5}">
                      <a16:colId xmlns:a16="http://schemas.microsoft.com/office/drawing/2014/main" val="3568657972"/>
                    </a:ext>
                  </a:extLst>
                </a:gridCol>
                <a:gridCol w="2094338">
                  <a:extLst>
                    <a:ext uri="{9D8B030D-6E8A-4147-A177-3AD203B41FA5}">
                      <a16:colId xmlns:a16="http://schemas.microsoft.com/office/drawing/2014/main" val="1205715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Manufacturer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Product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of value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Average Current [uA]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Load Resistance [kOhms]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428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Battery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209.3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1205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Ultra Life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U9VL-X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Battery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Calculated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13.7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657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8206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 Alert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SA303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Smoke Alarm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Measured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1,233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527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5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38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Battery Characterization Tests</a:t>
            </a:r>
            <a:endParaRPr lang="en-US"/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Use current source instrument to develop battery IV curves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With IV curve data we can find ideal voltage to start advertising 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Need a reliable method to drain battery to certain percentages for tests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DC8B5E02-5DCC-4345-9705-2D3DA109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27" y="3361544"/>
            <a:ext cx="3433313" cy="22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Plans for Next Week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Test various batteries for IV curves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Decide on a battery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Decide on a percentage for the BLE advertisements to start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Study battery tests, profiles, and models that have already been published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0C1D495-B9A9-44C4-BC89-543B17A4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98" y="3530654"/>
            <a:ext cx="1591989" cy="1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6673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Application>Microsoft Office PowerPoint</Application>
  <PresentationFormat>On-screen Show (4:3)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uccs-powerpoint-template-2014-cobranded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revision>72</cp:revision>
  <dcterms:created xsi:type="dcterms:W3CDTF">2014-11-03T22:15:20Z</dcterms:created>
  <dcterms:modified xsi:type="dcterms:W3CDTF">2019-03-22T00:33:38Z</dcterms:modified>
</cp:coreProperties>
</file>