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71" r:id="rId7"/>
    <p:sldId id="263" r:id="rId8"/>
    <p:sldId id="264" r:id="rId9"/>
    <p:sldId id="265" r:id="rId10"/>
    <p:sldId id="266" r:id="rId11"/>
    <p:sldId id="267" r:id="rId12"/>
    <p:sldId id="269" r:id="rId13"/>
    <p:sldId id="27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FFFF"/>
    <a:srgbClr val="EAEFF7"/>
    <a:srgbClr val="EAEFF9"/>
    <a:srgbClr val="FF7276"/>
    <a:srgbClr val="F8F8F8"/>
    <a:srgbClr val="F4B183"/>
    <a:srgbClr val="9C9E9D"/>
    <a:srgbClr val="8885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3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21C2D-5A65-466E-BC61-D8C285FC5125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17363-F3B7-4261-859E-84E279F98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62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E27AC-F781-41C3-A4AB-2BDFC54132D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54B5F-842C-4838-BAEC-6191278D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4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A42BFE-ECD3-424A-8278-02E7D47B02A7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צוות </a:t>
            </a:r>
            <a:r>
              <a:rPr lang="en-US" smtClean="0"/>
              <a:t>QARCHITECTS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3B8217-845C-46B6-B4D4-4BD774664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49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4A9C76-4958-4904-A948-806467B4F64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צוות </a:t>
            </a:r>
            <a:r>
              <a:rPr lang="en-US" smtClean="0"/>
              <a:t>QARCHITECTS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3B8217-845C-46B6-B4D4-4BD774664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4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2F9B36-6B98-4C24-8555-A98C09CA0FF1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צוות </a:t>
            </a:r>
            <a:r>
              <a:rPr lang="en-US" smtClean="0"/>
              <a:t>QARCHITECTS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3B8217-845C-46B6-B4D4-4BD774664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83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786D7-6E49-4BD7-A6B3-8D38DF36B4E2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צוות </a:t>
            </a:r>
            <a:r>
              <a:rPr lang="en-US" smtClean="0"/>
              <a:t>QARCHITECTS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 rtl="1"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2A3B8217-845C-46B6-B4D4-4BD7746649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43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B1BDDA-A897-4C55-A12A-CD6C39F10C19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צוות </a:t>
            </a:r>
            <a:r>
              <a:rPr lang="en-US" smtClean="0"/>
              <a:t>QARCHITECTS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3B8217-845C-46B6-B4D4-4BD774664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81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0DAD2E-D315-4CA1-8319-A862EF71E281}" type="datetime1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צוות </a:t>
            </a:r>
            <a:r>
              <a:rPr lang="en-US" smtClean="0"/>
              <a:t>QARCHITECTS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3B8217-845C-46B6-B4D4-4BD774664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96E4E0-D68E-4FA3-9D5A-E910EDFEFD86}" type="datetime1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צוות </a:t>
            </a:r>
            <a:r>
              <a:rPr lang="en-US" smtClean="0"/>
              <a:t>QARCHITECTS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3B8217-845C-46B6-B4D4-4BD774664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2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656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A64565-CBAE-4AB7-BE49-1B6D9A0A399F}" type="datetime1">
              <a:rPr lang="en-US" smtClean="0"/>
              <a:t>5/29/2022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e-IL" dirty="0" smtClean="0"/>
              <a:t>צוות </a:t>
            </a:r>
            <a:r>
              <a:rPr lang="en-US" dirty="0" smtClean="0"/>
              <a:t>QARCHITECTS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9365512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2A3B8217-845C-46B6-B4D4-4BD7746649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572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A00834-5E55-4335-85B8-514AA659E5A4}" type="datetime1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צוות </a:t>
            </a:r>
            <a:r>
              <a:rPr lang="en-US" smtClean="0"/>
              <a:t>QARCHITECTS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3B8217-845C-46B6-B4D4-4BD774664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1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BEAE5C-1629-40EA-B946-384F4CD7108C}" type="datetime1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צוות </a:t>
            </a:r>
            <a:r>
              <a:rPr lang="en-US" smtClean="0"/>
              <a:t>QARCHITECTS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3B8217-845C-46B6-B4D4-4BD774664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5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100000"/>
                    </a14:imgEffect>
                    <a14:imgEffect>
                      <a14:brightnessContrast bright="-4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158" y="6248318"/>
            <a:ext cx="1234842" cy="60968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9751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mailto:kobi7@gmail.com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-533252"/>
            <a:ext cx="13190377" cy="76431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bright="-4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623" y="-171745"/>
            <a:ext cx="4644729" cy="2293256"/>
          </a:xfrm>
          <a:prstGeom prst="rect">
            <a:avLst/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  <a:softEdge rad="112500"/>
          </a:effectLst>
        </p:spPr>
      </p:pic>
      <p:sp>
        <p:nvSpPr>
          <p:cNvPr id="2" name="TextBox 1"/>
          <p:cNvSpPr txBox="1"/>
          <p:nvPr/>
        </p:nvSpPr>
        <p:spPr>
          <a:xfrm>
            <a:off x="-223713" y="5042118"/>
            <a:ext cx="7569701" cy="181588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מנהל הפרויקט: קובי יונסי.</a:t>
            </a:r>
            <a:br>
              <a:rPr lang="he-IL" sz="28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he-IL" sz="2800" b="1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שם הצוות: </a:t>
            </a:r>
            <a:r>
              <a:rPr lang="he-IL" sz="28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"קיוארכיטקס</a:t>
            </a:r>
            <a:r>
              <a:rPr lang="he-IL" sz="2800" b="1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".</a:t>
            </a:r>
            <a:r>
              <a:rPr lang="he-IL" sz="28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/>
            </a:r>
            <a:br>
              <a:rPr lang="he-IL" sz="28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he-IL" sz="2800" b="1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חברי הצוות: ברק </a:t>
            </a:r>
            <a:r>
              <a:rPr lang="he-IL" sz="28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ברנובסקי, </a:t>
            </a:r>
            <a:r>
              <a:rPr lang="he-IL" sz="2800" b="1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עידן </a:t>
            </a:r>
            <a:r>
              <a:rPr lang="he-IL" sz="28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שישפורטיש, </a:t>
            </a:r>
            <a:r>
              <a:rPr lang="en-US" sz="2800" b="1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/>
            </a:r>
            <a:br>
              <a:rPr lang="en-US" sz="2800" b="1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he-IL" sz="2800" b="1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קארין </a:t>
            </a:r>
            <a:r>
              <a:rPr lang="he-IL" sz="28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סודרי ורועי נוריאני.</a:t>
            </a:r>
            <a:endParaRPr lang="en-US" sz="2800" b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צוות </a:t>
            </a:r>
            <a:r>
              <a:rPr lang="en-US" smtClean="0"/>
              <a:t>QARCHITECTS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7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-298888" y="1490594"/>
            <a:ext cx="15936822" cy="49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854931"/>
              </p:ext>
            </p:extLst>
          </p:nvPr>
        </p:nvGraphicFramePr>
        <p:xfrm>
          <a:off x="2690038" y="1198164"/>
          <a:ext cx="8748879" cy="4774881"/>
        </p:xfrm>
        <a:graphic>
          <a:graphicData uri="http://schemas.openxmlformats.org/drawingml/2006/table">
            <a:tbl>
              <a:tblPr rtl="1" firstRow="1" firstCol="1">
                <a:tableStyleId>{5C22544A-7EE6-4342-B048-85BDC9FD1C3A}</a:tableStyleId>
              </a:tblPr>
              <a:tblGrid>
                <a:gridCol w="1157233">
                  <a:extLst>
                    <a:ext uri="{9D8B030D-6E8A-4147-A177-3AD203B41FA5}">
                      <a16:colId xmlns:a16="http://schemas.microsoft.com/office/drawing/2014/main" val="2574398075"/>
                    </a:ext>
                  </a:extLst>
                </a:gridCol>
                <a:gridCol w="2679405">
                  <a:extLst>
                    <a:ext uri="{9D8B030D-6E8A-4147-A177-3AD203B41FA5}">
                      <a16:colId xmlns:a16="http://schemas.microsoft.com/office/drawing/2014/main" val="380817494"/>
                    </a:ext>
                  </a:extLst>
                </a:gridCol>
                <a:gridCol w="4912241">
                  <a:extLst>
                    <a:ext uri="{9D8B030D-6E8A-4147-A177-3AD203B41FA5}">
                      <a16:colId xmlns:a16="http://schemas.microsoft.com/office/drawing/2014/main" val="3650736903"/>
                    </a:ext>
                  </a:extLst>
                </a:gridCol>
              </a:tblGrid>
              <a:tr h="298026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סוג הדרישה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0780" marR="507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דרישה</a:t>
                      </a:r>
                      <a:endParaRPr lang="en-US" sz="14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0780" marR="507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סיבה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0780" marR="50780" marT="0" marB="0" anchor="ctr"/>
                </a:tc>
                <a:extLst>
                  <a:ext uri="{0D108BD9-81ED-4DB2-BD59-A6C34878D82A}">
                    <a16:rowId xmlns:a16="http://schemas.microsoft.com/office/drawing/2014/main" val="2686252807"/>
                  </a:ext>
                </a:extLst>
              </a:tr>
              <a:tr h="298026">
                <a:tc rowSpan="3"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Hardware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0780" marR="50780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he-IL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עמדות מחשב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0780" marR="50780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ביצוע הבדיקות בצורה יעילה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0780" marR="50780" marT="0" marB="0" anchor="ctr"/>
                </a:tc>
                <a:extLst>
                  <a:ext uri="{0D108BD9-81ED-4DB2-BD59-A6C34878D82A}">
                    <a16:rowId xmlns:a16="http://schemas.microsoft.com/office/drawing/2014/main" val="699396982"/>
                  </a:ext>
                </a:extLst>
              </a:tr>
              <a:tr h="2980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תשתית אינטרנט מסיבים אופטיים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0780" marR="50780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על מנת שיהיה לנו תשתית חזקה וחלקה ללא נפילות רשת או עומסים.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0780" marR="50780" marT="0" marB="0" anchor="ctr"/>
                </a:tc>
                <a:extLst>
                  <a:ext uri="{0D108BD9-81ED-4DB2-BD59-A6C34878D82A}">
                    <a16:rowId xmlns:a16="http://schemas.microsoft.com/office/drawing/2014/main" val="1488357307"/>
                  </a:ext>
                </a:extLst>
              </a:tr>
              <a:tr h="2980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מערכת ש.ב.א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0780" marR="50780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קורא כ"א כדי לבדוק את אופציית התשלום דרך האשראי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0780" marR="50780" marT="0" marB="0" anchor="ctr"/>
                </a:tc>
                <a:extLst>
                  <a:ext uri="{0D108BD9-81ED-4DB2-BD59-A6C34878D82A}">
                    <a16:rowId xmlns:a16="http://schemas.microsoft.com/office/drawing/2014/main" val="3982596172"/>
                  </a:ext>
                </a:extLst>
              </a:tr>
              <a:tr h="298026">
                <a:tc rowSpan="4"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Software</a:t>
                      </a:r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50780" marR="50780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תוכנת </a:t>
                      </a:r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OFFICE </a:t>
                      </a:r>
                    </a:p>
                  </a:txBody>
                  <a:tcPr marL="50780" marR="50780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לצורך כתיבת המסמכים 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STP-STD-STR</a:t>
                      </a:r>
                    </a:p>
                  </a:txBody>
                  <a:tcPr marL="50780" marR="50780" marT="0" marB="0" anchor="ctr"/>
                </a:tc>
                <a:extLst>
                  <a:ext uri="{0D108BD9-81ED-4DB2-BD59-A6C34878D82A}">
                    <a16:rowId xmlns:a16="http://schemas.microsoft.com/office/drawing/2014/main" val="912551494"/>
                  </a:ext>
                </a:extLst>
              </a:tr>
              <a:tr h="2980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אתר </a:t>
                      </a:r>
                      <a:r>
                        <a:rPr lang="en-US" sz="14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Testrail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0780" marR="50780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כתיבת </a:t>
                      </a:r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TC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0780" marR="50780" marT="0" marB="0" anchor="ctr"/>
                </a:tc>
                <a:extLst>
                  <a:ext uri="{0D108BD9-81ED-4DB2-BD59-A6C34878D82A}">
                    <a16:rowId xmlns:a16="http://schemas.microsoft.com/office/drawing/2014/main" val="2056818293"/>
                  </a:ext>
                </a:extLst>
              </a:tr>
              <a:tr h="2980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דפדפן כרום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דפדפן פיירפוקס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0780" marR="50780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לצורך בדיקת תאימות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0780" marR="50780" marT="0" marB="0" anchor="ctr"/>
                </a:tc>
                <a:extLst>
                  <a:ext uri="{0D108BD9-81ED-4DB2-BD59-A6C34878D82A}">
                    <a16:rowId xmlns:a16="http://schemas.microsoft.com/office/drawing/2014/main" val="2099885966"/>
                  </a:ext>
                </a:extLst>
              </a:tr>
              <a:tr h="2980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מערכת אנדרואיד בגרסת </a:t>
                      </a:r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LOLIPOP</a:t>
                      </a:r>
                    </a:p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NOUGAT</a:t>
                      </a:r>
                    </a:p>
                  </a:txBody>
                  <a:tcPr marL="50780" marR="50780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בדיקת הרשאות  ללקוחות הקבועים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0780" marR="50780" marT="0" marB="0" anchor="ctr"/>
                </a:tc>
                <a:extLst>
                  <a:ext uri="{0D108BD9-81ED-4DB2-BD59-A6C34878D82A}">
                    <a16:rowId xmlns:a16="http://schemas.microsoft.com/office/drawing/2014/main" val="1699345299"/>
                  </a:ext>
                </a:extLst>
              </a:tr>
              <a:tr h="321713"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Resources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0780" marR="50780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ראש צוות </a:t>
                      </a:r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QA</a:t>
                      </a:r>
                    </a:p>
                  </a:txBody>
                  <a:tcPr marL="50780" marR="50780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כדי שיתכנן ויחלק את המשימות בין כל הבודקים וגם שיוכל לעקוב אחרי תוצאות הבדיקות שלהם ותכנון הלו"ז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0780" marR="50780" marT="0" marB="0" anchor="ctr"/>
                </a:tc>
                <a:extLst>
                  <a:ext uri="{0D108BD9-81ED-4DB2-BD59-A6C34878D82A}">
                    <a16:rowId xmlns:a16="http://schemas.microsoft.com/office/drawing/2014/main" val="781802753"/>
                  </a:ext>
                </a:extLst>
              </a:tr>
              <a:tr h="2980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he-IL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he-IL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אנשי</a:t>
                      </a:r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QA 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0780" marR="50780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לבצע את הבדיקות שניתנו ע"י ראש צוות ה-</a:t>
                      </a:r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QA</a:t>
                      </a:r>
                    </a:p>
                  </a:txBody>
                  <a:tcPr marL="50780" marR="50780" marT="0" marB="0" anchor="ctr"/>
                </a:tc>
                <a:extLst>
                  <a:ext uri="{0D108BD9-81ED-4DB2-BD59-A6C34878D82A}">
                    <a16:rowId xmlns:a16="http://schemas.microsoft.com/office/drawing/2014/main" val="58267854"/>
                  </a:ext>
                </a:extLst>
              </a:tr>
              <a:tr h="298026"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Other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0780" marR="50780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מערך ארוחות למהלך יום </a:t>
                      </a:r>
                      <a:r>
                        <a:rPr lang="he-IL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העבודה</a:t>
                      </a:r>
                      <a:r>
                        <a:rPr lang="he-IL" sz="14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</a:t>
                      </a:r>
                      <a:r>
                        <a:rPr lang="he-IL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בוקר+צהריים)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0780" marR="50780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מתן פוקוס עבור הבדיקות וייעול הבודקים עצמם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0780" marR="50780" marT="0" marB="0" anchor="ctr"/>
                </a:tc>
                <a:extLst>
                  <a:ext uri="{0D108BD9-81ED-4DB2-BD59-A6C34878D82A}">
                    <a16:rowId xmlns:a16="http://schemas.microsoft.com/office/drawing/2014/main" val="1628423730"/>
                  </a:ext>
                </a:extLst>
              </a:tr>
              <a:tr h="2980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פינת עישון+קפה בקירוב מתחם הבדיקות</a:t>
                      </a:r>
                      <a:endParaRPr lang="en-US" sz="14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0780" marR="50780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לצורך רענון ואגירת כוחות מחודשים להמשך הפרויקט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0780" marR="50780" marT="0" marB="0" anchor="ctr"/>
                </a:tc>
                <a:extLst>
                  <a:ext uri="{0D108BD9-81ED-4DB2-BD59-A6C34878D82A}">
                    <a16:rowId xmlns:a16="http://schemas.microsoft.com/office/drawing/2014/main" val="3937796988"/>
                  </a:ext>
                </a:extLst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-2100343" y="1431384"/>
            <a:ext cx="18166373" cy="548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6593" y="361923"/>
            <a:ext cx="10982325" cy="711966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="1" dirty="0" smtClean="0">
                <a:ln w="0"/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דרישות לביצוע הבדיקות</a:t>
            </a:r>
            <a:endParaRPr kumimoji="0" lang="en-US" sz="4400" b="1" i="0" u="none" strike="noStrike" kern="120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4064" y="5316279"/>
            <a:ext cx="2273447" cy="134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456593" y="361923"/>
            <a:ext cx="10982325" cy="711966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="1" dirty="0" smtClean="0">
                <a:ln w="0"/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מיפוי ממשקים, הסבות ותהליכי </a:t>
            </a:r>
            <a:r>
              <a:rPr lang="en-US" b="1" dirty="0" smtClean="0">
                <a:ln w="0"/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BATCH</a:t>
            </a:r>
            <a:r>
              <a:rPr lang="he-IL" b="1" dirty="0" smtClean="0">
                <a:ln w="0"/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kumimoji="0" lang="en-US" sz="4400" b="1" i="0" u="none" strike="noStrike" kern="120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750442"/>
              </p:ext>
            </p:extLst>
          </p:nvPr>
        </p:nvGraphicFramePr>
        <p:xfrm>
          <a:off x="456592" y="3158653"/>
          <a:ext cx="10982325" cy="1540002"/>
        </p:xfrm>
        <a:graphic>
          <a:graphicData uri="http://schemas.openxmlformats.org/drawingml/2006/table">
            <a:tbl>
              <a:tblPr rtl="1" firstRow="1" firstCol="1">
                <a:tableStyleId>{5C22544A-7EE6-4342-B048-85BDC9FD1C3A}</a:tableStyleId>
              </a:tblPr>
              <a:tblGrid>
                <a:gridCol w="3660775">
                  <a:extLst>
                    <a:ext uri="{9D8B030D-6E8A-4147-A177-3AD203B41FA5}">
                      <a16:colId xmlns:a16="http://schemas.microsoft.com/office/drawing/2014/main" val="1811755680"/>
                    </a:ext>
                  </a:extLst>
                </a:gridCol>
                <a:gridCol w="3660775">
                  <a:extLst>
                    <a:ext uri="{9D8B030D-6E8A-4147-A177-3AD203B41FA5}">
                      <a16:colId xmlns:a16="http://schemas.microsoft.com/office/drawing/2014/main" val="2027118879"/>
                    </a:ext>
                  </a:extLst>
                </a:gridCol>
                <a:gridCol w="3660775">
                  <a:extLst>
                    <a:ext uri="{9D8B030D-6E8A-4147-A177-3AD203B41FA5}">
                      <a16:colId xmlns:a16="http://schemas.microsoft.com/office/drawing/2014/main" val="3703026551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b="1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ממשקים חיצוניים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algn="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775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זיהוי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b="1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תיאור</a:t>
                      </a:r>
                      <a:endParaRPr lang="en-US" sz="1200" b="1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Online/Batch</a:t>
                      </a:r>
                    </a:p>
                  </a:txBody>
                  <a:tcPr marL="45720" marR="4572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49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מערכת ש.ב.א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מספקת שרותים לכל בתי העסק המכבדים כרטיסי אשראי המקושרים בהסדרי סליקה עם סולק.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algn="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 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Online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967512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מדפסת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עבור הדפסת חשבוניות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Batch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20543918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125295"/>
              </p:ext>
            </p:extLst>
          </p:nvPr>
        </p:nvGraphicFramePr>
        <p:xfrm>
          <a:off x="456592" y="1154177"/>
          <a:ext cx="10982328" cy="2022856"/>
        </p:xfrm>
        <a:graphic>
          <a:graphicData uri="http://schemas.openxmlformats.org/drawingml/2006/table">
            <a:tbl>
              <a:tblPr rtl="1" firstRow="1" firstCol="1">
                <a:tableStyleId>{5C22544A-7EE6-4342-B048-85BDC9FD1C3A}</a:tableStyleId>
              </a:tblPr>
              <a:tblGrid>
                <a:gridCol w="3660776">
                  <a:extLst>
                    <a:ext uri="{9D8B030D-6E8A-4147-A177-3AD203B41FA5}">
                      <a16:colId xmlns:a16="http://schemas.microsoft.com/office/drawing/2014/main" val="3488788269"/>
                    </a:ext>
                  </a:extLst>
                </a:gridCol>
                <a:gridCol w="3660776">
                  <a:extLst>
                    <a:ext uri="{9D8B030D-6E8A-4147-A177-3AD203B41FA5}">
                      <a16:colId xmlns:a16="http://schemas.microsoft.com/office/drawing/2014/main" val="2191578553"/>
                    </a:ext>
                  </a:extLst>
                </a:gridCol>
                <a:gridCol w="3660776">
                  <a:extLst>
                    <a:ext uri="{9D8B030D-6E8A-4147-A177-3AD203B41FA5}">
                      <a16:colId xmlns:a16="http://schemas.microsoft.com/office/drawing/2014/main" val="148808037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ממשקים פנימיים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20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algn="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6597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זיהוי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b="1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תיאור</a:t>
                      </a:r>
                      <a:endParaRPr lang="en-US" sz="1200" b="1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Online/Batch</a:t>
                      </a:r>
                    </a:p>
                  </a:txBody>
                  <a:tcPr marL="45720" marR="4572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296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טיפול הזמנות של לקוחות רגילים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טיפול בהזמנות לביצוע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algn="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עדכון פרטים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Batch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390455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טיפול הזמנות של לקוחות קבועים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טיפול בהזמנות לביצוע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algn="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עדכון פרטים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Batch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775833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טיפול בהזמנות שלא מומשו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עדכון פרטים של </a:t>
                      </a:r>
                      <a:r>
                        <a:rPr lang="he-IL" sz="120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הזמנה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algn="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טיפול בשליחה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Batch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80171179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483018"/>
              </p:ext>
            </p:extLst>
          </p:nvPr>
        </p:nvGraphicFramePr>
        <p:xfrm>
          <a:off x="456592" y="4694689"/>
          <a:ext cx="10982325" cy="1540002"/>
        </p:xfrm>
        <a:graphic>
          <a:graphicData uri="http://schemas.openxmlformats.org/drawingml/2006/table">
            <a:tbl>
              <a:tblPr rtl="1" firstRow="1" firstCol="1">
                <a:tableStyleId>{5C22544A-7EE6-4342-B048-85BDC9FD1C3A}</a:tableStyleId>
              </a:tblPr>
              <a:tblGrid>
                <a:gridCol w="3660775">
                  <a:extLst>
                    <a:ext uri="{9D8B030D-6E8A-4147-A177-3AD203B41FA5}">
                      <a16:colId xmlns:a16="http://schemas.microsoft.com/office/drawing/2014/main" val="4071134090"/>
                    </a:ext>
                  </a:extLst>
                </a:gridCol>
                <a:gridCol w="3660775">
                  <a:extLst>
                    <a:ext uri="{9D8B030D-6E8A-4147-A177-3AD203B41FA5}">
                      <a16:colId xmlns:a16="http://schemas.microsoft.com/office/drawing/2014/main" val="4038744997"/>
                    </a:ext>
                  </a:extLst>
                </a:gridCol>
                <a:gridCol w="3660775">
                  <a:extLst>
                    <a:ext uri="{9D8B030D-6E8A-4147-A177-3AD203B41FA5}">
                      <a16:colId xmlns:a16="http://schemas.microsoft.com/office/drawing/2014/main" val="78724660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b="1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מיפוי קבצים להסבות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algn="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9297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זיהוי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b="1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שם קובץ</a:t>
                      </a:r>
                      <a:endParaRPr lang="en-US" sz="1200" b="1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b="1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תיאור</a:t>
                      </a:r>
                      <a:endParaRPr lang="en-US" sz="1200" b="1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380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kern="120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מאגר פריטים</a:t>
                      </a:r>
                      <a:endParaRPr lang="en-US" sz="1200" kern="120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Update</a:t>
                      </a:r>
                      <a:r>
                        <a:rPr lang="he-IL" sz="12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 הוספת שורות חדשות בנוסף לקיימות במערכת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402346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kern="120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מאגר לקוחות</a:t>
                      </a:r>
                      <a:endParaRPr lang="en-US" sz="1200" kern="120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Update</a:t>
                      </a:r>
                      <a:r>
                        <a:rPr lang="he-IL" sz="12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- הוספת שורות חדשות בנוסף לקיימות במערכת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840617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04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082186"/>
              </p:ext>
            </p:extLst>
          </p:nvPr>
        </p:nvGraphicFramePr>
        <p:xfrm>
          <a:off x="456593" y="1203644"/>
          <a:ext cx="10982327" cy="4134070"/>
        </p:xfrm>
        <a:graphic>
          <a:graphicData uri="http://schemas.openxmlformats.org/drawingml/2006/table">
            <a:tbl>
              <a:tblPr rtl="1" firstRow="1" firstCol="1">
                <a:tableStyleId>{5C22544A-7EE6-4342-B048-85BDC9FD1C3A}</a:tableStyleId>
              </a:tblPr>
              <a:tblGrid>
                <a:gridCol w="484850">
                  <a:extLst>
                    <a:ext uri="{9D8B030D-6E8A-4147-A177-3AD203B41FA5}">
                      <a16:colId xmlns:a16="http://schemas.microsoft.com/office/drawing/2014/main" val="3900837601"/>
                    </a:ext>
                  </a:extLst>
                </a:gridCol>
                <a:gridCol w="1335508">
                  <a:extLst>
                    <a:ext uri="{9D8B030D-6E8A-4147-A177-3AD203B41FA5}">
                      <a16:colId xmlns:a16="http://schemas.microsoft.com/office/drawing/2014/main" val="355893842"/>
                    </a:ext>
                  </a:extLst>
                </a:gridCol>
                <a:gridCol w="819054">
                  <a:extLst>
                    <a:ext uri="{9D8B030D-6E8A-4147-A177-3AD203B41FA5}">
                      <a16:colId xmlns:a16="http://schemas.microsoft.com/office/drawing/2014/main" val="4127661244"/>
                    </a:ext>
                  </a:extLst>
                </a:gridCol>
                <a:gridCol w="819054">
                  <a:extLst>
                    <a:ext uri="{9D8B030D-6E8A-4147-A177-3AD203B41FA5}">
                      <a16:colId xmlns:a16="http://schemas.microsoft.com/office/drawing/2014/main" val="1219707841"/>
                    </a:ext>
                  </a:extLst>
                </a:gridCol>
                <a:gridCol w="819054">
                  <a:extLst>
                    <a:ext uri="{9D8B030D-6E8A-4147-A177-3AD203B41FA5}">
                      <a16:colId xmlns:a16="http://schemas.microsoft.com/office/drawing/2014/main" val="4122439939"/>
                    </a:ext>
                  </a:extLst>
                </a:gridCol>
                <a:gridCol w="1611205">
                  <a:extLst>
                    <a:ext uri="{9D8B030D-6E8A-4147-A177-3AD203B41FA5}">
                      <a16:colId xmlns:a16="http://schemas.microsoft.com/office/drawing/2014/main" val="1720325829"/>
                    </a:ext>
                  </a:extLst>
                </a:gridCol>
                <a:gridCol w="776176">
                  <a:extLst>
                    <a:ext uri="{9D8B030D-6E8A-4147-A177-3AD203B41FA5}">
                      <a16:colId xmlns:a16="http://schemas.microsoft.com/office/drawing/2014/main" val="2223612037"/>
                    </a:ext>
                  </a:extLst>
                </a:gridCol>
                <a:gridCol w="2158713">
                  <a:extLst>
                    <a:ext uri="{9D8B030D-6E8A-4147-A177-3AD203B41FA5}">
                      <a16:colId xmlns:a16="http://schemas.microsoft.com/office/drawing/2014/main" val="3601174221"/>
                    </a:ext>
                  </a:extLst>
                </a:gridCol>
                <a:gridCol w="2158713">
                  <a:extLst>
                    <a:ext uri="{9D8B030D-6E8A-4147-A177-3AD203B41FA5}">
                      <a16:colId xmlns:a16="http://schemas.microsoft.com/office/drawing/2014/main" val="4004290985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מס'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סיכון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he-IL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סיכוי</a:t>
                      </a:r>
                      <a:r>
                        <a:rPr lang="he-IL" sz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</a:t>
                      </a:r>
                      <a:r>
                        <a:rPr lang="en-US" sz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</a:t>
                      </a:r>
                      <a:r>
                        <a:rPr lang="he-IL" sz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נזק </a:t>
                      </a:r>
                      <a:r>
                        <a:rPr lang="he-IL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צפוי </a:t>
                      </a: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(D)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חומרת </a:t>
                      </a:r>
                      <a:r>
                        <a:rPr lang="he-IL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הסיכון (</a:t>
                      </a: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he-IL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תיאור הנזק</a:t>
                      </a:r>
                      <a:endParaRPr lang="en-US" sz="12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פעילות</a:t>
                      </a:r>
                      <a:endParaRPr lang="en-US" sz="12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פתרון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אחראי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2264" marR="42264" marT="0" marB="0" anchor="ctr"/>
                </a:tc>
                <a:extLst>
                  <a:ext uri="{0D108BD9-81ED-4DB2-BD59-A6C34878D82A}">
                    <a16:rowId xmlns:a16="http://schemas.microsoft.com/office/drawing/2014/main" val="3191514119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בודקים לא מנוסים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0.2</a:t>
                      </a: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עיכוב הפרויקט</a:t>
                      </a:r>
                      <a:endParaRPr lang="en-US" sz="12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גידור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צירוף יועץ/מומחה שידריך את הפרויקט</a:t>
                      </a:r>
                      <a:endParaRPr lang="en-US" sz="12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12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2264" marR="42264" marT="0" marB="0" anchor="ctr"/>
                </a:tc>
                <a:extLst>
                  <a:ext uri="{0D108BD9-81ED-4DB2-BD59-A6C34878D82A}">
                    <a16:rowId xmlns:a16="http://schemas.microsoft.com/office/drawing/2014/main" val="397399114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נפילות שרת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</a:t>
                      </a: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3.5</a:t>
                      </a: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לא יהיה ניתן להתחבר למערכת ולשלוף נתונים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ניתור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תמיכה טכנית- רותם ישראל</a:t>
                      </a:r>
                      <a:endParaRPr lang="en-US" sz="12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052-2389556</a:t>
                      </a:r>
                    </a:p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Rotem9@gmail.com</a:t>
                      </a:r>
                    </a:p>
                  </a:txBody>
                  <a:tcPr marL="42264" marR="42264" marT="0" marB="0" anchor="ctr"/>
                </a:tc>
                <a:extLst>
                  <a:ext uri="{0D108BD9-81ED-4DB2-BD59-A6C34878D82A}">
                    <a16:rowId xmlns:a16="http://schemas.microsoft.com/office/drawing/2014/main" val="35433154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חופשות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חגים ומועדים</a:t>
                      </a:r>
                      <a:endParaRPr lang="en-US" sz="12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גידור</a:t>
                      </a:r>
                      <a:endParaRPr lang="en-US" sz="12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דחייה</a:t>
                      </a:r>
                      <a:endParaRPr lang="en-US" sz="12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12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2264" marR="42264" marT="0" marB="0" anchor="ctr"/>
                </a:tc>
                <a:extLst>
                  <a:ext uri="{0D108BD9-81ED-4DB2-BD59-A6C34878D82A}">
                    <a16:rowId xmlns:a16="http://schemas.microsoft.com/office/drawing/2014/main" val="29349372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אי עמידה בלו"ז</a:t>
                      </a:r>
                      <a:endParaRPr lang="en-US" sz="12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ביטול חוזה/לקוח לא מרוצה</a:t>
                      </a:r>
                      <a:endParaRPr lang="en-US" sz="12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גידור</a:t>
                      </a:r>
                      <a:endParaRPr lang="en-US" sz="12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התנהלות יעילה ומדויקת במהלך הפרויקט</a:t>
                      </a:r>
                      <a:endParaRPr lang="en-US" sz="12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מנהל פרויקט- </a:t>
                      </a:r>
                      <a:r>
                        <a:rPr lang="he-IL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קובי</a:t>
                      </a:r>
                      <a:r>
                        <a:rPr lang="he-IL" sz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יונסי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053-1456279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2"/>
                        </a:rPr>
                        <a:t>kobi7@gmail.com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2264" marR="42264" marT="0" marB="0" anchor="ctr"/>
                </a:tc>
                <a:extLst>
                  <a:ext uri="{0D108BD9-81ED-4DB2-BD59-A6C34878D82A}">
                    <a16:rowId xmlns:a16="http://schemas.microsoft.com/office/drawing/2014/main" val="13200572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חיבור לאינטרנט אינו פעיל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</a:t>
                      </a: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לא יהיה ניתן להתחבר למערכת ולבצע בדיקות</a:t>
                      </a:r>
                      <a:endParaRPr lang="en-US" sz="12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ניתור</a:t>
                      </a:r>
                      <a:endParaRPr lang="en-US" sz="12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תמיכה טכנית- רותם ישראל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052-2389556</a:t>
                      </a:r>
                    </a:p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Rotem9@gmail.com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2264" marR="42264" marT="0" marB="0" anchor="ctr"/>
                </a:tc>
                <a:extLst>
                  <a:ext uri="{0D108BD9-81ED-4DB2-BD59-A6C34878D82A}">
                    <a16:rowId xmlns:a16="http://schemas.microsoft.com/office/drawing/2014/main" val="311728647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עובד מתפטר</a:t>
                      </a:r>
                      <a:endParaRPr lang="en-US" sz="12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</a:t>
                      </a: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פגיעה בהיקף העבודה והאטת הקצב</a:t>
                      </a:r>
                      <a:endParaRPr lang="en-US" sz="12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ניטור</a:t>
                      </a:r>
                      <a:endParaRPr lang="en-US" sz="12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הבאת עובד מוכח יותר</a:t>
                      </a:r>
                      <a:endParaRPr lang="en-US" sz="12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מ.כ"א- רונן אברהם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054-7439981</a:t>
                      </a:r>
                    </a:p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Ronena@gmail.com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2264" marR="42264" marT="0" marB="0" anchor="ctr"/>
                </a:tc>
                <a:extLst>
                  <a:ext uri="{0D108BD9-81ED-4DB2-BD59-A6C34878D82A}">
                    <a16:rowId xmlns:a16="http://schemas.microsoft.com/office/drawing/2014/main" val="336289126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עיכוב באספקת ציוד לצורך בדיקות</a:t>
                      </a:r>
                      <a:endParaRPr lang="en-US" sz="12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</a:t>
                      </a: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עיכוב בלו"ז ויצירת לחץ בפרויקט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גידור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הזמנה מוקדמת יותר של ציוד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2264" marR="42264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2264" marR="42264" marT="0" marB="0" anchor="ctr"/>
                </a:tc>
                <a:extLst>
                  <a:ext uri="{0D108BD9-81ED-4DB2-BD59-A6C34878D82A}">
                    <a16:rowId xmlns:a16="http://schemas.microsoft.com/office/drawing/2014/main" val="65343362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75AEB2"/>
              </a:clrFrom>
              <a:clrTo>
                <a:srgbClr val="75AEB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" t="2646" r="2761" b="2540"/>
          <a:stretch/>
        </p:blipFill>
        <p:spPr>
          <a:xfrm>
            <a:off x="233917" y="5481883"/>
            <a:ext cx="1939878" cy="118633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6593" y="361923"/>
            <a:ext cx="10982325" cy="711966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="1" noProof="0" dirty="0" smtClean="0">
                <a:ln w="0"/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ניהול סיכונים</a:t>
            </a:r>
            <a:endParaRPr kumimoji="0" lang="en-US" sz="4400" b="1" i="0" u="none" strike="noStrike" kern="120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89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6593" y="361923"/>
            <a:ext cx="10982325" cy="711966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400" b="1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שינויים ופערים</a:t>
            </a:r>
            <a:endParaRPr kumimoji="0" lang="en-US" sz="4400" b="1" i="0" u="none" strike="noStrike" kern="120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4462" y="1073889"/>
            <a:ext cx="10934456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800"/>
              </a:spcAft>
            </a:pPr>
            <a:r>
              <a:rPr lang="he-IL" sz="1400" dirty="0" smtClean="0">
                <a:solidFill>
                  <a:srgbClr val="FF0000"/>
                </a:solidFill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פערים:</a:t>
            </a:r>
          </a:p>
          <a:p>
            <a:pPr marL="457200" indent="-457200" algn="r" rtl="1">
              <a:spcAft>
                <a:spcPts val="800"/>
              </a:spcAft>
              <a:buAutoNum type="arabicPeriod"/>
            </a:pPr>
            <a:r>
              <a:rPr lang="he-IL" sz="1400" dirty="0" smtClean="0">
                <a:solidFill>
                  <a:srgbClr val="FF0000"/>
                </a:solidFill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קבלת </a:t>
            </a:r>
            <a:r>
              <a:rPr lang="he-IL" sz="1400" dirty="0" smtClean="0">
                <a:solidFill>
                  <a:srgbClr val="FF0000"/>
                </a:solidFill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צ'קים</a:t>
            </a:r>
            <a:r>
              <a:rPr lang="en-US" sz="1400" dirty="0" smtClean="0">
                <a:solidFill>
                  <a:srgbClr val="FF0000"/>
                </a:solidFill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)</a:t>
            </a:r>
            <a:r>
              <a:rPr lang="he-IL" sz="1400" dirty="0" smtClean="0">
                <a:solidFill>
                  <a:srgbClr val="FF0000"/>
                </a:solidFill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למה לא ניתן לקבל צ'קים) </a:t>
            </a:r>
          </a:p>
          <a:p>
            <a:pPr marL="457200" indent="-457200" algn="r" rtl="1">
              <a:spcAft>
                <a:spcPts val="800"/>
              </a:spcAft>
              <a:buAutoNum type="arabicPeriod"/>
            </a:pPr>
            <a:r>
              <a:rPr lang="he-IL" sz="1400" dirty="0" smtClean="0">
                <a:solidFill>
                  <a:srgbClr val="FF0000"/>
                </a:solidFill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למה אין אופציה לשלם בפייפאל?</a:t>
            </a:r>
            <a:endParaRPr lang="he-IL" sz="1400" dirty="0" smtClean="0">
              <a:solidFill>
                <a:srgbClr val="FF0000"/>
              </a:solidFill>
              <a:latin typeface="Segoe UI" panose="020B0502040204020203" pitchFamily="34" charset="0"/>
              <a:ea typeface="Arial" panose="020B0604020202020204" pitchFamily="34" charset="0"/>
              <a:cs typeface="Segoe UI" panose="020B0502040204020203" pitchFamily="34" charset="0"/>
            </a:endParaRPr>
          </a:p>
          <a:p>
            <a:pPr marL="457200" indent="-457200" algn="r" rtl="1">
              <a:spcAft>
                <a:spcPts val="800"/>
              </a:spcAft>
              <a:buAutoNum type="arabicPeriod"/>
            </a:pPr>
            <a:r>
              <a:rPr lang="he-IL" sz="1400" dirty="0" smtClean="0">
                <a:solidFill>
                  <a:srgbClr val="FF0000"/>
                </a:solidFill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חיוב אשראי </a:t>
            </a:r>
            <a:r>
              <a:rPr lang="he-IL" sz="1400" dirty="0" smtClean="0">
                <a:solidFill>
                  <a:srgbClr val="FF0000"/>
                </a:solidFill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בתשלומים(למה לא ניתן לפצל למספר תשלומים)</a:t>
            </a:r>
            <a:endParaRPr lang="he-IL" sz="1400" dirty="0" smtClean="0">
              <a:solidFill>
                <a:srgbClr val="FF0000"/>
              </a:solidFill>
              <a:latin typeface="Segoe UI" panose="020B0502040204020203" pitchFamily="34" charset="0"/>
              <a:ea typeface="Arial" panose="020B0604020202020204" pitchFamily="34" charset="0"/>
              <a:cs typeface="Segoe UI" panose="020B0502040204020203" pitchFamily="34" charset="0"/>
            </a:endParaRPr>
          </a:p>
          <a:p>
            <a:pPr marL="457200" indent="-457200" algn="r" rtl="1">
              <a:spcAft>
                <a:spcPts val="800"/>
              </a:spcAft>
              <a:buAutoNum type="arabicPeriod"/>
            </a:pPr>
            <a:r>
              <a:rPr lang="he-IL" sz="1400" dirty="0" smtClean="0">
                <a:solidFill>
                  <a:srgbClr val="FF0000"/>
                </a:solidFill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ביטולים </a:t>
            </a:r>
            <a:r>
              <a:rPr lang="en-IL" sz="1400" dirty="0" smtClean="0">
                <a:solidFill>
                  <a:srgbClr val="FF0000"/>
                </a:solidFill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–</a:t>
            </a:r>
            <a:r>
              <a:rPr lang="he-IL" sz="1400" dirty="0" smtClean="0">
                <a:solidFill>
                  <a:srgbClr val="FF0000"/>
                </a:solidFill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הרשאת </a:t>
            </a:r>
            <a:r>
              <a:rPr lang="he-IL" sz="1400" dirty="0" smtClean="0">
                <a:solidFill>
                  <a:srgbClr val="FF0000"/>
                </a:solidFill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מנהל(מי יכול לבטל)?</a:t>
            </a:r>
          </a:p>
          <a:p>
            <a:pPr marL="457200" indent="-457200" algn="r" rtl="1">
              <a:spcAft>
                <a:spcPts val="800"/>
              </a:spcAft>
              <a:buAutoNum type="arabicPeriod"/>
            </a:pPr>
            <a:r>
              <a:rPr lang="he-IL" sz="1400" dirty="0" smtClean="0">
                <a:solidFill>
                  <a:srgbClr val="FF0000"/>
                </a:solidFill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סעיף </a:t>
            </a:r>
            <a:r>
              <a:rPr lang="he-IL" sz="1400" dirty="0" smtClean="0">
                <a:solidFill>
                  <a:srgbClr val="FF0000"/>
                </a:solidFill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5.4 המכתב מופק </a:t>
            </a:r>
            <a:r>
              <a:rPr lang="he-IL" sz="1400" dirty="0" smtClean="0">
                <a:solidFill>
                  <a:srgbClr val="FF0000"/>
                </a:solidFill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ונשלח ללקוח</a:t>
            </a:r>
            <a:r>
              <a:rPr lang="en-US" sz="1400" dirty="0" smtClean="0">
                <a:solidFill>
                  <a:srgbClr val="FF0000"/>
                </a:solidFill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/>
            </a:r>
            <a:br>
              <a:rPr lang="en-US" sz="1400" dirty="0" smtClean="0">
                <a:solidFill>
                  <a:srgbClr val="FF0000"/>
                </a:solidFill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</a:br>
            <a:r>
              <a:rPr lang="he-IL" sz="1400" dirty="0" smtClean="0">
                <a:solidFill>
                  <a:srgbClr val="FF0000"/>
                </a:solidFill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( למה לא ניתן להוסיף כתובת מייל בעת קליטת הלקוח, ותוך כמה זמן המכתב מגיע ללקוח מרגע הסירוב)?</a:t>
            </a:r>
            <a:endParaRPr lang="he-IL" sz="1400" dirty="0" smtClean="0">
              <a:solidFill>
                <a:srgbClr val="FF0000"/>
              </a:solidFill>
              <a:latin typeface="Segoe UI" panose="020B0502040204020203" pitchFamily="34" charset="0"/>
              <a:ea typeface="Arial" panose="020B0604020202020204" pitchFamily="34" charset="0"/>
              <a:cs typeface="Segoe UI" panose="020B0502040204020203" pitchFamily="34" charset="0"/>
            </a:endParaRPr>
          </a:p>
          <a:p>
            <a:pPr marL="457200" indent="-457200" algn="r" rtl="1">
              <a:spcAft>
                <a:spcPts val="800"/>
              </a:spcAft>
              <a:buAutoNum type="arabicPeriod"/>
            </a:pPr>
            <a:r>
              <a:rPr lang="he-IL" sz="1400" dirty="0" smtClean="0">
                <a:solidFill>
                  <a:srgbClr val="FF0000"/>
                </a:solidFill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סעיף 5.6 איך המערכת תגיב אם התאריך קטן מיום הריצה?</a:t>
            </a:r>
          </a:p>
          <a:p>
            <a:pPr marL="457200" indent="-457200" algn="r" rtl="1">
              <a:spcAft>
                <a:spcPts val="800"/>
              </a:spcAft>
              <a:buAutoNum type="arabicPeriod"/>
            </a:pPr>
            <a:r>
              <a:rPr lang="he-IL" sz="1400" dirty="0" smtClean="0">
                <a:solidFill>
                  <a:srgbClr val="FF0000"/>
                </a:solidFill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אין </a:t>
            </a:r>
            <a:r>
              <a:rPr lang="he-IL" sz="1400" dirty="0" smtClean="0">
                <a:solidFill>
                  <a:srgbClr val="FF0000"/>
                </a:solidFill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בתפריט הראשי אופצית </a:t>
            </a:r>
            <a:r>
              <a:rPr lang="he-IL" sz="1400" dirty="0" smtClean="0">
                <a:solidFill>
                  <a:srgbClr val="FF0000"/>
                </a:solidFill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חשבונות</a:t>
            </a:r>
            <a:r>
              <a:rPr lang="en-US" sz="1400" dirty="0" smtClean="0">
                <a:solidFill>
                  <a:srgbClr val="FF0000"/>
                </a:solidFill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/</a:t>
            </a:r>
            <a:r>
              <a:rPr lang="he-IL" sz="1400" dirty="0" smtClean="0">
                <a:solidFill>
                  <a:srgbClr val="FF0000"/>
                </a:solidFill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חשבניות</a:t>
            </a:r>
            <a:endParaRPr lang="he-IL" sz="1400" dirty="0" smtClean="0">
              <a:solidFill>
                <a:srgbClr val="FF0000"/>
              </a:solidFill>
              <a:latin typeface="Segoe UI" panose="020B0502040204020203" pitchFamily="34" charset="0"/>
              <a:ea typeface="Arial" panose="020B0604020202020204" pitchFamily="34" charset="0"/>
              <a:cs typeface="Segoe UI" panose="020B0502040204020203" pitchFamily="34" charset="0"/>
            </a:endParaRPr>
          </a:p>
          <a:p>
            <a:pPr marL="457200" indent="-457200" algn="r" rtl="1">
              <a:spcAft>
                <a:spcPts val="800"/>
              </a:spcAft>
              <a:buAutoNum type="arabicPeriod"/>
            </a:pPr>
            <a:r>
              <a:rPr lang="he-IL" sz="1400" dirty="0" smtClean="0">
                <a:solidFill>
                  <a:srgbClr val="FF0000"/>
                </a:solidFill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סעיף </a:t>
            </a:r>
            <a:r>
              <a:rPr lang="he-IL" sz="1400" dirty="0" smtClean="0">
                <a:solidFill>
                  <a:srgbClr val="FF0000"/>
                </a:solidFill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5.3 </a:t>
            </a:r>
            <a:r>
              <a:rPr lang="he-IL" sz="1400" dirty="0" smtClean="0">
                <a:solidFill>
                  <a:srgbClr val="FF0000"/>
                </a:solidFill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במידה ולקוח קבוע מחליט להפסיק על התקשרות עם חברה ,מדוע אי אפשר למחוק אותו מהמאגר לקוחות קבועיים?</a:t>
            </a:r>
            <a:endParaRPr lang="he-IL" sz="1400" dirty="0" smtClean="0">
              <a:solidFill>
                <a:srgbClr val="FF0000"/>
              </a:solidFill>
              <a:latin typeface="Segoe UI" panose="020B0502040204020203" pitchFamily="34" charset="0"/>
              <a:ea typeface="Arial" panose="020B0604020202020204" pitchFamily="34" charset="0"/>
              <a:cs typeface="Segoe UI" panose="020B0502040204020203" pitchFamily="34" charset="0"/>
            </a:endParaRPr>
          </a:p>
          <a:p>
            <a:pPr marL="457200" indent="-457200" algn="r" rtl="1">
              <a:spcAft>
                <a:spcPts val="800"/>
              </a:spcAft>
              <a:buAutoNum type="arabicPeriod"/>
            </a:pPr>
            <a:r>
              <a:rPr lang="he-IL" sz="1400" dirty="0" smtClean="0">
                <a:solidFill>
                  <a:srgbClr val="FF0000"/>
                </a:solidFill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מה קורה אם תהליך </a:t>
            </a:r>
            <a:r>
              <a:rPr lang="en-US" sz="1400" dirty="0" smtClean="0">
                <a:solidFill>
                  <a:srgbClr val="FF0000"/>
                </a:solidFill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BATCH</a:t>
            </a:r>
            <a:r>
              <a:rPr lang="he-IL" sz="1400" dirty="0" smtClean="0">
                <a:solidFill>
                  <a:srgbClr val="FF0000"/>
                </a:solidFill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he-IL" sz="1400" smtClean="0">
                <a:solidFill>
                  <a:srgbClr val="FF0000"/>
                </a:solidFill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נופל </a:t>
            </a:r>
            <a:r>
              <a:rPr lang="he-IL" sz="1400" smtClean="0">
                <a:solidFill>
                  <a:srgbClr val="FF0000"/>
                </a:solidFill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באמצע </a:t>
            </a:r>
            <a:r>
              <a:rPr lang="he-IL" sz="1400" dirty="0" smtClean="0">
                <a:solidFill>
                  <a:srgbClr val="FF0000"/>
                </a:solidFill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298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" y="2187882"/>
            <a:ext cx="12191999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rtl="1"/>
            <a:r>
              <a:rPr lang="he-IL" sz="6600" b="1" dirty="0" smtClean="0">
                <a:ln w="3175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תודה על ההקשבה.</a:t>
            </a:r>
          </a:p>
          <a:p>
            <a:pPr algn="ctr" rtl="1"/>
            <a:r>
              <a:rPr lang="he-IL" sz="6600" b="1" dirty="0" smtClean="0">
                <a:ln w="3175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שאלות?</a:t>
            </a:r>
            <a:endParaRPr lang="en-US" sz="6600" b="1" dirty="0">
              <a:ln w="3175">
                <a:solidFill>
                  <a:schemeClr val="tx1"/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01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387" y="2776066"/>
            <a:ext cx="10096500" cy="2178294"/>
            <a:chOff x="952500" y="2732523"/>
            <a:chExt cx="10096500" cy="2178294"/>
          </a:xfrm>
        </p:grpSpPr>
        <p:sp>
          <p:nvSpPr>
            <p:cNvPr id="17" name="Rectangle 16"/>
            <p:cNvSpPr/>
            <p:nvPr/>
          </p:nvSpPr>
          <p:spPr>
            <a:xfrm>
              <a:off x="6362700" y="3996417"/>
              <a:ext cx="19812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מיפוי ממשקים </a:t>
              </a:r>
              <a:r>
                <a:rPr lang="he-IL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פנימיים וחיצוניים</a:t>
              </a:r>
              <a:endPara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57600" y="3996417"/>
              <a:ext cx="19812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דרישות לביצוע הבדיקות</a:t>
              </a:r>
              <a:endPara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52500" y="3996417"/>
              <a:ext cx="19812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ניהול סיכונים</a:t>
              </a:r>
              <a:endPara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067800" y="2732523"/>
              <a:ext cx="19812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פונקציות </a:t>
              </a:r>
              <a:r>
                <a:rPr lang="he-IL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מרכזיות </a:t>
              </a:r>
              <a:r>
                <a:rPr lang="he-IL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של המערכת</a:t>
              </a:r>
              <a:endPara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62700" y="2742048"/>
              <a:ext cx="19812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לוח זמנים </a:t>
              </a:r>
              <a:r>
                <a:rPr lang="he-IL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מתוכנן</a:t>
              </a:r>
              <a:endPara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657600" y="2742048"/>
              <a:ext cx="19812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תיחום הבדיקות</a:t>
              </a:r>
              <a:endPara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52500" y="2742048"/>
              <a:ext cx="19812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נושאי הבדיקות</a:t>
              </a:r>
              <a:endPara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067800" y="3986892"/>
              <a:ext cx="19812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קריטריון כניסה ויציאה</a:t>
              </a:r>
              <a:endPara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" name="Title 1"/>
          <p:cNvSpPr txBox="1">
            <a:spLocks/>
          </p:cNvSpPr>
          <p:nvPr/>
        </p:nvSpPr>
        <p:spPr>
          <a:xfrm>
            <a:off x="456593" y="361923"/>
            <a:ext cx="10982325" cy="711966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b="1" dirty="0">
                <a:ln w="0"/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תוכן </a:t>
            </a:r>
            <a:r>
              <a:rPr lang="he-IL" b="1" dirty="0" smtClean="0">
                <a:ln w="0"/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המצגת</a:t>
            </a:r>
            <a:endParaRPr lang="en-US" b="1" dirty="0">
              <a:ln w="0"/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81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56593" y="1317329"/>
            <a:ext cx="10952163" cy="302895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 algn="r" rtl="1">
              <a:buNone/>
            </a:pPr>
            <a:r>
              <a:rPr lang="he-IL" dirty="0" smtClean="0">
                <a:latin typeface="Segoe UI" panose="020B0502040204020203" pitchFamily="34" charset="0"/>
                <a:cs typeface="Segoe UI" panose="020B0502040204020203" pitchFamily="34" charset="0"/>
              </a:rPr>
              <a:t>מערכת 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זו מיועדת לניהול מחסן ומכירות של חברה המספקת ציוד לעבודות יד, שיפוצים ובנייה.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r" rtl="1">
              <a:buNone/>
            </a:pP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המערכת באה להחליף מערכת קיימת שכבר איננה מתאימה לצורכי החברה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r" rtl="1">
              <a:buNone/>
            </a:pP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(המערכת הישנה כללה רק מאגר פריטים ומאגר לקוחות שעודכנו ידנית, מאגרים אלו הועברו למערכת </a:t>
            </a:r>
            <a:r>
              <a:rPr lang="he-IL" dirty="0" smtClean="0">
                <a:latin typeface="Segoe UI" panose="020B0502040204020203" pitchFamily="34" charset="0"/>
                <a:cs typeface="Segoe UI" panose="020B0502040204020203" pitchFamily="34" charset="0"/>
              </a:rPr>
              <a:t>החדשה בתהליך של הסבת נתונים).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buNone/>
            </a:pPr>
            <a:r>
              <a:rPr lang="he-IL" dirty="0" smtClean="0">
                <a:latin typeface="Segoe UI" panose="020B0502040204020203" pitchFamily="34" charset="0"/>
                <a:cs typeface="Segoe UI" panose="020B0502040204020203" pitchFamily="34" charset="0"/>
              </a:rPr>
              <a:t>המערכת 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נתמכת גם באתר אינטרנט ייעודי שאליו ניתן להתחבר </a:t>
            </a:r>
            <a:r>
              <a:rPr lang="he-IL" dirty="0" smtClean="0">
                <a:latin typeface="Segoe UI" panose="020B0502040204020203" pitchFamily="34" charset="0"/>
                <a:cs typeface="Segoe UI" panose="020B0502040204020203" pitchFamily="34" charset="0"/>
              </a:rPr>
              <a:t>מחוץ לחברה.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009" y="4229321"/>
            <a:ext cx="2047491" cy="1962356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6593" y="361923"/>
            <a:ext cx="10982325" cy="711966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b="1" dirty="0">
                <a:ln w="0"/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רקע על המערכת</a:t>
            </a:r>
            <a:endParaRPr lang="en-US" b="1" dirty="0">
              <a:ln w="0"/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7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09396" y="2089721"/>
            <a:ext cx="9876717" cy="2655316"/>
            <a:chOff x="1042922" y="2174781"/>
            <a:chExt cx="9876717" cy="2655316"/>
          </a:xfrm>
        </p:grpSpPr>
        <p:sp>
          <p:nvSpPr>
            <p:cNvPr id="24" name="Oval 23"/>
            <p:cNvSpPr/>
            <p:nvPr/>
          </p:nvSpPr>
          <p:spPr>
            <a:xfrm>
              <a:off x="7802425" y="3674629"/>
              <a:ext cx="3117213" cy="1155468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>
                  <a:latin typeface="Segoe UI" panose="020B0502040204020203" pitchFamily="34" charset="0"/>
                  <a:cs typeface="Segoe UI" panose="020B0502040204020203" pitchFamily="34" charset="0"/>
                </a:rPr>
                <a:t>קליטת אספקה</a:t>
              </a:r>
              <a:r>
                <a:rPr lang="en-US" b="1" dirty="0"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b="1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he-IL" b="1" dirty="0">
                  <a:latin typeface="Segoe UI" panose="020B0502040204020203" pitchFamily="34" charset="0"/>
                  <a:cs typeface="Segoe UI" panose="020B0502040204020203" pitchFamily="34" charset="0"/>
                </a:rPr>
                <a:t>למלאי</a:t>
              </a:r>
              <a:endParaRPr lang="en-US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7802426" y="2174781"/>
              <a:ext cx="3117213" cy="1155468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>
                  <a:latin typeface="Segoe UI" panose="020B0502040204020203" pitchFamily="34" charset="0"/>
                  <a:cs typeface="Segoe UI" panose="020B0502040204020203" pitchFamily="34" charset="0"/>
                </a:rPr>
                <a:t>קליטת הזמנות</a:t>
              </a:r>
            </a:p>
            <a:p>
              <a:pPr algn="ctr"/>
              <a:r>
                <a:rPr lang="he-IL" b="1" dirty="0">
                  <a:latin typeface="Segoe UI" panose="020B0502040204020203" pitchFamily="34" charset="0"/>
                  <a:cs typeface="Segoe UI" panose="020B0502040204020203" pitchFamily="34" charset="0"/>
                </a:rPr>
                <a:t>לקוחות רגילים 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4422674" y="2174781"/>
              <a:ext cx="3117213" cy="1155468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>
                  <a:latin typeface="Segoe UI" panose="020B0502040204020203" pitchFamily="34" charset="0"/>
                  <a:cs typeface="Segoe UI" panose="020B0502040204020203" pitchFamily="34" charset="0"/>
                </a:rPr>
                <a:t>קליטת הזמנות לקוחות קבועים 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1042922" y="2174781"/>
              <a:ext cx="3117213" cy="1155468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ניהול משלוחים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4422674" y="3674629"/>
              <a:ext cx="3117213" cy="1155468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he-IL" b="1" dirty="0">
                  <a:latin typeface="Segoe UI" panose="020B0502040204020203" pitchFamily="34" charset="0"/>
                  <a:cs typeface="Segoe UI" panose="020B0502040204020203" pitchFamily="34" charset="0"/>
                </a:rPr>
                <a:t>ניהול ביצוע </a:t>
              </a:r>
              <a:r>
                <a:rPr lang="he-IL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הזמנות בתהליכי </a:t>
              </a:r>
              <a:r>
                <a:rPr lang="en-US" b="1" dirty="0">
                  <a:latin typeface="Segoe UI" panose="020B0502040204020203" pitchFamily="34" charset="0"/>
                  <a:cs typeface="Segoe UI" panose="020B0502040204020203" pitchFamily="34" charset="0"/>
                </a:rPr>
                <a:t>BATCH</a:t>
              </a:r>
              <a:r>
                <a:rPr lang="he-IL" b="1" dirty="0">
                  <a:latin typeface="Segoe UI" panose="020B0502040204020203" pitchFamily="34" charset="0"/>
                  <a:cs typeface="Segoe UI" panose="020B0502040204020203" pitchFamily="34" charset="0"/>
                </a:rPr>
                <a:t> 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1042922" y="3674629"/>
              <a:ext cx="3117213" cy="1155468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>
                  <a:latin typeface="Segoe UI" panose="020B0502040204020203" pitchFamily="34" charset="0"/>
                  <a:cs typeface="Segoe UI" panose="020B0502040204020203" pitchFamily="34" charset="0"/>
                </a:rPr>
                <a:t>ביצוע </a:t>
              </a:r>
            </a:p>
            <a:p>
              <a:pPr algn="ctr"/>
              <a:r>
                <a:rPr lang="he-IL" b="1" dirty="0">
                  <a:latin typeface="Segoe UI" panose="020B0502040204020203" pitchFamily="34" charset="0"/>
                  <a:cs typeface="Segoe UI" panose="020B0502040204020203" pitchFamily="34" charset="0"/>
                </a:rPr>
                <a:t>תשלומים </a:t>
              </a:r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33" y="4992914"/>
            <a:ext cx="2389956" cy="1657795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456593" y="361923"/>
            <a:ext cx="10982325" cy="711966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b="1" dirty="0">
                <a:ln w="0"/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תיאור פונקציות המערכת</a:t>
            </a:r>
            <a:endParaRPr lang="en-US" b="1" dirty="0">
              <a:ln w="0"/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59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93" y="2230933"/>
            <a:ext cx="3795872" cy="296837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291841" y="1516938"/>
            <a:ext cx="3147077" cy="20778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he-IL" sz="1600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rtl="1"/>
            <a:r>
              <a:rPr lang="en-US" sz="1600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Sanity Test</a:t>
            </a:r>
            <a:endParaRPr lang="he-IL" sz="1600" b="1" u="sng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rtl="1"/>
            <a:r>
              <a:rPr lang="he-IL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זוהי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בדיקה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טרומית </a:t>
            </a:r>
            <a:r>
              <a:rPr lang="he-IL" sz="1600" dirty="0">
                <a:latin typeface="Segoe UI" panose="020B0502040204020203" pitchFamily="34" charset="0"/>
                <a:cs typeface="Segoe UI" panose="020B0502040204020203" pitchFamily="34" charset="0"/>
              </a:rPr>
              <a:t>בסיסית שאותה מבצעים על המוצר כדי לראות האם המערכת מספיק יציבה ומוכנה להיכנס לתוכנית בדיקות מעמיקה יותר.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84790" y="1522521"/>
            <a:ext cx="3146400" cy="20778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Test Rail </a:t>
            </a:r>
          </a:p>
          <a:p>
            <a:pPr algn="r"/>
            <a:r>
              <a:rPr lang="he-IL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זוהי התוכנה לניהול בדיקות שבה נשתמש בכל תהליך הבדיקות שלנו [תיעוד, הרצה, דיווח של כל הבדיקות], כלי זה יאפשר לנו לעבוד ביעילות רבה לצורך בדיקת המוצר.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291841" y="3876387"/>
            <a:ext cx="3146400" cy="20778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en-US" sz="1600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Functionality</a:t>
            </a:r>
          </a:p>
          <a:p>
            <a:pPr algn="r" rtl="1"/>
            <a:r>
              <a:rPr lang="he-IL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בדיקות </a:t>
            </a:r>
            <a:r>
              <a:rPr lang="he-IL" sz="1600" dirty="0">
                <a:latin typeface="Segoe UI" panose="020B0502040204020203" pitchFamily="34" charset="0"/>
                <a:cs typeface="Segoe UI" panose="020B0502040204020203" pitchFamily="34" charset="0"/>
              </a:rPr>
              <a:t>מרכזיות אשר מטרתן לוודא שכל הדרישות והפעולות שהמערכת צריכה לבצע אכן קורה בפועל [בדיקות חיובית], ושהיא לא מבצעת את מה שהיא לא אמורה לעשות [בדיקות שליליות].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84113" y="3876387"/>
            <a:ext cx="3146400" cy="20778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en-US" sz="16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Functional </a:t>
            </a:r>
            <a:r>
              <a:rPr lang="en-US" sz="1600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Design</a:t>
            </a:r>
            <a:endParaRPr lang="en-US" sz="16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rtl="1"/>
            <a:r>
              <a:rPr lang="he-IL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זהו </a:t>
            </a:r>
            <a:r>
              <a:rPr lang="he-IL" sz="1600" dirty="0">
                <a:latin typeface="Segoe UI" panose="020B0502040204020203" pitchFamily="34" charset="0"/>
                <a:cs typeface="Segoe UI" panose="020B0502040204020203" pitchFamily="34" charset="0"/>
              </a:rPr>
              <a:t>מסמך האיפיון אשר נכתב ע"י האנליסט ומפורט בו כל המערכת בשלמותה מהבחינה הטכנית והעיצובית בהתאם לצרכים ולדרישות של הלקוח.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6593" y="361923"/>
            <a:ext cx="10982325" cy="711966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b="1" dirty="0">
                <a:ln w="0"/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מונחים ומושגים</a:t>
            </a:r>
            <a:endParaRPr lang="en-US" b="1" dirty="0">
              <a:ln w="0"/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41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653653"/>
              </p:ext>
            </p:extLst>
          </p:nvPr>
        </p:nvGraphicFramePr>
        <p:xfrm>
          <a:off x="456593" y="1461798"/>
          <a:ext cx="10982328" cy="4673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194">
                  <a:extLst>
                    <a:ext uri="{9D8B030D-6E8A-4147-A177-3AD203B41FA5}">
                      <a16:colId xmlns:a16="http://schemas.microsoft.com/office/drawing/2014/main" val="2925686730"/>
                    </a:ext>
                  </a:extLst>
                </a:gridCol>
                <a:gridCol w="915194">
                  <a:extLst>
                    <a:ext uri="{9D8B030D-6E8A-4147-A177-3AD203B41FA5}">
                      <a16:colId xmlns:a16="http://schemas.microsoft.com/office/drawing/2014/main" val="1719377939"/>
                    </a:ext>
                  </a:extLst>
                </a:gridCol>
                <a:gridCol w="915194">
                  <a:extLst>
                    <a:ext uri="{9D8B030D-6E8A-4147-A177-3AD203B41FA5}">
                      <a16:colId xmlns:a16="http://schemas.microsoft.com/office/drawing/2014/main" val="252226464"/>
                    </a:ext>
                  </a:extLst>
                </a:gridCol>
                <a:gridCol w="915194">
                  <a:extLst>
                    <a:ext uri="{9D8B030D-6E8A-4147-A177-3AD203B41FA5}">
                      <a16:colId xmlns:a16="http://schemas.microsoft.com/office/drawing/2014/main" val="2610317113"/>
                    </a:ext>
                  </a:extLst>
                </a:gridCol>
                <a:gridCol w="915194">
                  <a:extLst>
                    <a:ext uri="{9D8B030D-6E8A-4147-A177-3AD203B41FA5}">
                      <a16:colId xmlns:a16="http://schemas.microsoft.com/office/drawing/2014/main" val="393860736"/>
                    </a:ext>
                  </a:extLst>
                </a:gridCol>
                <a:gridCol w="915194">
                  <a:extLst>
                    <a:ext uri="{9D8B030D-6E8A-4147-A177-3AD203B41FA5}">
                      <a16:colId xmlns:a16="http://schemas.microsoft.com/office/drawing/2014/main" val="514110621"/>
                    </a:ext>
                  </a:extLst>
                </a:gridCol>
                <a:gridCol w="915194">
                  <a:extLst>
                    <a:ext uri="{9D8B030D-6E8A-4147-A177-3AD203B41FA5}">
                      <a16:colId xmlns:a16="http://schemas.microsoft.com/office/drawing/2014/main" val="1975298922"/>
                    </a:ext>
                  </a:extLst>
                </a:gridCol>
                <a:gridCol w="915194">
                  <a:extLst>
                    <a:ext uri="{9D8B030D-6E8A-4147-A177-3AD203B41FA5}">
                      <a16:colId xmlns:a16="http://schemas.microsoft.com/office/drawing/2014/main" val="803068323"/>
                    </a:ext>
                  </a:extLst>
                </a:gridCol>
                <a:gridCol w="915194">
                  <a:extLst>
                    <a:ext uri="{9D8B030D-6E8A-4147-A177-3AD203B41FA5}">
                      <a16:colId xmlns:a16="http://schemas.microsoft.com/office/drawing/2014/main" val="3012164327"/>
                    </a:ext>
                  </a:extLst>
                </a:gridCol>
                <a:gridCol w="915194">
                  <a:extLst>
                    <a:ext uri="{9D8B030D-6E8A-4147-A177-3AD203B41FA5}">
                      <a16:colId xmlns:a16="http://schemas.microsoft.com/office/drawing/2014/main" val="891513048"/>
                    </a:ext>
                  </a:extLst>
                </a:gridCol>
                <a:gridCol w="915194">
                  <a:extLst>
                    <a:ext uri="{9D8B030D-6E8A-4147-A177-3AD203B41FA5}">
                      <a16:colId xmlns:a16="http://schemas.microsoft.com/office/drawing/2014/main" val="283393777"/>
                    </a:ext>
                  </a:extLst>
                </a:gridCol>
                <a:gridCol w="915194">
                  <a:extLst>
                    <a:ext uri="{9D8B030D-6E8A-4147-A177-3AD203B41FA5}">
                      <a16:colId xmlns:a16="http://schemas.microsoft.com/office/drawing/2014/main" val="3649022890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968586"/>
                  </a:ext>
                </a:extLst>
              </a:tr>
              <a:tr h="424836"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732701"/>
                  </a:ext>
                </a:extLst>
              </a:tr>
              <a:tr h="424836"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132458"/>
                  </a:ext>
                </a:extLst>
              </a:tr>
              <a:tr h="424836">
                <a:tc>
                  <a:txBody>
                    <a:bodyPr/>
                    <a:lstStyle/>
                    <a:p>
                      <a:pPr algn="r" rtl="1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8273851"/>
                  </a:ext>
                </a:extLst>
              </a:tr>
              <a:tr h="424836">
                <a:tc>
                  <a:txBody>
                    <a:bodyPr/>
                    <a:lstStyle/>
                    <a:p>
                      <a:pPr algn="r" rtl="1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358910"/>
                  </a:ext>
                </a:extLst>
              </a:tr>
              <a:tr h="424836">
                <a:tc>
                  <a:txBody>
                    <a:bodyPr/>
                    <a:lstStyle/>
                    <a:p>
                      <a:pPr algn="r" rtl="1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065140"/>
                  </a:ext>
                </a:extLst>
              </a:tr>
              <a:tr h="424836">
                <a:tc>
                  <a:txBody>
                    <a:bodyPr/>
                    <a:lstStyle/>
                    <a:p>
                      <a:pPr algn="r" rtl="1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1409984"/>
                  </a:ext>
                </a:extLst>
              </a:tr>
              <a:tr h="424836">
                <a:tc>
                  <a:txBody>
                    <a:bodyPr/>
                    <a:lstStyle/>
                    <a:p>
                      <a:pPr algn="r" rtl="1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370885"/>
                  </a:ext>
                </a:extLst>
              </a:tr>
              <a:tr h="424836"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16079"/>
                  </a:ext>
                </a:extLst>
              </a:tr>
              <a:tr h="424836">
                <a:tc>
                  <a:txBody>
                    <a:bodyPr/>
                    <a:lstStyle/>
                    <a:p>
                      <a:pPr algn="ctr" rtl="1"/>
                      <a:r>
                        <a:rPr lang="he-IL" sz="11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שבוע 4</a:t>
                      </a:r>
                      <a:endParaRPr lang="en-US" sz="11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1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שבוע 3</a:t>
                      </a:r>
                      <a:endParaRPr lang="en-US" sz="11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1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שבוע 2</a:t>
                      </a:r>
                      <a:endParaRPr lang="en-US" sz="11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1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שבוע 1</a:t>
                      </a:r>
                      <a:endParaRPr lang="en-US" sz="11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1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שבוע 4</a:t>
                      </a:r>
                      <a:endParaRPr lang="en-US" sz="11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1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שבוע 3</a:t>
                      </a:r>
                      <a:endParaRPr lang="en-US" sz="11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1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שבוע 2</a:t>
                      </a:r>
                      <a:endParaRPr lang="en-US" sz="11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1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שבוע 1</a:t>
                      </a:r>
                      <a:endParaRPr lang="en-US" sz="11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1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שבוע 4</a:t>
                      </a:r>
                      <a:endParaRPr lang="en-US" sz="11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1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שבוע 3</a:t>
                      </a:r>
                      <a:endParaRPr lang="en-US" sz="11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1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שבוע 2</a:t>
                      </a:r>
                      <a:endParaRPr lang="en-US" sz="11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1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שבוע 1</a:t>
                      </a:r>
                      <a:endParaRPr lang="en-US" sz="11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705304"/>
                  </a:ext>
                </a:extLst>
              </a:tr>
              <a:tr h="424836">
                <a:tc gridSpan="4">
                  <a:txBody>
                    <a:bodyPr/>
                    <a:lstStyle/>
                    <a:p>
                      <a:pPr algn="ctr" rtl="1"/>
                      <a:r>
                        <a:rPr lang="he-IL" sz="11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ספטמבר</a:t>
                      </a:r>
                      <a:endParaRPr lang="en-US" sz="11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rtl="1"/>
                      <a:r>
                        <a:rPr lang="he-IL" sz="11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אוגוסט</a:t>
                      </a:r>
                      <a:endParaRPr lang="en-US" sz="11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rtl="1"/>
                      <a:r>
                        <a:rPr lang="he-IL" sz="11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יולי</a:t>
                      </a:r>
                      <a:endParaRPr lang="en-US" sz="11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046039"/>
                  </a:ext>
                </a:extLst>
              </a:tr>
            </a:tbl>
          </a:graphicData>
        </a:graphic>
      </p:graphicFrame>
      <p:sp>
        <p:nvSpPr>
          <p:cNvPr id="4" name="Down Arrow 3"/>
          <p:cNvSpPr/>
          <p:nvPr/>
        </p:nvSpPr>
        <p:spPr>
          <a:xfrm rot="5400000">
            <a:off x="10369659" y="4175683"/>
            <a:ext cx="300793" cy="1816452"/>
          </a:xfrm>
          <a:prstGeom prst="downArrow">
            <a:avLst>
              <a:gd name="adj1" fmla="val 100000"/>
              <a:gd name="adj2" fmla="val 38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rtl="1"/>
            <a:r>
              <a:rPr lang="he-IL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כתיבת מסמך </a:t>
            </a:r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FD</a:t>
            </a:r>
          </a:p>
        </p:txBody>
      </p:sp>
      <p:sp>
        <p:nvSpPr>
          <p:cNvPr id="64" name="Down Arrow 63"/>
          <p:cNvSpPr/>
          <p:nvPr/>
        </p:nvSpPr>
        <p:spPr>
          <a:xfrm rot="5400000">
            <a:off x="9009548" y="4206730"/>
            <a:ext cx="300793" cy="903768"/>
          </a:xfrm>
          <a:prstGeom prst="downArrow">
            <a:avLst>
              <a:gd name="adj1" fmla="val 100000"/>
              <a:gd name="adj2" fmla="val 421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rtl="1"/>
            <a:r>
              <a:rPr lang="he-IL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כתיבת מסמך </a:t>
            </a:r>
            <a:r>
              <a:rPr lang="en-US" sz="11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STP</a:t>
            </a:r>
            <a:endParaRPr lang="en-US" sz="11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Down Arrow 77"/>
          <p:cNvSpPr/>
          <p:nvPr/>
        </p:nvSpPr>
        <p:spPr>
          <a:xfrm rot="5400000">
            <a:off x="8105779" y="3770117"/>
            <a:ext cx="300793" cy="903768"/>
          </a:xfrm>
          <a:prstGeom prst="downArrow">
            <a:avLst>
              <a:gd name="adj1" fmla="val 100000"/>
              <a:gd name="adj2" fmla="val 421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rtl="1"/>
            <a:r>
              <a:rPr lang="he-IL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כתיבת מסמך </a:t>
            </a:r>
            <a:r>
              <a:rPr lang="en-US" sz="11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STD</a:t>
            </a:r>
            <a:endParaRPr lang="en-US" sz="11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Down Arrow 78"/>
          <p:cNvSpPr/>
          <p:nvPr/>
        </p:nvSpPr>
        <p:spPr>
          <a:xfrm rot="5400000">
            <a:off x="6820125" y="3058552"/>
            <a:ext cx="300793" cy="1479691"/>
          </a:xfrm>
          <a:prstGeom prst="downArrow">
            <a:avLst>
              <a:gd name="adj1" fmla="val 100000"/>
              <a:gd name="adj2" fmla="val 421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rtl="1"/>
            <a:r>
              <a:rPr lang="he-IL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סבב בדיקות 1</a:t>
            </a:r>
            <a:endParaRPr lang="en-US" sz="11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Down Arrow 79"/>
          <p:cNvSpPr/>
          <p:nvPr/>
        </p:nvSpPr>
        <p:spPr>
          <a:xfrm rot="5400000">
            <a:off x="5311495" y="2885894"/>
            <a:ext cx="300793" cy="971717"/>
          </a:xfrm>
          <a:prstGeom prst="downArrow">
            <a:avLst>
              <a:gd name="adj1" fmla="val 100000"/>
              <a:gd name="adj2" fmla="val 421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rtl="1"/>
            <a:r>
              <a:rPr lang="he-IL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תיקון באגים </a:t>
            </a:r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he-IL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&amp;</a:t>
            </a:r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</a:p>
        </p:txBody>
      </p:sp>
      <p:sp>
        <p:nvSpPr>
          <p:cNvPr id="81" name="Down Arrow 80"/>
          <p:cNvSpPr/>
          <p:nvPr/>
        </p:nvSpPr>
        <p:spPr>
          <a:xfrm rot="5400000">
            <a:off x="4467978" y="2487752"/>
            <a:ext cx="300793" cy="922097"/>
          </a:xfrm>
          <a:prstGeom prst="downArrow">
            <a:avLst>
              <a:gd name="adj1" fmla="val 100000"/>
              <a:gd name="adj2" fmla="val 421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rtl="1"/>
            <a:r>
              <a:rPr lang="he-IL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סבב בדיקות 2</a:t>
            </a:r>
            <a:endParaRPr lang="en-US" sz="11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Down Arrow 81"/>
          <p:cNvSpPr/>
          <p:nvPr/>
        </p:nvSpPr>
        <p:spPr>
          <a:xfrm rot="5400000">
            <a:off x="3517832" y="2036752"/>
            <a:ext cx="300793" cy="978194"/>
          </a:xfrm>
          <a:prstGeom prst="downArrow">
            <a:avLst>
              <a:gd name="adj1" fmla="val 100000"/>
              <a:gd name="adj2" fmla="val 421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rtl="1">
              <a:defRPr/>
            </a:pPr>
            <a:r>
              <a:rPr lang="he-IL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תיקון באגים </a:t>
            </a:r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he-IL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&amp;</a:t>
            </a:r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</a:p>
        </p:txBody>
      </p:sp>
      <p:sp>
        <p:nvSpPr>
          <p:cNvPr id="83" name="Down Arrow 82"/>
          <p:cNvSpPr/>
          <p:nvPr/>
        </p:nvSpPr>
        <p:spPr>
          <a:xfrm rot="5400000">
            <a:off x="2576850" y="1651015"/>
            <a:ext cx="300793" cy="903767"/>
          </a:xfrm>
          <a:prstGeom prst="downArrow">
            <a:avLst>
              <a:gd name="adj1" fmla="val 100000"/>
              <a:gd name="adj2" fmla="val 421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rtl="1"/>
            <a:r>
              <a:rPr lang="he-IL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סבב בדיקות 3</a:t>
            </a:r>
            <a:endParaRPr lang="en-US" sz="11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Down Arrow 83"/>
          <p:cNvSpPr/>
          <p:nvPr/>
        </p:nvSpPr>
        <p:spPr>
          <a:xfrm rot="5400000">
            <a:off x="1260629" y="891677"/>
            <a:ext cx="300793" cy="1567417"/>
          </a:xfrm>
          <a:prstGeom prst="downArrow">
            <a:avLst>
              <a:gd name="adj1" fmla="val 100000"/>
              <a:gd name="adj2" fmla="val 421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rtl="1"/>
            <a:r>
              <a:rPr lang="he-IL" sz="11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כתיבת מסמך </a:t>
            </a:r>
            <a:r>
              <a:rPr lang="en-US" sz="11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</a:t>
            </a:r>
          </a:p>
        </p:txBody>
      </p:sp>
      <p:sp>
        <p:nvSpPr>
          <p:cNvPr id="85" name="Title 1"/>
          <p:cNvSpPr txBox="1">
            <a:spLocks/>
          </p:cNvSpPr>
          <p:nvPr/>
        </p:nvSpPr>
        <p:spPr>
          <a:xfrm>
            <a:off x="456593" y="361923"/>
            <a:ext cx="10982325" cy="711966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b="1" dirty="0">
                <a:ln w="0"/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לו"ז מתוכנן</a:t>
            </a:r>
            <a:endParaRPr lang="en-US" b="1" dirty="0">
              <a:ln w="0"/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47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6593" y="1992902"/>
            <a:ext cx="10934456" cy="2705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מסמך זה יאושר ע"י מנהל הפרויקט שאחראי עליו, לפי המסמך המאושר יתוכננו כל תרחישי הבדיקות כולל ביצועם ולפי מה שהוסכם עם ראש הצוות מראש</a:t>
            </a:r>
            <a:r>
              <a:rPr lang="he-IL" sz="2000" dirty="0" smtClean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.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ביצוע הבדיקות שלנו על המוצר יתבצע בשלושה סבבים שונים על מנת לעמוד בכל היעדים שהוצבו עבור המערכת בשביל להתקדם לשלב הבא.</a:t>
            </a:r>
            <a:endParaRPr lang="en-US" sz="20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בסיום כל הבדיקות שלנו נציג למנהל הפרויקט את מסמך ה-</a:t>
            </a:r>
            <a:r>
              <a:rPr lang="en-US" sz="2000" dirty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STR</a:t>
            </a:r>
            <a:r>
              <a:rPr lang="he-IL" sz="2000" dirty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שלנו עם כל ההמלצות וההערות שלנו לגבי המערכת על בסיס כל הנתונים שאספנו משלב הבדיקות.</a:t>
            </a:r>
            <a:endParaRPr lang="en-US" sz="20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93" y="4308982"/>
            <a:ext cx="3190374" cy="222211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56593" y="361923"/>
            <a:ext cx="10982325" cy="711966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he-IL" b="1" dirty="0">
                <a:ln w="0"/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שיטת עבודה</a:t>
            </a:r>
            <a:endParaRPr lang="en-US" b="1" dirty="0">
              <a:ln w="0"/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6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556085" y="2365975"/>
            <a:ext cx="9481077" cy="3001949"/>
            <a:chOff x="1556085" y="2365975"/>
            <a:chExt cx="9481077" cy="3001949"/>
          </a:xfrm>
        </p:grpSpPr>
        <p:grpSp>
          <p:nvGrpSpPr>
            <p:cNvPr id="3" name="Group 2"/>
            <p:cNvGrpSpPr/>
            <p:nvPr/>
          </p:nvGrpSpPr>
          <p:grpSpPr>
            <a:xfrm>
              <a:off x="1556085" y="2365975"/>
              <a:ext cx="9481077" cy="1892201"/>
              <a:chOff x="971294" y="2365975"/>
              <a:chExt cx="9481077" cy="189220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971294" y="2373329"/>
                <a:ext cx="2672714" cy="773953"/>
                <a:chOff x="687883" y="2212650"/>
                <a:chExt cx="2672714" cy="773953"/>
              </a:xfrm>
            </p:grpSpPr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883" y="2212650"/>
                  <a:ext cx="773953" cy="773953"/>
                </a:xfrm>
                <a:prstGeom prst="rect">
                  <a:avLst/>
                </a:prstGeom>
              </p:spPr>
            </p:pic>
            <p:sp>
              <p:nvSpPr>
                <p:cNvPr id="22" name="Rectangle 21"/>
                <p:cNvSpPr/>
                <p:nvPr/>
              </p:nvSpPr>
              <p:spPr>
                <a:xfrm>
                  <a:off x="1548422" y="2367649"/>
                  <a:ext cx="1812175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b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Integration</a:t>
                  </a: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4160647" y="2372183"/>
                <a:ext cx="2672714" cy="773953"/>
                <a:chOff x="687883" y="2212650"/>
                <a:chExt cx="2672714" cy="773953"/>
              </a:xfrm>
            </p:grpSpPr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883" y="2212650"/>
                  <a:ext cx="773953" cy="773953"/>
                </a:xfrm>
                <a:prstGeom prst="rect">
                  <a:avLst/>
                </a:prstGeom>
              </p:spPr>
            </p:pic>
            <p:sp>
              <p:nvSpPr>
                <p:cNvPr id="26" name="Rectangle 25"/>
                <p:cNvSpPr/>
                <p:nvPr/>
              </p:nvSpPr>
              <p:spPr>
                <a:xfrm>
                  <a:off x="1548422" y="2367649"/>
                  <a:ext cx="1812175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b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Security</a:t>
                  </a: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7350000" y="2365975"/>
                <a:ext cx="3102371" cy="773953"/>
                <a:chOff x="687883" y="2212650"/>
                <a:chExt cx="3102371" cy="773953"/>
              </a:xfrm>
            </p:grpSpPr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883" y="2212650"/>
                  <a:ext cx="773953" cy="773953"/>
                </a:xfrm>
                <a:prstGeom prst="rect">
                  <a:avLst/>
                </a:prstGeom>
              </p:spPr>
            </p:pic>
            <p:sp>
              <p:nvSpPr>
                <p:cNvPr id="29" name="Rectangle 28"/>
                <p:cNvSpPr/>
                <p:nvPr/>
              </p:nvSpPr>
              <p:spPr>
                <a:xfrm>
                  <a:off x="1548422" y="2367649"/>
                  <a:ext cx="2241832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b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Functional</a:t>
                  </a:r>
                  <a:r>
                    <a:rPr lang="en-US" sz="2400" dirty="0"/>
                    <a:t> </a:t>
                  </a:r>
                  <a:r>
                    <a:rPr lang="en-US" sz="2000" b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Test</a:t>
                  </a: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971294" y="3484223"/>
                <a:ext cx="2672714" cy="773953"/>
                <a:chOff x="687883" y="2212650"/>
                <a:chExt cx="2672714" cy="773953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883" y="2212650"/>
                  <a:ext cx="773953" cy="773953"/>
                </a:xfrm>
                <a:prstGeom prst="rect">
                  <a:avLst/>
                </a:prstGeom>
              </p:spPr>
            </p:pic>
            <p:sp>
              <p:nvSpPr>
                <p:cNvPr id="32" name="Rectangle 31"/>
                <p:cNvSpPr/>
                <p:nvPr/>
              </p:nvSpPr>
              <p:spPr>
                <a:xfrm>
                  <a:off x="1548422" y="2367649"/>
                  <a:ext cx="1812175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b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Usability</a:t>
                  </a: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160647" y="3483077"/>
                <a:ext cx="2672714" cy="773953"/>
                <a:chOff x="687883" y="2212650"/>
                <a:chExt cx="2672714" cy="77395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883" y="2212650"/>
                  <a:ext cx="773953" cy="773953"/>
                </a:xfrm>
                <a:prstGeom prst="rect">
                  <a:avLst/>
                </a:prstGeom>
              </p:spPr>
            </p:pic>
            <p:sp>
              <p:nvSpPr>
                <p:cNvPr id="38" name="Rectangle 37"/>
                <p:cNvSpPr/>
                <p:nvPr/>
              </p:nvSpPr>
              <p:spPr>
                <a:xfrm>
                  <a:off x="1548422" y="2367649"/>
                  <a:ext cx="1812175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b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Performance</a:t>
                  </a:r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7425659" y="3481931"/>
                <a:ext cx="3026712" cy="773953"/>
                <a:chOff x="687883" y="2212650"/>
                <a:chExt cx="3026712" cy="773953"/>
              </a:xfrm>
            </p:grpSpPr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883" y="2212650"/>
                  <a:ext cx="773953" cy="773953"/>
                </a:xfrm>
                <a:prstGeom prst="rect">
                  <a:avLst/>
                </a:prstGeom>
              </p:spPr>
            </p:pic>
            <p:sp>
              <p:nvSpPr>
                <p:cNvPr id="41" name="Rectangle 40"/>
                <p:cNvSpPr/>
                <p:nvPr/>
              </p:nvSpPr>
              <p:spPr>
                <a:xfrm>
                  <a:off x="1548422" y="2367649"/>
                  <a:ext cx="216617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b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Interface</a:t>
                  </a:r>
                  <a:r>
                    <a:rPr lang="en-US" sz="2400" dirty="0"/>
                    <a:t> </a:t>
                  </a:r>
                  <a:r>
                    <a:rPr lang="en-US" sz="2000" b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Test</a:t>
                  </a:r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2450724" y="4592825"/>
              <a:ext cx="6994061" cy="775099"/>
              <a:chOff x="1944954" y="4592825"/>
              <a:chExt cx="6994061" cy="775099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944954" y="4592825"/>
                <a:ext cx="3026712" cy="773953"/>
                <a:chOff x="687883" y="2212650"/>
                <a:chExt cx="3026712" cy="773953"/>
              </a:xfrm>
            </p:grpSpPr>
            <p:pic>
              <p:nvPicPr>
                <p:cNvPr id="43" name="Picture 42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883" y="2212650"/>
                  <a:ext cx="773953" cy="773953"/>
                </a:xfrm>
                <a:prstGeom prst="rect">
                  <a:avLst/>
                </a:prstGeom>
              </p:spPr>
            </p:pic>
            <p:sp>
              <p:nvSpPr>
                <p:cNvPr id="44" name="Rectangle 43"/>
                <p:cNvSpPr/>
                <p:nvPr/>
              </p:nvSpPr>
              <p:spPr>
                <a:xfrm>
                  <a:off x="1548422" y="2367649"/>
                  <a:ext cx="2166173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b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Compatibility</a:t>
                  </a:r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5912303" y="4593971"/>
                <a:ext cx="3026712" cy="773953"/>
                <a:chOff x="687883" y="2212650"/>
                <a:chExt cx="3026712" cy="773953"/>
              </a:xfrm>
            </p:grpSpPr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883" y="2212650"/>
                  <a:ext cx="773953" cy="773953"/>
                </a:xfrm>
                <a:prstGeom prst="rect">
                  <a:avLst/>
                </a:prstGeom>
              </p:spPr>
            </p:pic>
            <p:sp>
              <p:nvSpPr>
                <p:cNvPr id="47" name="Rectangle 46"/>
                <p:cNvSpPr/>
                <p:nvPr/>
              </p:nvSpPr>
              <p:spPr>
                <a:xfrm>
                  <a:off x="1548422" y="2367649"/>
                  <a:ext cx="216617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000" b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GUI</a:t>
                  </a:r>
                </a:p>
              </p:txBody>
            </p:sp>
          </p:grpSp>
        </p:grpSp>
      </p:grpSp>
      <p:sp>
        <p:nvSpPr>
          <p:cNvPr id="49" name="Title 1"/>
          <p:cNvSpPr txBox="1">
            <a:spLocks/>
          </p:cNvSpPr>
          <p:nvPr/>
        </p:nvSpPr>
        <p:spPr>
          <a:xfrm>
            <a:off x="456593" y="361923"/>
            <a:ext cx="10982325" cy="711966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he-IL" b="1" dirty="0">
                <a:ln w="0"/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תחומי הבדיקות</a:t>
            </a:r>
            <a:endParaRPr lang="en-US" b="1" dirty="0">
              <a:ln w="0"/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99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865" y="3896988"/>
            <a:ext cx="2141582" cy="2141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19484" y="1892791"/>
            <a:ext cx="1656541" cy="1992279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343634"/>
              </p:ext>
            </p:extLst>
          </p:nvPr>
        </p:nvGraphicFramePr>
        <p:xfrm>
          <a:off x="7113181" y="1645096"/>
          <a:ext cx="4325737" cy="2113425"/>
        </p:xfrm>
        <a:graphic>
          <a:graphicData uri="http://schemas.openxmlformats.org/drawingml/2006/table">
            <a:tbl>
              <a:tblPr rtl="1" firstRow="1" firstCol="1">
                <a:tableStyleId>{93296810-A885-4BE3-A3E7-6D5BEEA58F35}</a:tableStyleId>
              </a:tblPr>
              <a:tblGrid>
                <a:gridCol w="2097042">
                  <a:extLst>
                    <a:ext uri="{9D8B030D-6E8A-4147-A177-3AD203B41FA5}">
                      <a16:colId xmlns:a16="http://schemas.microsoft.com/office/drawing/2014/main" val="1475229041"/>
                    </a:ext>
                  </a:extLst>
                </a:gridCol>
                <a:gridCol w="2228695">
                  <a:extLst>
                    <a:ext uri="{9D8B030D-6E8A-4147-A177-3AD203B41FA5}">
                      <a16:colId xmlns:a16="http://schemas.microsoft.com/office/drawing/2014/main" val="1952125996"/>
                    </a:ext>
                  </a:extLst>
                </a:gridCol>
              </a:tblGrid>
              <a:tr h="352238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שלב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קריטריוני כניסה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6699028"/>
                  </a:ext>
                </a:extLst>
              </a:tr>
              <a:tr h="704474"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Sanity 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Test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בדיקת 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he-IL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פונקציות מרכזיות במערכת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9363946"/>
                  </a:ext>
                </a:extLst>
              </a:tr>
              <a:tr h="1056713">
                <a:tc vMerge="1"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ביצוע והצלחה מלאה של כל הבדיקות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602704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067298"/>
              </p:ext>
            </p:extLst>
          </p:nvPr>
        </p:nvGraphicFramePr>
        <p:xfrm>
          <a:off x="456593" y="1603777"/>
          <a:ext cx="4325735" cy="2113424"/>
        </p:xfrm>
        <a:graphic>
          <a:graphicData uri="http://schemas.openxmlformats.org/drawingml/2006/table">
            <a:tbl>
              <a:tblPr rtl="1" firstRow="1" firstCol="1">
                <a:tableStyleId>{21E4AEA4-8DFA-4A89-87EB-49C32662AFE0}</a:tableStyleId>
              </a:tblPr>
              <a:tblGrid>
                <a:gridCol w="2208118">
                  <a:extLst>
                    <a:ext uri="{9D8B030D-6E8A-4147-A177-3AD203B41FA5}">
                      <a16:colId xmlns:a16="http://schemas.microsoft.com/office/drawing/2014/main" val="3243916802"/>
                    </a:ext>
                  </a:extLst>
                </a:gridCol>
                <a:gridCol w="2117617">
                  <a:extLst>
                    <a:ext uri="{9D8B030D-6E8A-4147-A177-3AD203B41FA5}">
                      <a16:colId xmlns:a16="http://schemas.microsoft.com/office/drawing/2014/main" val="117325719"/>
                    </a:ext>
                  </a:extLst>
                </a:gridCol>
              </a:tblGrid>
              <a:tr h="355828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שלב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קריטריוני יציאה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081154"/>
                  </a:ext>
                </a:extLst>
              </a:tr>
              <a:tr h="886226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בדיקות שבוצעו </a:t>
                      </a:r>
                      <a:r>
                        <a:rPr lang="he-IL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מתוך הבדיקות שתוכננו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 בדיקות (85%)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2551018"/>
                  </a:ext>
                </a:extLst>
              </a:tr>
              <a:tr h="87137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בדיקות שעברו </a:t>
                      </a:r>
                      <a:r>
                        <a:rPr lang="he-IL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מתוך הבדיקות שבוצעו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85 בדיקות חיוביות (75%)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9891059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233738" y="3082054"/>
            <a:ext cx="5320615" cy="497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6593" y="361923"/>
            <a:ext cx="10982325" cy="711966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he-IL" b="1" dirty="0">
                <a:ln w="0"/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קריטריוני כניסה ויציאה</a:t>
            </a:r>
            <a:endParaRPr lang="en-US" sz="8800" b="1" dirty="0">
              <a:ln w="0"/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43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2413</TotalTime>
  <Words>832</Words>
  <Application>Microsoft Office PowerPoint</Application>
  <PresentationFormat>Widescreen</PresentationFormat>
  <Paragraphs>254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Barak</dc:creator>
  <cp:lastModifiedBy>Barak</cp:lastModifiedBy>
  <cp:revision>83</cp:revision>
  <dcterms:created xsi:type="dcterms:W3CDTF">2022-05-25T10:52:30Z</dcterms:created>
  <dcterms:modified xsi:type="dcterms:W3CDTF">2022-05-29T17:02:13Z</dcterms:modified>
</cp:coreProperties>
</file>