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AppData\Roaming\Microsoft\Excel\&#1508;&#1512;&#1493;&#1497;&#1511;&#1496;%20&#1502;&#1493;&#1489;&#1497;&#1497;&#1500;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500" b="1" i="0" baseline="0"/>
              <a:t>כמות התקלות לפי סוגי בדיקות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4565785987111E-2"/>
          <c:y val="7.7340034570768573E-2"/>
          <c:w val="0.84714303106766742"/>
          <c:h val="0.87906997404406184"/>
        </c:manualLayout>
      </c:layout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גיליון1!$A$1:$H$1</c:f>
              <c:strCache>
                <c:ptCount val="8"/>
                <c:pt idx="0">
                  <c:v>Performance</c:v>
                </c:pt>
                <c:pt idx="1">
                  <c:v>Interface</c:v>
                </c:pt>
                <c:pt idx="2">
                  <c:v>Survival &amp; Recovery</c:v>
                </c:pt>
                <c:pt idx="3">
                  <c:v>Accessebilty</c:v>
                </c:pt>
                <c:pt idx="4">
                  <c:v>Compatibily</c:v>
                </c:pt>
                <c:pt idx="5">
                  <c:v>Functionality</c:v>
                </c:pt>
                <c:pt idx="6">
                  <c:v>Usability</c:v>
                </c:pt>
                <c:pt idx="7">
                  <c:v>GUI</c:v>
                </c:pt>
              </c:strCache>
            </c:strRef>
          </c:cat>
          <c:val>
            <c:numRef>
              <c:f>גיליון1!$A$2:$H$2</c:f>
              <c:numCache>
                <c:formatCode>General</c:formatCode>
                <c:ptCount val="8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  <c:pt idx="4">
                  <c:v>6</c:v>
                </c:pt>
                <c:pt idx="5">
                  <c:v>5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9-4617-9930-C6CCF6DF8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0550992"/>
        <c:axId val="470558864"/>
        <c:axId val="0"/>
      </c:bar3DChart>
      <c:catAx>
        <c:axId val="47055099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58864"/>
        <c:crosses val="autoZero"/>
        <c:auto val="1"/>
        <c:lblAlgn val="ctr"/>
        <c:lblOffset val="100"/>
        <c:noMultiLvlLbl val="0"/>
      </c:catAx>
      <c:valAx>
        <c:axId val="470558864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5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תכנון הבדיקות לפי סבבים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'[פרויקט מובייל.xlsx]גיליון2'!$A$1</c:f>
              <c:strCache>
                <c:ptCount val="1"/>
                <c:pt idx="0">
                  <c:v>סך כל הבדיקות שתוכננו לביצוע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מובייל.xlsx]גיליון2'!$A$2:$A$4</c:f>
              <c:numCache>
                <c:formatCode>General</c:formatCode>
                <c:ptCount val="3"/>
                <c:pt idx="0">
                  <c:v>50</c:v>
                </c:pt>
                <c:pt idx="1">
                  <c:v>36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5-4271-ABCA-E8800763A76C}"/>
            </c:ext>
          </c:extLst>
        </c:ser>
        <c:ser>
          <c:idx val="1"/>
          <c:order val="1"/>
          <c:tx>
            <c:strRef>
              <c:f>'[פרויקט מובייל.xlsx]גיליון2'!$B$1</c:f>
              <c:strCache>
                <c:ptCount val="1"/>
                <c:pt idx="0">
                  <c:v>סך כל הבדיקות שבוצעו בפועל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מובייל.xlsx]גיליון2'!$B$2:$B$4</c:f>
              <c:numCache>
                <c:formatCode>General</c:formatCode>
                <c:ptCount val="3"/>
                <c:pt idx="0">
                  <c:v>50</c:v>
                </c:pt>
                <c:pt idx="1">
                  <c:v>36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D5-4271-ABCA-E8800763A76C}"/>
            </c:ext>
          </c:extLst>
        </c:ser>
        <c:ser>
          <c:idx val="2"/>
          <c:order val="2"/>
          <c:tx>
            <c:strRef>
              <c:f>'[פרויקט מובייל.xlsx]גיליון2'!$C$1</c:f>
              <c:strCache>
                <c:ptCount val="1"/>
                <c:pt idx="0">
                  <c:v>סך כל הבדיקות שעברו בהצלחה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2D5-4271-ABCA-E8800763A7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מובייל.xlsx]גיליון2'!$C$2:$C$4</c:f>
              <c:numCache>
                <c:formatCode>General</c:formatCode>
                <c:ptCount val="3"/>
                <c:pt idx="0">
                  <c:v>42</c:v>
                </c:pt>
                <c:pt idx="1">
                  <c:v>26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5-4271-ABCA-E8800763A7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472256"/>
        <c:axId val="583467664"/>
      </c:barChart>
      <c:catAx>
        <c:axId val="583472256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מספר 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467664"/>
        <c:crosses val="autoZero"/>
        <c:auto val="1"/>
        <c:lblAlgn val="ctr"/>
        <c:lblOffset val="100"/>
        <c:noMultiLvlLbl val="0"/>
      </c:catAx>
      <c:valAx>
        <c:axId val="5834676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סך הבדיקות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4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551736088390613"/>
          <c:y val="0.90065409804846952"/>
          <c:w val="0.72011817765073871"/>
          <c:h val="9.9345901951530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700" baseline="0"/>
              <a:t>סטטוס וסבבים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גיליון3!$B$1</c:f>
              <c:strCache>
                <c:ptCount val="1"/>
                <c:pt idx="0">
                  <c:v>פתוח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C-45AA-9E0C-F1185AB4E844}"/>
            </c:ext>
          </c:extLst>
        </c:ser>
        <c:ser>
          <c:idx val="1"/>
          <c:order val="1"/>
          <c:tx>
            <c:strRef>
              <c:f>גיליון3!$C$1</c:f>
              <c:strCache>
                <c:ptCount val="1"/>
                <c:pt idx="0">
                  <c:v>בתהליך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גיליון3!$C$2:$C$4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C-45AA-9E0C-F1185AB4E844}"/>
            </c:ext>
          </c:extLst>
        </c:ser>
        <c:ser>
          <c:idx val="2"/>
          <c:order val="2"/>
          <c:tx>
            <c:strRef>
              <c:f>גיליון3!$D$1</c:f>
              <c:strCache>
                <c:ptCount val="1"/>
                <c:pt idx="0">
                  <c:v>סגור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גיליון3!$D$2:$D$4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8C-45AA-9E0C-F1185AB4E844}"/>
            </c:ext>
          </c:extLst>
        </c:ser>
        <c:ser>
          <c:idx val="3"/>
          <c:order val="3"/>
          <c:tx>
            <c:strRef>
              <c:f>גיליון3!$E$1</c:f>
              <c:strCache>
                <c:ptCount val="1"/>
                <c:pt idx="0">
                  <c:v>נפתח מחדש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גיליון3!$E$2:$E$4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8C-45AA-9E0C-F1185AB4E8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238960"/>
        <c:axId val="569237976"/>
      </c:barChart>
      <c:catAx>
        <c:axId val="56923896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37976"/>
        <c:crosses val="autoZero"/>
        <c:auto val="1"/>
        <c:lblAlgn val="ctr"/>
        <c:lblOffset val="100"/>
        <c:noMultiLvlLbl val="0"/>
      </c:catAx>
      <c:valAx>
        <c:axId val="5692379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תקלות לפי סטטוס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3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/>
              <a:t>Severity</a:t>
            </a:r>
            <a:endParaRPr lang="he-IL" sz="17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גיליון4!$A$1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גיליון4!$A$2:$A$4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8-4AF1-B712-165F2F443168}"/>
            </c:ext>
          </c:extLst>
        </c:ser>
        <c:ser>
          <c:idx val="1"/>
          <c:order val="1"/>
          <c:tx>
            <c:strRef>
              <c:f>גיליון4!$B$1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8-4AF1-B712-165F2F443168}"/>
            </c:ext>
          </c:extLst>
        </c:ser>
        <c:ser>
          <c:idx val="2"/>
          <c:order val="2"/>
          <c:tx>
            <c:strRef>
              <c:f>גיליון4!$C$1</c:f>
              <c:strCache>
                <c:ptCount val="1"/>
                <c:pt idx="0">
                  <c:v>Show Stopper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8-4AF1-B712-165F2F443168}"/>
            </c:ext>
          </c:extLst>
        </c:ser>
        <c:ser>
          <c:idx val="3"/>
          <c:order val="3"/>
          <c:tx>
            <c:strRef>
              <c:f>גיליון4!$D$1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8-4AF1-B712-165F2F443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457496"/>
        <c:axId val="583462744"/>
      </c:barChart>
      <c:catAx>
        <c:axId val="583457496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462744"/>
        <c:crosses val="autoZero"/>
        <c:auto val="1"/>
        <c:lblAlgn val="ctr"/>
        <c:lblOffset val="100"/>
        <c:noMultiLvlLbl val="0"/>
      </c:catAx>
      <c:valAx>
        <c:axId val="58346274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תקלות לפי רמת חומרה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45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/>
              <a:t>Priority</a:t>
            </a:r>
            <a:endParaRPr lang="he-IL" sz="17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'[פרויקט מובייל.xlsx]גיליון5'!$A$1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מובייל.xlsx]גיליון5'!$A$2:$A$4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7-4D83-9585-556B81EEF3A4}"/>
            </c:ext>
          </c:extLst>
        </c:ser>
        <c:ser>
          <c:idx val="1"/>
          <c:order val="1"/>
          <c:tx>
            <c:strRef>
              <c:f>'[פרויקט מובייל.xlsx]גיליון5'!$B$1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מובייל.xlsx]גיליון5'!$B$2:$B$4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67-4D83-9585-556B81EEF3A4}"/>
            </c:ext>
          </c:extLst>
        </c:ser>
        <c:ser>
          <c:idx val="2"/>
          <c:order val="2"/>
          <c:tx>
            <c:strRef>
              <c:f>'[פרויקט מובייל.xlsx]גיליון5'!$C$1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מובייל.xlsx]גיליון5'!$C$2:$C$4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67-4D83-9585-556B81EEF3A4}"/>
            </c:ext>
          </c:extLst>
        </c:ser>
        <c:ser>
          <c:idx val="3"/>
          <c:order val="3"/>
          <c:tx>
            <c:strRef>
              <c:f>'[פרויקט מובייל.xlsx]גיליון5'!$D$1</c:f>
              <c:strCache>
                <c:ptCount val="1"/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DA67-4D83-9585-556B81EEF3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2688640"/>
        <c:axId val="462687984"/>
      </c:barChart>
      <c:catAx>
        <c:axId val="46268864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687984"/>
        <c:crosses val="autoZero"/>
        <c:auto val="1"/>
        <c:lblAlgn val="ctr"/>
        <c:lblOffset val="100"/>
        <c:noMultiLvlLbl val="0"/>
      </c:catAx>
      <c:valAx>
        <c:axId val="46268798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תקלות לפי </a:t>
                </a:r>
                <a:r>
                  <a:rPr lang="he-IL" sz="1200" b="1" i="0" baseline="0">
                    <a:effectLst/>
                  </a:rPr>
                  <a:t>עדיפות</a:t>
                </a:r>
                <a:endParaRPr lang="he-IL" sz="1200">
                  <a:effectLst/>
                </a:endParaRP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700" b="1" i="0" baseline="0"/>
              <a:t>עבודת צוות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3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6FF-43E9-BE1B-423E45BA95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6FF-43E9-BE1B-423E45BA95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6FF-43E9-BE1B-423E45BA95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גיליון6!$A$1:$C$1</c:f>
              <c:strCache>
                <c:ptCount val="3"/>
                <c:pt idx="0">
                  <c:v>Yogev</c:v>
                </c:pt>
                <c:pt idx="1">
                  <c:v>Idan</c:v>
                </c:pt>
                <c:pt idx="2">
                  <c:v>Barak</c:v>
                </c:pt>
              </c:strCache>
            </c:strRef>
          </c:cat>
          <c:val>
            <c:numRef>
              <c:f>גיליון6!$A$2:$C$2</c:f>
              <c:numCache>
                <c:formatCode>0.00%</c:formatCode>
                <c:ptCount val="3"/>
                <c:pt idx="0" formatCode="0%">
                  <c:v>0.3</c:v>
                </c:pt>
                <c:pt idx="1">
                  <c:v>0.34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FF-43E9-BE1B-423E45BA95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17825896762903"/>
          <c:y val="0.86611585010207059"/>
          <c:w val="0.52813469339059893"/>
          <c:h val="9.7129824660606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72F8-9161-4F6B-BCB8-161C548C195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669" y="4549689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10" y="-76200"/>
            <a:ext cx="12354279" cy="693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0800" y="2709334"/>
            <a:ext cx="5173133" cy="12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פרוייקט מוביייל</a:t>
            </a:r>
          </a:p>
          <a:p>
            <a:pPr algn="r"/>
            <a:r>
              <a:rPr lang="he-IL" dirty="0"/>
              <a:t>לקוח: קובי יונסי</a:t>
            </a:r>
          </a:p>
          <a:p>
            <a:pPr algn="r"/>
            <a:r>
              <a:rPr lang="he-IL" dirty="0"/>
              <a:t>חברי הצוות: ברק ברנובסקי, עידן שישפורטיש, יוגב אריה.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3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C5297433-311C-45E1-BF82-581EC09D7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92367"/>
              </p:ext>
            </p:extLst>
          </p:nvPr>
        </p:nvGraphicFramePr>
        <p:xfrm>
          <a:off x="110836" y="120073"/>
          <a:ext cx="11988800" cy="6622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01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110D1012-B4F8-47BE-A4BC-D2F16F9371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81897"/>
              </p:ext>
            </p:extLst>
          </p:nvPr>
        </p:nvGraphicFramePr>
        <p:xfrm>
          <a:off x="217054" y="173182"/>
          <a:ext cx="11757891" cy="651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39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השוואה לאפלקציה של רכבת ישראל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32"/>
            <a:ext cx="4419600" cy="1028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29" y="1904232"/>
            <a:ext cx="2124419" cy="3877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83" y="1886906"/>
            <a:ext cx="2074997" cy="3773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05" y="1886906"/>
            <a:ext cx="1869195" cy="3917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22" y="1921558"/>
            <a:ext cx="2114709" cy="38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595" y="52174"/>
            <a:ext cx="3348115" cy="1047825"/>
          </a:xfrm>
        </p:spPr>
        <p:txBody>
          <a:bodyPr>
            <a:normAutofit fontScale="90000"/>
          </a:bodyPr>
          <a:lstStyle/>
          <a:p>
            <a:r>
              <a:rPr lang="he-IL" dirty="0"/>
              <a:t>השוואה לגט טקסי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36" y="4973730"/>
            <a:ext cx="3314603" cy="1730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66" y="1099999"/>
            <a:ext cx="1865933" cy="387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0" y="1099999"/>
            <a:ext cx="1868445" cy="3873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65" y="1238869"/>
            <a:ext cx="2048746" cy="3734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05" y="1099999"/>
            <a:ext cx="1907405" cy="3782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27" y="1197031"/>
            <a:ext cx="1940657" cy="36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7754" y="365125"/>
            <a:ext cx="4396046" cy="1325563"/>
          </a:xfrm>
        </p:spPr>
        <p:txBody>
          <a:bodyPr/>
          <a:lstStyle/>
          <a:p>
            <a:r>
              <a:rPr lang="he-IL" dirty="0"/>
              <a:t>המלצות ושיפורים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אמצעי תשלום כגון : פייפאל.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את שמות השכונות בשפה העברית.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להקטין את גודל הפרסומות שקופצות באפלקציה.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לסמן תחנות מבוטלות על המפה בקו ,ולא רק לחיצה ''אודות הקו''.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אופציה של דיווח עומסי תנועה.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הוספת שפות הכרחיות שלא תמוכות באפלקציה: צרפתית,רוסית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הוספת כפתור צף של נגישות למסך הבית.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לשפר את דיוק הזמנים של ההגעה</a:t>
            </a:r>
            <a:r>
              <a:rPr lang="en-US" dirty="0"/>
              <a:t>/</a:t>
            </a:r>
            <a:r>
              <a:rPr lang="he-IL" dirty="0"/>
              <a:t>הורדה של האוטובסים.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את טלגרם כאפשרות נוספת בשיתוף ברשתות </a:t>
            </a:r>
            <a:r>
              <a:rPr lang="he-IL"/>
              <a:t>החברתיות .</a:t>
            </a:r>
          </a:p>
          <a:p>
            <a:pPr marL="514350" indent="-514350" algn="just" rtl="1">
              <a:buFont typeface="+mj-lt"/>
              <a:buAutoNum type="arabicPeriod"/>
            </a:pPr>
            <a:endParaRPr lang="he-IL" dirty="0"/>
          </a:p>
          <a:p>
            <a:pPr marL="514350" indent="-514350" algn="just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800" cy="3741208"/>
          </a:xfrm>
        </p:spPr>
        <p:txBody>
          <a:bodyPr>
            <a:noAutofit/>
          </a:bodyPr>
          <a:lstStyle/>
          <a:p>
            <a:pPr algn="just" rtl="1">
              <a:lnSpc>
                <a:spcPct val="250000"/>
              </a:lnSpc>
            </a:pPr>
            <a:r>
              <a:rPr lang="he-IL" sz="2400" dirty="0"/>
              <a:t>מוביט היא אפליקציה חינמית ושיתופית ישראלית, לטלפונים חכמים ולדפדפנים,לניווט בתחבורה ציבורית-מבוססת </a:t>
            </a:r>
            <a:r>
              <a:rPr lang="en-US" sz="2400" dirty="0"/>
              <a:t>GPS</a:t>
            </a:r>
            <a:r>
              <a:rPr lang="he-IL" sz="2400" dirty="0"/>
              <a:t> ,שפותחה על ידי חברת ההזנק הישראלית מוביט גלובל בע''מ. היישום פועל בפאלפונים חכמים עם מערכות הפעלה בסוגים שונים ובדפדפנים.</a:t>
            </a:r>
            <a:r>
              <a:rPr lang="en-US" sz="2400" dirty="0"/>
              <a:t> </a:t>
            </a:r>
            <a:r>
              <a:rPr lang="he-IL" sz="2400" dirty="0"/>
              <a:t>  במאי 2020 נרכשה על ידי אינטל ב900$ מליון דולר אמריקאי.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720"/>
            <a:ext cx="5023609" cy="2937933"/>
          </a:xfrm>
        </p:spPr>
      </p:pic>
    </p:spTree>
    <p:extLst>
      <p:ext uri="{BB962C8B-B14F-4D97-AF65-F5344CB8AC3E}">
        <p14:creationId xmlns:p14="http://schemas.microsoft.com/office/powerpoint/2010/main" val="387989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אודות החברה</a:t>
            </a:r>
            <a:br>
              <a:rPr lang="he-IL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90" y="941076"/>
            <a:ext cx="3047619" cy="749206"/>
          </a:xfrm>
        </p:spPr>
      </p:pic>
      <p:sp>
        <p:nvSpPr>
          <p:cNvPr id="5" name="Rectangle 4"/>
          <p:cNvSpPr/>
          <p:nvPr/>
        </p:nvSpPr>
        <p:spPr>
          <a:xfrm>
            <a:off x="3807912" y="1954059"/>
            <a:ext cx="81419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חברת   מוביט</a:t>
            </a:r>
            <a:r>
              <a:rPr lang="en-US" dirty="0"/>
              <a:t> </a:t>
            </a:r>
            <a:r>
              <a:rPr lang="he-IL" dirty="0"/>
              <a:t>נוסדה בישראל בשנת 2011 על ידי ניר ארז, רועי ביק וירון עברוןבין חברי הדירקטוריון של מוביט</a:t>
            </a:r>
            <a:r>
              <a:rPr lang="en-US" dirty="0"/>
              <a:t>: </a:t>
            </a:r>
            <a:r>
              <a:rPr lang="he-IL" dirty="0"/>
              <a:t> אורי לוין, ממייסדי חברת "וויז" פרופ' אמנון שעשוע, מייסד ומנכ"ל חברת "מובייל איי"</a:t>
            </a:r>
            <a:r>
              <a:rPr lang="en-US" dirty="0"/>
              <a:t>, </a:t>
            </a:r>
            <a:r>
              <a:rPr lang="he-IL" dirty="0"/>
              <a:t>וגילי רענן מסקויה קפיטל.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החברה גייסה למעלה מ-135 מיליון דולר בארבעה סבבי גיוס הון, אותם משקיעה החברה בעיקר בטכנולוגיה המאפשרת, בין היתר, להוסיף עיר חדשה למערכת כל 15 שעות ומיליוני משתמשים חדשים מדי חודש.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משרדי החברה ממוקמים בפארק המדע בנס ציונה, שם גם נמצא ה"גונג" אותו שומעים בכל פעם שנוספת עיר חדשה למערכת.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החברה מעסיקה למעלה מ-210 עובדים, אשר כמחציתם עוסקים במחקר ופיתוח.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6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סביבת העבודה: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 algn="r"/>
            <a:r>
              <a:rPr lang="he-IL" dirty="0"/>
              <a:t>סמארטפונים: </a:t>
            </a:r>
          </a:p>
          <a:p>
            <a:pPr marL="3657600" lvl="8" indent="0" algn="r">
              <a:buNone/>
            </a:pPr>
            <a:r>
              <a:rPr lang="en-US" dirty="0" err="1"/>
              <a:t>Iphone</a:t>
            </a:r>
            <a:r>
              <a:rPr lang="en-US" dirty="0"/>
              <a:t> pro max 13</a:t>
            </a:r>
            <a:endParaRPr lang="he-IL" dirty="0"/>
          </a:p>
          <a:p>
            <a:pPr marL="3657600" lvl="8" indent="0" algn="r">
              <a:buNone/>
            </a:pPr>
            <a:r>
              <a:rPr lang="en-US" dirty="0" err="1"/>
              <a:t>Iphone</a:t>
            </a:r>
            <a:r>
              <a:rPr lang="en-US" dirty="0"/>
              <a:t> 7 plus</a:t>
            </a:r>
            <a:endParaRPr lang="he-IL" dirty="0"/>
          </a:p>
          <a:p>
            <a:pPr marL="3657600" lvl="8" indent="0" algn="r">
              <a:buNone/>
            </a:pPr>
            <a:r>
              <a:rPr lang="en-US" dirty="0"/>
              <a:t>Xiaomi  10 android</a:t>
            </a:r>
            <a:endParaRPr lang="he-IL" dirty="0"/>
          </a:p>
          <a:p>
            <a:pPr marL="3657600" lvl="8" indent="0" algn="r">
              <a:buNone/>
            </a:pPr>
            <a:endParaRPr lang="he-IL" dirty="0"/>
          </a:p>
          <a:p>
            <a:pPr marL="3657600" lvl="8" indent="0" algn="r">
              <a:buNone/>
            </a:pPr>
            <a:r>
              <a:rPr lang="he-IL" dirty="0"/>
              <a:t>פלטפורמה לניהול הפרויקט ובאגים:</a:t>
            </a:r>
          </a:p>
          <a:p>
            <a:pPr marL="3657600" lvl="8" indent="0" algn="r">
              <a:buNone/>
            </a:pPr>
            <a:r>
              <a:rPr lang="en-US" dirty="0"/>
              <a:t>Monday.com</a:t>
            </a:r>
            <a:endParaRPr lang="he-IL" dirty="0"/>
          </a:p>
          <a:p>
            <a:pPr marL="3657600" lvl="8" indent="0" algn="r">
              <a:buNone/>
            </a:pPr>
            <a:endParaRPr lang="en-US" dirty="0"/>
          </a:p>
          <a:p>
            <a:pPr marL="3657600" lvl="8" indent="0" algn="r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5" y="1390388"/>
            <a:ext cx="3731772" cy="2099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7" y="3563305"/>
            <a:ext cx="2793543" cy="1551968"/>
          </a:xfrm>
          <a:prstGeom prst="rect">
            <a:avLst/>
          </a:prstGeom>
        </p:spPr>
      </p:pic>
      <p:pic>
        <p:nvPicPr>
          <p:cNvPr id="2050" name="Picture 2" descr="Intel set to buy Israeli co Moovit for $1b - גלוב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5" y="4904510"/>
            <a:ext cx="3076175" cy="17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6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365126"/>
            <a:ext cx="7124007" cy="856846"/>
          </a:xfrm>
        </p:spPr>
        <p:txBody>
          <a:bodyPr/>
          <a:lstStyle/>
          <a:p>
            <a:pPr algn="r"/>
            <a:r>
              <a:rPr lang="he-IL" dirty="0"/>
              <a:t> סוגי בדיקות שבוצעו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9228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6" name="Rectangle 5"/>
          <p:cNvSpPr/>
          <p:nvPr/>
        </p:nvSpPr>
        <p:spPr>
          <a:xfrm>
            <a:off x="5813366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Compatibility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6063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415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Survival &amp; Recovery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9227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3366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6062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414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4268" y="4095405"/>
            <a:ext cx="4846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4400" dirty="0">
                <a:cs typeface="+mj-cs"/>
              </a:rPr>
              <a:t>סוגי בדיקות שלא בוצעו </a:t>
            </a:r>
            <a:endParaRPr lang="en-US" sz="4400" dirty="0"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5293" y="5388033"/>
            <a:ext cx="1911927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7469" y="5388033"/>
            <a:ext cx="1911927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1828" y="5388033"/>
            <a:ext cx="1911927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C.R.U.D </a:t>
            </a:r>
          </a:p>
        </p:txBody>
      </p:sp>
    </p:spTree>
    <p:extLst>
      <p:ext uri="{BB962C8B-B14F-4D97-AF65-F5344CB8AC3E}">
        <p14:creationId xmlns:p14="http://schemas.microsoft.com/office/powerpoint/2010/main" val="8960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1E73465B-02E3-438B-BA06-4253717F9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67055"/>
              </p:ext>
            </p:extLst>
          </p:nvPr>
        </p:nvGraphicFramePr>
        <p:xfrm>
          <a:off x="223736" y="288485"/>
          <a:ext cx="11589573" cy="628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75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6999A5-3AEB-45E7-8FCF-DA6DD18CC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173624"/>
              </p:ext>
            </p:extLst>
          </p:nvPr>
        </p:nvGraphicFramePr>
        <p:xfrm>
          <a:off x="110837" y="110836"/>
          <a:ext cx="11998036" cy="6659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6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58E864BE-6D54-4E57-9669-62025F03C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759011"/>
              </p:ext>
            </p:extLst>
          </p:nvPr>
        </p:nvGraphicFramePr>
        <p:xfrm>
          <a:off x="258618" y="166255"/>
          <a:ext cx="11794837" cy="6548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77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C33C386D-255C-424A-B5FD-EC9CB01F0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09001"/>
              </p:ext>
            </p:extLst>
          </p:nvPr>
        </p:nvGraphicFramePr>
        <p:xfrm>
          <a:off x="230909" y="138545"/>
          <a:ext cx="11794836" cy="6430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0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362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מוביט היא אפליקציה חינמית ושיתופית ישראלית, לטלפונים חכמים ולדפדפנים,לניווט בתחבורה ציבורית-מבוססת GPS ,שפותחה על ידי חברת ההזנק הישראלית מוביט גלובל בע''מ. היישום פועל בפאלפונים חכמים עם מערכות הפעלה בסוגים שונים ובדפדפנים.   במאי 2020 נרכשה על ידי אינטל ב900$ מליון דולר אמריקאי.</vt:lpstr>
      <vt:lpstr>אודות החברה </vt:lpstr>
      <vt:lpstr>סביבת העבודה:</vt:lpstr>
      <vt:lpstr> סוגי בדיקות שבוצעו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השוואה לאפלקציה של רכבת ישראל</vt:lpstr>
      <vt:lpstr>השוואה לגט טקסי</vt:lpstr>
      <vt:lpstr>המלצות ושיפורים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</dc:creator>
  <cp:lastModifiedBy>tcqa35-4</cp:lastModifiedBy>
  <cp:revision>44</cp:revision>
  <dcterms:created xsi:type="dcterms:W3CDTF">2022-07-06T14:35:26Z</dcterms:created>
  <dcterms:modified xsi:type="dcterms:W3CDTF">2022-07-11T06:34:50Z</dcterms:modified>
</cp:coreProperties>
</file>