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256" r:id="rId5"/>
    <p:sldId id="257" r:id="rId6"/>
    <p:sldId id="258" r:id="rId7"/>
    <p:sldId id="259" r:id="rId8"/>
    <p:sldId id="260" r:id="rId9"/>
    <p:sldId id="261" r:id="rId10"/>
    <p:sldId id="263" r:id="rId11"/>
    <p:sldId id="262"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4/13/2022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4/13/2022</a:t>
            </a:fld>
            <a:endParaRPr lang="en-US" dirty="0"/>
          </a:p>
        </p:txBody>
      </p:sp>
      <p:sp>
        <p:nvSpPr>
          <p:cNvPr id="5" name="Footer Placeholder 4"/>
          <p:cNvSpPr>
            <a:spLocks noGrp="1"/>
          </p:cNvSpPr>
          <p:nvPr>
            <p:ph type="ftr" sz="quarter" idx="11"/>
          </p:nvPr>
        </p:nvSpPr>
        <p:spPr>
          <a:xfrm>
            <a:off x="1371600" y="4323847"/>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8"/>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2"/>
            <a:ext cx="10822035"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41"/>
            <a:ext cx="10821840" cy="3478161"/>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7"/>
            <a:ext cx="10820400" cy="701969"/>
          </a:xfrm>
        </p:spPr>
        <p:txBody>
          <a:bodyPr/>
          <a:lstStyle>
            <a:lvl1pPr marL="0" indent="0" algn="l">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4"/>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5"/>
            <a:ext cx="10130516" cy="999067"/>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FD3F7C6B-C82D-4D42-9929-D6E7E11D9A64}" type="datetime1">
              <a:rPr lang="en-US" smtClean="0"/>
              <a:t>4/13/2022</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8" y="753534"/>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8"/>
            <a:ext cx="9592736" cy="444443"/>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8" y="3959864"/>
            <a:ext cx="10151533" cy="679871"/>
          </a:xfrm>
        </p:spPr>
        <p:txBody>
          <a:bodyPr anchor="ct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10CF4779-62E8-4B21-A5D7-0AFB9DBD4358}" type="datetime1">
              <a:rPr lang="en-US" smtClean="0"/>
              <a:t>4/13/2022</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1"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1"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3"/>
            <a:ext cx="10146187"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7"/>
            <a:ext cx="10144655" cy="999885"/>
          </a:xfrm>
        </p:spPr>
        <p:txBody>
          <a:bodyPr anchor="t"/>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5"/>
            <a:ext cx="2910840" cy="365125"/>
          </a:xfrm>
        </p:spPr>
        <p:txBody>
          <a:bodyPr/>
          <a:lstStyle>
            <a:lvl1pPr algn="r">
              <a:defRPr/>
            </a:lvl1pPr>
          </a:lstStyle>
          <a:p>
            <a:fld id="{5F9D3375-5CD0-4576-BF96-ADFF24726FF8}" type="datetime1">
              <a:rPr lang="en-US" smtClean="0"/>
              <a:t>4/13/2022</a:t>
            </a:fld>
            <a:endParaRPr lang="en-US" dirty="0"/>
          </a:p>
        </p:txBody>
      </p:sp>
      <p:sp>
        <p:nvSpPr>
          <p:cNvPr id="6" name="Footer Placeholder 5"/>
          <p:cNvSpPr>
            <a:spLocks noGrp="1"/>
          </p:cNvSpPr>
          <p:nvPr>
            <p:ph type="ftr" sz="quarter" idx="11"/>
          </p:nvPr>
        </p:nvSpPr>
        <p:spPr>
          <a:xfrm>
            <a:off x="685801" y="378885"/>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2" y="762001"/>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9" y="2904067"/>
            <a:ext cx="3456432" cy="331461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2"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2"/>
            <a:ext cx="3451583"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6"/>
            <a:ext cx="3451583"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5" y="4191002"/>
            <a:ext cx="3448935"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6" y="4873765"/>
            <a:ext cx="3448935"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2" y="4191002"/>
            <a:ext cx="3456469"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2" y="4873763"/>
            <a:ext cx="3452445"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61"/>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8"/>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8" y="745069"/>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3"/>
            <a:ext cx="2910840" cy="365125"/>
          </a:xfrm>
        </p:spPr>
        <p:txBody>
          <a:bodyPr/>
          <a:lstStyle>
            <a:lvl1pPr algn="r">
              <a:defRPr/>
            </a:lvl1pPr>
          </a:lstStyle>
          <a:p>
            <a:fld id="{8CC1DEE0-34E5-4E0F-BEC1-4B8835F82CD1}" type="datetime1">
              <a:rPr lang="en-US" smtClean="0"/>
              <a:t>4/13/2022</a:t>
            </a:fld>
            <a:endParaRPr lang="en-US" dirty="0"/>
          </a:p>
        </p:txBody>
      </p:sp>
      <p:sp>
        <p:nvSpPr>
          <p:cNvPr id="5" name="Footer Placeholder 4"/>
          <p:cNvSpPr>
            <a:spLocks noGrp="1"/>
          </p:cNvSpPr>
          <p:nvPr>
            <p:ph type="ftr" sz="quarter" idx="11"/>
          </p:nvPr>
        </p:nvSpPr>
        <p:spPr>
          <a:xfrm>
            <a:off x="685801" y="381002"/>
            <a:ext cx="6991492" cy="36512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2" y="753535"/>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6"/>
            <a:ext cx="10490200" cy="955675"/>
          </a:xfrm>
        </p:spPr>
        <p:txBody>
          <a:bodyPr>
            <a:normAutofit/>
          </a:bodyPr>
          <a:lstStyle>
            <a:lvl1pPr marL="0" indent="0" algn="r">
              <a:buNone/>
              <a:defRPr sz="22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2"/>
            <a:ext cx="2910840" cy="365125"/>
          </a:xfrm>
        </p:spPr>
        <p:txBody>
          <a:bodyPr/>
          <a:lstStyle>
            <a:lvl1pPr algn="r">
              <a:defRPr/>
            </a:lvl1pPr>
          </a:lstStyle>
          <a:p>
            <a:fld id="{78BFACF8-E63D-4673-A128-83547867BB7A}" type="datetime1">
              <a:rPr lang="en-US" smtClean="0"/>
              <a:t>4/13/2022</a:t>
            </a:fld>
            <a:endParaRPr lang="en-US" dirty="0"/>
          </a:p>
        </p:txBody>
      </p:sp>
      <p:sp>
        <p:nvSpPr>
          <p:cNvPr id="5" name="Footer Placeholder 4"/>
          <p:cNvSpPr>
            <a:spLocks noGrp="1"/>
          </p:cNvSpPr>
          <p:nvPr>
            <p:ph type="ftr" sz="quarter" idx="11"/>
          </p:nvPr>
        </p:nvSpPr>
        <p:spPr>
          <a:xfrm>
            <a:off x="685801" y="381003"/>
            <a:ext cx="6991492" cy="36406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61"/>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61"/>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10" y="2183802"/>
            <a:ext cx="5079991" cy="823912"/>
          </a:xfrm>
        </p:spPr>
        <p:txBody>
          <a:bodyPr anchor="b">
            <a:norm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2" y="3132668"/>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8"/>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1" y="746761"/>
            <a:ext cx="6510619"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201"/>
            <a:ext cx="4114800" cy="309448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7" y="751243"/>
            <a:ext cx="3644963" cy="5467443"/>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201"/>
            <a:ext cx="6873240" cy="309448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hade val="98000"/>
                <a:satMod val="150000"/>
                <a:lumMod val="102000"/>
              </a:schemeClr>
            </a:gs>
            <a:gs pos="10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2"/>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2"/>
            <a:ext cx="291084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D9359126-4846-4E88-BDD9-5585CC877E47}" type="datetime1">
              <a:rPr lang="en-US" smtClean="0"/>
              <a:t>4/13/2022</a:t>
            </a:fld>
            <a:endParaRPr lang="en-US" dirty="0"/>
          </a:p>
        </p:txBody>
      </p:sp>
      <p:sp>
        <p:nvSpPr>
          <p:cNvPr id="5" name="Footer Placeholder 4"/>
          <p:cNvSpPr>
            <a:spLocks noGrp="1"/>
          </p:cNvSpPr>
          <p:nvPr>
            <p:ph type="ftr" sz="quarter" idx="3"/>
          </p:nvPr>
        </p:nvSpPr>
        <p:spPr>
          <a:xfrm>
            <a:off x="685800" y="6355847"/>
            <a:ext cx="7772400" cy="365125"/>
          </a:xfrm>
          <a:prstGeom prst="rect">
            <a:avLst/>
          </a:prstGeom>
        </p:spPr>
        <p:txBody>
          <a:bodyPr vert="horz" lIns="91440" tIns="45720" rIns="91440" bIns="45720" rtlCol="0" anchor="ctr"/>
          <a:lstStyle>
            <a:lvl1pPr algn="l">
              <a:defRPr sz="105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2"/>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377"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498091" y="2704019"/>
            <a:ext cx="3644535" cy="1730831"/>
          </a:xfrm>
        </p:spPr>
        <p:txBody>
          <a:bodyPr anchor="ctr">
            <a:normAutofit/>
          </a:bodyPr>
          <a:lstStyle/>
          <a:p>
            <a:r>
              <a:rPr lang="en-US" sz="1801" b="1" dirty="0"/>
              <a:t>By</a:t>
            </a:r>
            <a:r>
              <a:rPr lang="en-US" sz="1801" dirty="0"/>
              <a:t>: </a:t>
            </a:r>
            <a:r>
              <a:rPr lang="en-US" sz="1801" dirty="0" err="1"/>
              <a:t>Baraki</a:t>
            </a:r>
            <a:r>
              <a:rPr lang="en-US" sz="1801" dirty="0"/>
              <a:t>, </a:t>
            </a:r>
            <a:r>
              <a:rPr lang="en-US" sz="1801" dirty="0" err="1"/>
              <a:t>Welemhret</a:t>
            </a:r>
            <a:r>
              <a:rPr lang="en-US" sz="1801" dirty="0"/>
              <a:t> </a:t>
            </a:r>
            <a:r>
              <a:rPr lang="en-US" sz="1801" dirty="0" err="1"/>
              <a:t>Welay</a:t>
            </a:r>
            <a:endParaRPr lang="en-US" sz="1801" dirty="0"/>
          </a:p>
          <a:p>
            <a:endParaRPr lang="en-US" sz="1801" dirty="0"/>
          </a:p>
          <a:p>
            <a:r>
              <a:rPr lang="en-US" sz="1801" b="1" dirty="0"/>
              <a:t>Instructor</a:t>
            </a:r>
            <a:r>
              <a:rPr lang="en-US" sz="1801" dirty="0"/>
              <a:t>: Mikael </a:t>
            </a:r>
            <a:r>
              <a:rPr lang="en-US" sz="1801" dirty="0" err="1"/>
              <a:t>Berndtsson</a:t>
            </a:r>
            <a:endParaRPr lang="en-US" sz="1801"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7" y="2187577"/>
            <a:ext cx="6857999" cy="2482851"/>
          </a:xfrm>
          <a:prstGeom prst="rect">
            <a:avLst/>
          </a:prstGeom>
        </p:spPr>
      </p:pic>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1040688" y="817943"/>
            <a:ext cx="6098705" cy="5222117"/>
          </a:xfrm>
        </p:spPr>
        <p:txBody>
          <a:bodyPr anchor="ctr">
            <a:normAutofit/>
          </a:bodyPr>
          <a:lstStyle/>
          <a:p>
            <a:pPr algn="r"/>
            <a:r>
              <a:rPr lang="en-US" sz="2800" dirty="0"/>
              <a:t>AIRLINE ON-TIME PERFORNAMCE VISUALIZATION USING TABLEAU</a:t>
            </a:r>
            <a:endParaRPr lang="en-US" sz="2800"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140678"/>
            <a:ext cx="8552832" cy="1111348"/>
          </a:xfrm>
        </p:spPr>
        <p:txBody>
          <a:bodyPr>
            <a:normAutofit/>
          </a:bodyPr>
          <a:lstStyle/>
          <a:p>
            <a:pPr lvl="1">
              <a:lnSpc>
                <a:spcPct val="100000"/>
              </a:lnSpc>
            </a:pPr>
            <a:r>
              <a:rPr lang="en-US" sz="2800" dirty="0" smtClean="0">
                <a:latin typeface="+mn-lt"/>
              </a:rPr>
              <a:t>Ethical dilemmas according to (Solove ,2006)</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252026"/>
            <a:ext cx="8426546" cy="4966670"/>
          </a:xfrm>
          <a:gradFill>
            <a:gsLst>
              <a:gs pos="0">
                <a:schemeClr val="bg1">
                  <a:tint val="93000"/>
                  <a:shade val="98000"/>
                  <a:satMod val="150000"/>
                  <a:lumMod val="102000"/>
                </a:schemeClr>
              </a:gs>
              <a:gs pos="91000">
                <a:schemeClr val="bg1">
                  <a:tint val="98000"/>
                  <a:shade val="90000"/>
                  <a:satMod val="130000"/>
                  <a:lumMod val="103000"/>
                </a:schemeClr>
              </a:gs>
              <a:gs pos="100000">
                <a:schemeClr val="bg1">
                  <a:shade val="63000"/>
                  <a:satMod val="120000"/>
                </a:schemeClr>
              </a:gs>
            </a:gsLst>
            <a:lin ang="5400000" scaled="0"/>
          </a:gradFill>
        </p:spPr>
        <p:txBody>
          <a:bodyPr>
            <a:normAutofit/>
          </a:bodyPr>
          <a:lstStyle/>
          <a:p>
            <a:pPr>
              <a:lnSpc>
                <a:spcPct val="100000"/>
              </a:lnSpc>
            </a:pPr>
            <a:r>
              <a:rPr lang="en-US" dirty="0">
                <a:latin typeface="Georgia" panose="02040502050405020303" pitchFamily="18" charset="0"/>
              </a:rPr>
              <a:t>A bigger airport intends to collect data from the </a:t>
            </a:r>
            <a:r>
              <a:rPr lang="en-US" dirty="0" err="1">
                <a:latin typeface="Georgia" panose="02040502050405020303" pitchFamily="18" charset="0"/>
              </a:rPr>
              <a:t>travellers’</a:t>
            </a:r>
            <a:r>
              <a:rPr lang="en-US" dirty="0">
                <a:latin typeface="Georgia" panose="02040502050405020303" pitchFamily="18" charset="0"/>
              </a:rPr>
              <a:t> smart phones, flight plans, passport </a:t>
            </a:r>
            <a:r>
              <a:rPr lang="en-US" dirty="0" smtClean="0">
                <a:latin typeface="Georgia" panose="02040502050405020303" pitchFamily="18" charset="0"/>
              </a:rPr>
              <a:t> control</a:t>
            </a:r>
            <a:r>
              <a:rPr lang="en-US" dirty="0">
                <a:latin typeface="Georgia" panose="02040502050405020303" pitchFamily="18" charset="0"/>
              </a:rPr>
              <a:t>, security control, and visits to shops and restaurants. </a:t>
            </a:r>
            <a:r>
              <a:rPr lang="en-US" dirty="0" smtClean="0">
                <a:latin typeface="Georgia" panose="02040502050405020303" pitchFamily="18" charset="0"/>
              </a:rPr>
              <a:t>The </a:t>
            </a:r>
            <a:r>
              <a:rPr lang="en-US" dirty="0">
                <a:latin typeface="Georgia" panose="02040502050405020303" pitchFamily="18" charset="0"/>
              </a:rPr>
              <a:t>intention is to collect data, and </a:t>
            </a:r>
            <a:r>
              <a:rPr lang="en-US" dirty="0" smtClean="0">
                <a:latin typeface="Georgia" panose="02040502050405020303" pitchFamily="18" charset="0"/>
              </a:rPr>
              <a:t>then </a:t>
            </a:r>
            <a:r>
              <a:rPr lang="en-US" dirty="0" err="1">
                <a:latin typeface="Georgia" panose="02040502050405020303" pitchFamily="18" charset="0"/>
              </a:rPr>
              <a:t>categorise</a:t>
            </a:r>
            <a:r>
              <a:rPr lang="en-US" dirty="0">
                <a:latin typeface="Georgia" panose="02040502050405020303" pitchFamily="18" charset="0"/>
              </a:rPr>
              <a:t> </a:t>
            </a:r>
            <a:r>
              <a:rPr lang="en-US" dirty="0" err="1">
                <a:latin typeface="Georgia" panose="02040502050405020303" pitchFamily="18" charset="0"/>
              </a:rPr>
              <a:t>travellers</a:t>
            </a:r>
            <a:r>
              <a:rPr lang="en-US" dirty="0">
                <a:latin typeface="Georgia" panose="02040502050405020303" pitchFamily="18" charset="0"/>
              </a:rPr>
              <a:t>. In the future, </a:t>
            </a:r>
            <a:r>
              <a:rPr lang="en-US" dirty="0" err="1">
                <a:latin typeface="Georgia" panose="02040502050405020303" pitchFamily="18" charset="0"/>
              </a:rPr>
              <a:t>travellers</a:t>
            </a:r>
            <a:r>
              <a:rPr lang="en-US" dirty="0">
                <a:latin typeface="Georgia" panose="02040502050405020303" pitchFamily="18" charset="0"/>
              </a:rPr>
              <a:t> that are </a:t>
            </a:r>
            <a:r>
              <a:rPr lang="en-US" dirty="0" err="1">
                <a:latin typeface="Georgia" panose="02040502050405020303" pitchFamily="18" charset="0"/>
              </a:rPr>
              <a:t>categorised</a:t>
            </a:r>
            <a:r>
              <a:rPr lang="en-US" dirty="0">
                <a:latin typeface="Georgia" panose="02040502050405020303" pitchFamily="18" charset="0"/>
              </a:rPr>
              <a:t> as “likely to cause late </a:t>
            </a:r>
            <a:r>
              <a:rPr lang="en-US" dirty="0" smtClean="0">
                <a:latin typeface="Georgia" panose="02040502050405020303" pitchFamily="18" charset="0"/>
              </a:rPr>
              <a:t> departure </a:t>
            </a:r>
            <a:r>
              <a:rPr lang="en-US" dirty="0">
                <a:latin typeface="Georgia" panose="02040502050405020303" pitchFamily="18" charset="0"/>
              </a:rPr>
              <a:t>of flight” will receive reminders via text message and staff around the airport can access a </a:t>
            </a:r>
            <a:r>
              <a:rPr lang="en-US" dirty="0" smtClean="0">
                <a:latin typeface="Georgia" panose="02040502050405020303" pitchFamily="18" charset="0"/>
              </a:rPr>
              <a:t>dashboard </a:t>
            </a:r>
            <a:r>
              <a:rPr lang="en-US" dirty="0">
                <a:latin typeface="Georgia" panose="02040502050405020303" pitchFamily="18" charset="0"/>
              </a:rPr>
              <a:t>that can indicate in which areas the </a:t>
            </a:r>
            <a:r>
              <a:rPr lang="en-US" dirty="0" err="1">
                <a:latin typeface="Georgia" panose="02040502050405020303" pitchFamily="18" charset="0"/>
              </a:rPr>
              <a:t>traveller</a:t>
            </a:r>
            <a:r>
              <a:rPr lang="en-US" dirty="0">
                <a:latin typeface="Georgia" panose="02040502050405020303" pitchFamily="18" charset="0"/>
              </a:rPr>
              <a:t> might be in. Future plans also include to </a:t>
            </a:r>
            <a:r>
              <a:rPr lang="en-US" dirty="0" smtClean="0">
                <a:latin typeface="Georgia" panose="02040502050405020303" pitchFamily="18" charset="0"/>
              </a:rPr>
              <a:t>install </a:t>
            </a:r>
            <a:r>
              <a:rPr lang="en-US" dirty="0">
                <a:latin typeface="Georgia" panose="02040502050405020303" pitchFamily="18" charset="0"/>
              </a:rPr>
              <a:t>a facial recognition system in shops and restaurants</a:t>
            </a:r>
            <a:r>
              <a:rPr lang="en-US" dirty="0" smtClean="0">
                <a:latin typeface="Georgia" panose="02040502050405020303" pitchFamily="18" charset="0"/>
              </a:rPr>
              <a:t>.</a:t>
            </a:r>
            <a:endParaRPr lang="en-US" dirty="0">
              <a:latin typeface="Georgia" panose="02040502050405020303" pitchFamily="18" charset="0"/>
            </a:endParaRPr>
          </a:p>
        </p:txBody>
      </p:sp>
    </p:spTree>
    <p:extLst>
      <p:ext uri="{BB962C8B-B14F-4D97-AF65-F5344CB8AC3E}">
        <p14:creationId xmlns:p14="http://schemas.microsoft.com/office/powerpoint/2010/main" val="189261642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140678"/>
            <a:ext cx="8552832" cy="1111348"/>
          </a:xfrm>
        </p:spPr>
        <p:txBody>
          <a:bodyPr>
            <a:normAutofit/>
          </a:bodyPr>
          <a:lstStyle/>
          <a:p>
            <a:pPr lvl="1">
              <a:lnSpc>
                <a:spcPct val="100000"/>
              </a:lnSpc>
            </a:pPr>
            <a:r>
              <a:rPr lang="en-US" sz="2800" dirty="0" smtClean="0">
                <a:latin typeface="+mn-lt"/>
              </a:rPr>
              <a:t>Ethical dilemmas according to (Solove ,2006)</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252026"/>
            <a:ext cx="8426546" cy="4966670"/>
          </a:xfrm>
          <a:gradFill>
            <a:gsLst>
              <a:gs pos="0">
                <a:schemeClr val="bg1">
                  <a:tint val="93000"/>
                  <a:shade val="98000"/>
                  <a:satMod val="150000"/>
                  <a:lumMod val="102000"/>
                </a:schemeClr>
              </a:gs>
              <a:gs pos="91000">
                <a:schemeClr val="bg1">
                  <a:tint val="98000"/>
                  <a:shade val="90000"/>
                  <a:satMod val="130000"/>
                  <a:lumMod val="103000"/>
                </a:schemeClr>
              </a:gs>
              <a:gs pos="100000">
                <a:schemeClr val="bg1">
                  <a:shade val="63000"/>
                  <a:satMod val="120000"/>
                </a:schemeClr>
              </a:gs>
            </a:gsLst>
            <a:lin ang="5400000" scaled="0"/>
          </a:gradFill>
        </p:spPr>
        <p:txBody>
          <a:bodyPr>
            <a:normAutofit/>
          </a:bodyPr>
          <a:lstStyle/>
          <a:p>
            <a:pPr>
              <a:lnSpc>
                <a:spcPct val="100000"/>
              </a:lnSpc>
            </a:pPr>
            <a:r>
              <a:rPr lang="en-US" dirty="0" smtClean="0">
                <a:latin typeface="Georgia" panose="02040502050405020303" pitchFamily="18" charset="0"/>
              </a:rPr>
              <a:t>Information Collection </a:t>
            </a:r>
          </a:p>
          <a:p>
            <a:pPr>
              <a:lnSpc>
                <a:spcPct val="100000"/>
              </a:lnSpc>
            </a:pPr>
            <a:r>
              <a:rPr lang="en-US" dirty="0" smtClean="0">
                <a:latin typeface="Georgia" panose="02040502050405020303" pitchFamily="18" charset="0"/>
              </a:rPr>
              <a:t>Information Processing </a:t>
            </a:r>
          </a:p>
          <a:p>
            <a:pPr>
              <a:lnSpc>
                <a:spcPct val="100000"/>
              </a:lnSpc>
            </a:pPr>
            <a:r>
              <a:rPr lang="en-US" dirty="0" smtClean="0">
                <a:latin typeface="Georgia" panose="02040502050405020303" pitchFamily="18" charset="0"/>
              </a:rPr>
              <a:t>Information Dissemination</a:t>
            </a:r>
          </a:p>
          <a:p>
            <a:pPr>
              <a:lnSpc>
                <a:spcPct val="100000"/>
              </a:lnSpc>
            </a:pPr>
            <a:r>
              <a:rPr lang="en-US" dirty="0" smtClean="0">
                <a:latin typeface="Georgia" panose="02040502050405020303" pitchFamily="18" charset="0"/>
              </a:rPr>
              <a:t>Invasion  </a:t>
            </a:r>
          </a:p>
          <a:p>
            <a:pPr>
              <a:lnSpc>
                <a:spcPct val="100000"/>
              </a:lnSpc>
            </a:pPr>
            <a:endParaRPr lang="en-US" dirty="0">
              <a:latin typeface="Georgia" panose="02040502050405020303" pitchFamily="18" charset="0"/>
            </a:endParaRPr>
          </a:p>
        </p:txBody>
      </p:sp>
    </p:spTree>
    <p:extLst>
      <p:ext uri="{BB962C8B-B14F-4D97-AF65-F5344CB8AC3E}">
        <p14:creationId xmlns:p14="http://schemas.microsoft.com/office/powerpoint/2010/main" val="7157727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0"/>
            <a:ext cx="7937003" cy="1474331"/>
          </a:xfrm>
        </p:spPr>
        <p:txBody>
          <a:bodyPr>
            <a:normAutofit/>
          </a:bodyPr>
          <a:lstStyle/>
          <a:p>
            <a:pPr algn="l"/>
            <a:r>
              <a:rPr lang="en-US" dirty="0" smtClean="0">
                <a:latin typeface="Georgia" panose="02040502050405020303" pitchFamily="18" charset="0"/>
              </a:rPr>
              <a:t>Presentation outline</a:t>
            </a:r>
            <a:endParaRPr lang="en-US" dirty="0">
              <a:latin typeface="Georgia" panose="02040502050405020303"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474332"/>
            <a:ext cx="8013602" cy="4744364"/>
          </a:xfrm>
        </p:spPr>
        <p:txBody>
          <a:bodyPr>
            <a:normAutofit/>
          </a:bodyPr>
          <a:lstStyle/>
          <a:p>
            <a:pPr>
              <a:lnSpc>
                <a:spcPct val="100000"/>
              </a:lnSpc>
            </a:pPr>
            <a:r>
              <a:rPr lang="en-US" sz="2400" dirty="0" smtClean="0">
                <a:latin typeface="Georgia" panose="02040502050405020303" pitchFamily="18" charset="0"/>
              </a:rPr>
              <a:t>Introduction </a:t>
            </a:r>
          </a:p>
          <a:p>
            <a:pPr>
              <a:lnSpc>
                <a:spcPct val="100000"/>
              </a:lnSpc>
            </a:pPr>
            <a:r>
              <a:rPr lang="en-US" sz="2400" dirty="0" smtClean="0">
                <a:latin typeface="Georgia" panose="02040502050405020303" pitchFamily="18" charset="0"/>
              </a:rPr>
              <a:t>BI </a:t>
            </a:r>
            <a:r>
              <a:rPr lang="en-US" sz="2400" dirty="0">
                <a:latin typeface="Georgia" panose="02040502050405020303" pitchFamily="18" charset="0"/>
              </a:rPr>
              <a:t>Analysis and Visualization of years 1989 and </a:t>
            </a:r>
            <a:r>
              <a:rPr lang="en-US" sz="2400" dirty="0" smtClean="0">
                <a:latin typeface="Georgia" panose="02040502050405020303" pitchFamily="18" charset="0"/>
              </a:rPr>
              <a:t>1999</a:t>
            </a:r>
          </a:p>
          <a:p>
            <a:pPr lvl="1">
              <a:lnSpc>
                <a:spcPct val="100000"/>
              </a:lnSpc>
            </a:pPr>
            <a:r>
              <a:rPr lang="en-US" dirty="0">
                <a:latin typeface="Georgia" panose="02040502050405020303" pitchFamily="18" charset="0"/>
              </a:rPr>
              <a:t>Data Collection and </a:t>
            </a:r>
            <a:r>
              <a:rPr lang="en-US" dirty="0" smtClean="0">
                <a:latin typeface="Georgia" panose="02040502050405020303" pitchFamily="18" charset="0"/>
              </a:rPr>
              <a:t>Preparation</a:t>
            </a:r>
          </a:p>
          <a:p>
            <a:pPr lvl="1">
              <a:lnSpc>
                <a:spcPct val="100000"/>
              </a:lnSpc>
            </a:pPr>
            <a:r>
              <a:rPr lang="en-US" b="1" dirty="0" smtClean="0">
                <a:latin typeface="Georgia" panose="02040502050405020303" pitchFamily="18" charset="0"/>
              </a:rPr>
              <a:t>Q1:</a:t>
            </a:r>
            <a:r>
              <a:rPr lang="en-US" dirty="0" smtClean="0">
                <a:latin typeface="Georgia" panose="02040502050405020303" pitchFamily="18" charset="0"/>
              </a:rPr>
              <a:t> What </a:t>
            </a:r>
            <a:r>
              <a:rPr lang="en-US" dirty="0">
                <a:latin typeface="Georgia" panose="02040502050405020303" pitchFamily="18" charset="0"/>
              </a:rPr>
              <a:t>characterize flights that are on-time</a:t>
            </a:r>
            <a:r>
              <a:rPr lang="en-US" dirty="0" smtClean="0">
                <a:latin typeface="Georgia" panose="02040502050405020303" pitchFamily="18" charset="0"/>
              </a:rPr>
              <a:t>?</a:t>
            </a:r>
          </a:p>
          <a:p>
            <a:pPr lvl="1">
              <a:lnSpc>
                <a:spcPct val="100000"/>
              </a:lnSpc>
            </a:pPr>
            <a:r>
              <a:rPr lang="en-US" b="1" dirty="0" smtClean="0">
                <a:latin typeface="Georgia" panose="02040502050405020303" pitchFamily="18" charset="0"/>
              </a:rPr>
              <a:t>Q2:</a:t>
            </a:r>
            <a:r>
              <a:rPr lang="en-US" dirty="0" smtClean="0">
                <a:latin typeface="Georgia" panose="02040502050405020303" pitchFamily="18" charset="0"/>
              </a:rPr>
              <a:t> Which </a:t>
            </a:r>
            <a:r>
              <a:rPr lang="en-US" dirty="0">
                <a:latin typeface="Georgia" panose="02040502050405020303" pitchFamily="18" charset="0"/>
              </a:rPr>
              <a:t>regions, airline carriers and airports have highest diverted flights? </a:t>
            </a:r>
            <a:endParaRPr lang="en-US" dirty="0" smtClean="0">
              <a:latin typeface="Georgia" panose="02040502050405020303" pitchFamily="18" charset="0"/>
            </a:endParaRPr>
          </a:p>
          <a:p>
            <a:pPr>
              <a:lnSpc>
                <a:spcPct val="100000"/>
              </a:lnSpc>
            </a:pPr>
            <a:r>
              <a:rPr lang="en-US" sz="2400" dirty="0">
                <a:latin typeface="Georgia" panose="02040502050405020303" pitchFamily="18" charset="0"/>
              </a:rPr>
              <a:t>Ethical dilemmas according to (Solove ,2006</a:t>
            </a:r>
            <a:r>
              <a:rPr lang="en-US" sz="2400" dirty="0" smtClean="0">
                <a:latin typeface="Georgia" panose="02040502050405020303" pitchFamily="18" charset="0"/>
              </a:rPr>
              <a:t>)</a:t>
            </a:r>
            <a:endParaRPr lang="en-US" sz="2400" dirty="0">
              <a:latin typeface="Georgia" panose="02040502050405020303" pitchFamily="18" charset="0"/>
            </a:endParaRP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0"/>
            <a:ext cx="7937003" cy="1252025"/>
          </a:xfrm>
        </p:spPr>
        <p:txBody>
          <a:bodyPr>
            <a:normAutofit/>
          </a:bodyPr>
          <a:lstStyle/>
          <a:p>
            <a:pPr algn="l"/>
            <a:r>
              <a:rPr lang="en-US" dirty="0">
                <a:latin typeface="Georgia" panose="02040502050405020303" pitchFamily="18" charset="0"/>
              </a:rPr>
              <a:t>Introduction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474332"/>
            <a:ext cx="8426546" cy="4744364"/>
          </a:xfrm>
          <a:gradFill>
            <a:gsLst>
              <a:gs pos="0">
                <a:schemeClr val="bg1">
                  <a:tint val="93000"/>
                  <a:shade val="98000"/>
                  <a:satMod val="150000"/>
                  <a:lumMod val="102000"/>
                </a:schemeClr>
              </a:gs>
              <a:gs pos="91000">
                <a:schemeClr val="bg1">
                  <a:tint val="98000"/>
                  <a:shade val="90000"/>
                  <a:satMod val="130000"/>
                  <a:lumMod val="103000"/>
                </a:schemeClr>
              </a:gs>
              <a:gs pos="100000">
                <a:schemeClr val="bg1">
                  <a:shade val="63000"/>
                  <a:satMod val="120000"/>
                </a:schemeClr>
              </a:gs>
            </a:gsLst>
            <a:lin ang="5400000" scaled="0"/>
          </a:gradFill>
        </p:spPr>
        <p:txBody>
          <a:bodyPr>
            <a:normAutofit/>
          </a:bodyPr>
          <a:lstStyle/>
          <a:p>
            <a:pPr>
              <a:lnSpc>
                <a:spcPct val="100000"/>
              </a:lnSpc>
            </a:pPr>
            <a:r>
              <a:rPr lang="en-US" sz="2000" dirty="0">
                <a:latin typeface="Georgia" panose="02040502050405020303" pitchFamily="18" charset="0"/>
              </a:rPr>
              <a:t> </a:t>
            </a:r>
            <a:r>
              <a:rPr lang="en-US" sz="2000" dirty="0" smtClean="0">
                <a:latin typeface="Georgia" panose="02040502050405020303" pitchFamily="18" charset="0"/>
              </a:rPr>
              <a:t>BI Technologies </a:t>
            </a:r>
            <a:r>
              <a:rPr lang="en-US" sz="2000" dirty="0">
                <a:latin typeface="Georgia" panose="02040502050405020303" pitchFamily="18" charset="0"/>
              </a:rPr>
              <a:t>(Chaudhuri, </a:t>
            </a:r>
            <a:r>
              <a:rPr lang="en-US" sz="2000" dirty="0" err="1">
                <a:latin typeface="Georgia" panose="02040502050405020303" pitchFamily="18" charset="0"/>
              </a:rPr>
              <a:t>Dayal</a:t>
            </a:r>
            <a:r>
              <a:rPr lang="en-US" sz="2000" dirty="0">
                <a:latin typeface="Georgia" panose="02040502050405020303" pitchFamily="18" charset="0"/>
              </a:rPr>
              <a:t> &amp; </a:t>
            </a:r>
            <a:r>
              <a:rPr lang="en-US" sz="2000" dirty="0" err="1">
                <a:latin typeface="Georgia" panose="02040502050405020303" pitchFamily="18" charset="0"/>
              </a:rPr>
              <a:t>Narasayya</a:t>
            </a:r>
            <a:r>
              <a:rPr lang="en-US" sz="2000" dirty="0">
                <a:latin typeface="Georgia" panose="02040502050405020303" pitchFamily="18" charset="0"/>
              </a:rPr>
              <a:t>, 2011) are widely deployed </a:t>
            </a:r>
            <a:r>
              <a:rPr lang="en-US" sz="2000" dirty="0" smtClean="0">
                <a:latin typeface="Georgia" panose="02040502050405020303" pitchFamily="18" charset="0"/>
              </a:rPr>
              <a:t> and </a:t>
            </a:r>
            <a:r>
              <a:rPr lang="en-US" sz="2000" dirty="0">
                <a:latin typeface="Georgia" panose="02040502050405020303" pitchFamily="18" charset="0"/>
              </a:rPr>
              <a:t>used in businesses and </a:t>
            </a:r>
            <a:r>
              <a:rPr lang="en-US" sz="2000" dirty="0" smtClean="0">
                <a:latin typeface="Georgia" panose="02040502050405020303" pitchFamily="18" charset="0"/>
              </a:rPr>
              <a:t>industries</a:t>
            </a:r>
          </a:p>
          <a:p>
            <a:pPr>
              <a:lnSpc>
                <a:spcPct val="100000"/>
              </a:lnSpc>
            </a:pPr>
            <a:r>
              <a:rPr lang="en-US" sz="2000" dirty="0" smtClean="0">
                <a:latin typeface="Georgia" panose="02040502050405020303" pitchFamily="18" charset="0"/>
              </a:rPr>
              <a:t>The </a:t>
            </a:r>
            <a:r>
              <a:rPr lang="en-US" sz="2000" dirty="0">
                <a:latin typeface="Georgia" panose="02040502050405020303" pitchFamily="18" charset="0"/>
              </a:rPr>
              <a:t>airline </a:t>
            </a:r>
            <a:r>
              <a:rPr lang="en-US" sz="2000" dirty="0" smtClean="0">
                <a:latin typeface="Georgia" panose="02040502050405020303" pitchFamily="18" charset="0"/>
              </a:rPr>
              <a:t>sector (</a:t>
            </a:r>
            <a:r>
              <a:rPr lang="en-US" sz="2000" dirty="0">
                <a:latin typeface="Georgia" panose="02040502050405020303" pitchFamily="18" charset="0"/>
              </a:rPr>
              <a:t>Fatima, 2022) uses different </a:t>
            </a:r>
            <a:r>
              <a:rPr lang="en-US" sz="2000" dirty="0" smtClean="0">
                <a:latin typeface="Georgia" panose="02040502050405020303" pitchFamily="18" charset="0"/>
              </a:rPr>
              <a:t>BI technologies:</a:t>
            </a:r>
          </a:p>
          <a:p>
            <a:pPr lvl="1">
              <a:lnSpc>
                <a:spcPct val="100000"/>
              </a:lnSpc>
            </a:pPr>
            <a:r>
              <a:rPr lang="en-US" dirty="0" smtClean="0">
                <a:latin typeface="Georgia" panose="02040502050405020303" pitchFamily="18" charset="0"/>
              </a:rPr>
              <a:t>Analyze </a:t>
            </a:r>
            <a:r>
              <a:rPr lang="en-US" dirty="0">
                <a:latin typeface="Georgia" panose="02040502050405020303" pitchFamily="18" charset="0"/>
              </a:rPr>
              <a:t>and monitor climate </a:t>
            </a:r>
            <a:r>
              <a:rPr lang="en-US" dirty="0" smtClean="0">
                <a:latin typeface="Georgia" panose="02040502050405020303" pitchFamily="18" charset="0"/>
              </a:rPr>
              <a:t>change</a:t>
            </a:r>
          </a:p>
          <a:p>
            <a:pPr lvl="1">
              <a:lnSpc>
                <a:spcPct val="100000"/>
              </a:lnSpc>
            </a:pPr>
            <a:r>
              <a:rPr lang="en-US" dirty="0" smtClean="0">
                <a:latin typeface="Georgia" panose="02040502050405020303" pitchFamily="18" charset="0"/>
              </a:rPr>
              <a:t>Control </a:t>
            </a:r>
            <a:r>
              <a:rPr lang="en-US" dirty="0">
                <a:latin typeface="Georgia" panose="02040502050405020303" pitchFamily="18" charset="0"/>
              </a:rPr>
              <a:t>and analyze </a:t>
            </a:r>
            <a:r>
              <a:rPr lang="en-US" dirty="0" smtClean="0">
                <a:latin typeface="Georgia" panose="02040502050405020303" pitchFamily="18" charset="0"/>
              </a:rPr>
              <a:t>flights</a:t>
            </a:r>
          </a:p>
          <a:p>
            <a:pPr lvl="1">
              <a:lnSpc>
                <a:spcPct val="100000"/>
              </a:lnSpc>
            </a:pPr>
            <a:r>
              <a:rPr lang="en-US" dirty="0" smtClean="0">
                <a:latin typeface="Georgia" panose="02040502050405020303" pitchFamily="18" charset="0"/>
              </a:rPr>
              <a:t>Forecasting </a:t>
            </a:r>
            <a:r>
              <a:rPr lang="en-US" dirty="0">
                <a:latin typeface="Georgia" panose="02040502050405020303" pitchFamily="18" charset="0"/>
              </a:rPr>
              <a:t>weather conditions to detect </a:t>
            </a:r>
            <a:r>
              <a:rPr lang="en-US" dirty="0" smtClean="0">
                <a:latin typeface="Georgia" panose="02040502050405020303" pitchFamily="18" charset="0"/>
              </a:rPr>
              <a:t>risks</a:t>
            </a:r>
          </a:p>
          <a:p>
            <a:pPr>
              <a:lnSpc>
                <a:spcPct val="100000"/>
              </a:lnSpc>
            </a:pPr>
            <a:r>
              <a:rPr lang="en-US" sz="1900" b="1" dirty="0" smtClean="0">
                <a:latin typeface="Georgia" panose="02040502050405020303" pitchFamily="18" charset="0"/>
              </a:rPr>
              <a:t> Current Project: </a:t>
            </a:r>
            <a:endParaRPr lang="en-US" sz="1900" b="1" dirty="0">
              <a:latin typeface="Georgia" panose="02040502050405020303" pitchFamily="18" charset="0"/>
            </a:endParaRPr>
          </a:p>
          <a:p>
            <a:pPr lvl="1">
              <a:lnSpc>
                <a:spcPct val="100000"/>
              </a:lnSpc>
            </a:pPr>
            <a:r>
              <a:rPr lang="en-US" sz="1900" dirty="0" smtClean="0">
                <a:latin typeface="Georgia" panose="02040502050405020303" pitchFamily="18" charset="0"/>
              </a:rPr>
              <a:t>Data Preprocessing and data </a:t>
            </a:r>
            <a:r>
              <a:rPr lang="en-US" sz="1900" dirty="0">
                <a:latin typeface="Georgia" panose="02040502050405020303" pitchFamily="18" charset="0"/>
              </a:rPr>
              <a:t>preparation using Python (i.e. Pandas) </a:t>
            </a:r>
            <a:endParaRPr lang="en-US" sz="1900" dirty="0" smtClean="0">
              <a:latin typeface="Georgia" panose="02040502050405020303" pitchFamily="18" charset="0"/>
            </a:endParaRPr>
          </a:p>
          <a:p>
            <a:pPr lvl="1">
              <a:lnSpc>
                <a:spcPct val="100000"/>
              </a:lnSpc>
            </a:pPr>
            <a:r>
              <a:rPr lang="en-US" sz="1900" dirty="0" smtClean="0">
                <a:latin typeface="Georgia" panose="02040502050405020303" pitchFamily="18" charset="0"/>
              </a:rPr>
              <a:t>Visualization:  </a:t>
            </a:r>
            <a:r>
              <a:rPr lang="en-US" sz="1900" dirty="0">
                <a:latin typeface="Georgia" panose="02040502050405020303" pitchFamily="18" charset="0"/>
              </a:rPr>
              <a:t>Tableau BI </a:t>
            </a:r>
            <a:r>
              <a:rPr lang="en-US" sz="1900" dirty="0" smtClean="0">
                <a:latin typeface="Georgia" panose="02040502050405020303" pitchFamily="18" charset="0"/>
              </a:rPr>
              <a:t>Tool</a:t>
            </a:r>
          </a:p>
          <a:p>
            <a:pPr lvl="2">
              <a:lnSpc>
                <a:spcPct val="100000"/>
              </a:lnSpc>
            </a:pPr>
            <a:r>
              <a:rPr lang="en-US" sz="1700" dirty="0" smtClean="0">
                <a:latin typeface="Georgia" panose="02040502050405020303" pitchFamily="18" charset="0"/>
              </a:rPr>
              <a:t>Maps</a:t>
            </a:r>
            <a:r>
              <a:rPr lang="en-US" sz="1700" dirty="0">
                <a:latin typeface="Georgia" panose="02040502050405020303" pitchFamily="18" charset="0"/>
              </a:rPr>
              <a:t>, bar charts and line </a:t>
            </a:r>
            <a:r>
              <a:rPr lang="en-US" sz="1700" dirty="0" smtClean="0">
                <a:latin typeface="Georgia" panose="02040502050405020303" pitchFamily="18" charset="0"/>
              </a:rPr>
              <a:t>graphs</a:t>
            </a:r>
          </a:p>
          <a:p>
            <a:pPr lvl="1">
              <a:lnSpc>
                <a:spcPct val="100000"/>
              </a:lnSpc>
            </a:pPr>
            <a:r>
              <a:rPr lang="en-US" sz="1900" dirty="0">
                <a:latin typeface="Georgia" panose="02040502050405020303" pitchFamily="18" charset="0"/>
              </a:rPr>
              <a:t>R</a:t>
            </a:r>
            <a:r>
              <a:rPr lang="en-US" sz="1900" dirty="0" smtClean="0">
                <a:latin typeface="Georgia" panose="02040502050405020303" pitchFamily="18" charset="0"/>
              </a:rPr>
              <a:t>equired </a:t>
            </a:r>
            <a:r>
              <a:rPr lang="en-US" sz="1900" dirty="0">
                <a:latin typeface="Georgia" panose="02040502050405020303" pitchFamily="18" charset="0"/>
              </a:rPr>
              <a:t>parameters and features are analyzed, interpreted and reported with the visuals </a:t>
            </a:r>
            <a:r>
              <a:rPr lang="en-US" sz="1900" dirty="0" smtClean="0">
                <a:latin typeface="Georgia" panose="02040502050405020303" pitchFamily="18" charset="0"/>
              </a:rPr>
              <a:t>generated based on the </a:t>
            </a:r>
            <a:r>
              <a:rPr lang="en-US" sz="1900" i="1" dirty="0" smtClean="0">
                <a:latin typeface="Georgia" panose="02040502050405020303" pitchFamily="18" charset="0"/>
              </a:rPr>
              <a:t>formulated Questions</a:t>
            </a:r>
            <a:r>
              <a:rPr lang="en-US" sz="1900" dirty="0" smtClean="0">
                <a:latin typeface="Georgia" panose="02040502050405020303" pitchFamily="18" charset="0"/>
              </a:rPr>
              <a:t>. </a:t>
            </a:r>
          </a:p>
        </p:txBody>
      </p:sp>
    </p:spTree>
    <p:extLst>
      <p:ext uri="{BB962C8B-B14F-4D97-AF65-F5344CB8AC3E}">
        <p14:creationId xmlns:p14="http://schemas.microsoft.com/office/powerpoint/2010/main" val="13308440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140678"/>
            <a:ext cx="8552832" cy="1111348"/>
          </a:xfrm>
        </p:spPr>
        <p:txBody>
          <a:bodyPr>
            <a:normAutofit/>
          </a:bodyPr>
          <a:lstStyle/>
          <a:p>
            <a:pPr lvl="0" algn="l">
              <a:lnSpc>
                <a:spcPct val="100000"/>
              </a:lnSpc>
              <a:spcBef>
                <a:spcPts val="1000"/>
              </a:spcBef>
            </a:pPr>
            <a:r>
              <a:rPr lang="en-US" sz="3200" dirty="0">
                <a:latin typeface="Georgia" panose="02040502050405020303" pitchFamily="18" charset="0"/>
              </a:rPr>
              <a:t>Data Collection and </a:t>
            </a:r>
            <a:r>
              <a:rPr lang="en-US" sz="3200" dirty="0" smtClean="0">
                <a:latin typeface="Georgia" panose="02040502050405020303" pitchFamily="18" charset="0"/>
              </a:rPr>
              <a:t>Preparation</a:t>
            </a:r>
            <a:endParaRPr lang="en-US" sz="3200" dirty="0">
              <a:latin typeface="Georgia" panose="02040502050405020303"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463040"/>
            <a:ext cx="8426546" cy="4755656"/>
          </a:xfrm>
          <a:gradFill>
            <a:gsLst>
              <a:gs pos="0">
                <a:schemeClr val="bg1">
                  <a:tint val="93000"/>
                  <a:shade val="98000"/>
                  <a:satMod val="150000"/>
                  <a:lumMod val="102000"/>
                </a:schemeClr>
              </a:gs>
              <a:gs pos="91000">
                <a:schemeClr val="bg1">
                  <a:tint val="98000"/>
                  <a:shade val="90000"/>
                  <a:satMod val="130000"/>
                  <a:lumMod val="103000"/>
                </a:schemeClr>
              </a:gs>
              <a:gs pos="100000">
                <a:schemeClr val="bg1">
                  <a:shade val="63000"/>
                  <a:satMod val="120000"/>
                </a:schemeClr>
              </a:gs>
            </a:gsLst>
            <a:lin ang="5400000" scaled="0"/>
          </a:gradFill>
        </p:spPr>
        <p:txBody>
          <a:bodyPr>
            <a:normAutofit/>
          </a:bodyPr>
          <a:lstStyle/>
          <a:p>
            <a:pPr>
              <a:lnSpc>
                <a:spcPct val="100000"/>
              </a:lnSpc>
            </a:pPr>
            <a:r>
              <a:rPr lang="en-US" sz="2000" dirty="0" smtClean="0">
                <a:latin typeface="Georgia" panose="02040502050405020303" pitchFamily="18" charset="0"/>
              </a:rPr>
              <a:t>Datasets collected form (</a:t>
            </a:r>
            <a:r>
              <a:rPr lang="en-US" sz="2000" dirty="0">
                <a:latin typeface="Georgia" panose="02040502050405020303" pitchFamily="18" charset="0"/>
              </a:rPr>
              <a:t>Harvard </a:t>
            </a:r>
            <a:r>
              <a:rPr lang="en-US" sz="2000" dirty="0" err="1">
                <a:latin typeface="Georgia" panose="02040502050405020303" pitchFamily="18" charset="0"/>
              </a:rPr>
              <a:t>Dataverse</a:t>
            </a:r>
            <a:r>
              <a:rPr lang="en-US" sz="2000" dirty="0">
                <a:latin typeface="Georgia" panose="02040502050405020303" pitchFamily="18" charset="0"/>
              </a:rPr>
              <a:t> ,2008</a:t>
            </a:r>
            <a:r>
              <a:rPr lang="en-US" sz="2000" dirty="0" smtClean="0">
                <a:latin typeface="Georgia" panose="02040502050405020303" pitchFamily="18" charset="0"/>
              </a:rPr>
              <a:t>) of 1989 &amp; 1999.  </a:t>
            </a:r>
          </a:p>
          <a:p>
            <a:pPr>
              <a:lnSpc>
                <a:spcPct val="100000"/>
              </a:lnSpc>
            </a:pPr>
            <a:r>
              <a:rPr lang="en-US" sz="2000" dirty="0" smtClean="0">
                <a:latin typeface="Georgia" panose="02040502050405020303" pitchFamily="18" charset="0"/>
              </a:rPr>
              <a:t>The </a:t>
            </a:r>
            <a:r>
              <a:rPr lang="en-US" sz="2000" dirty="0">
                <a:latin typeface="Georgia" panose="02040502050405020303" pitchFamily="18" charset="0"/>
              </a:rPr>
              <a:t>dataset of the two years has 10 million records and 29 features. </a:t>
            </a:r>
            <a:endParaRPr lang="en-US" sz="2000" dirty="0" smtClean="0">
              <a:latin typeface="Georgia" panose="02040502050405020303" pitchFamily="18" charset="0"/>
            </a:endParaRPr>
          </a:p>
          <a:p>
            <a:pPr>
              <a:lnSpc>
                <a:spcPct val="100000"/>
              </a:lnSpc>
            </a:pPr>
            <a:r>
              <a:rPr lang="en-US" sz="2000" dirty="0" smtClean="0">
                <a:latin typeface="Georgia" panose="02040502050405020303" pitchFamily="18" charset="0"/>
              </a:rPr>
              <a:t>Instead </a:t>
            </a:r>
            <a:r>
              <a:rPr lang="en-US" sz="2000" dirty="0">
                <a:latin typeface="Georgia" panose="02040502050405020303" pitchFamily="18" charset="0"/>
              </a:rPr>
              <a:t>of using IATA Codes</a:t>
            </a:r>
            <a:endParaRPr lang="en-US" sz="2000" dirty="0" smtClean="0">
              <a:latin typeface="Georgia" panose="02040502050405020303" pitchFamily="18" charset="0"/>
            </a:endParaRPr>
          </a:p>
          <a:p>
            <a:pPr lvl="1">
              <a:lnSpc>
                <a:spcPct val="100000"/>
              </a:lnSpc>
            </a:pPr>
            <a:r>
              <a:rPr lang="en-US" sz="1800" b="1" dirty="0" smtClean="0">
                <a:latin typeface="Georgia" panose="02040502050405020303" pitchFamily="18" charset="0"/>
              </a:rPr>
              <a:t>Problem</a:t>
            </a:r>
            <a:r>
              <a:rPr lang="en-US" sz="1800" dirty="0" smtClean="0">
                <a:latin typeface="Georgia" panose="02040502050405020303" pitchFamily="18" charset="0"/>
              </a:rPr>
              <a:t>: Difficult to understand by the users</a:t>
            </a:r>
          </a:p>
          <a:p>
            <a:pPr lvl="1">
              <a:lnSpc>
                <a:spcPct val="100000"/>
              </a:lnSpc>
            </a:pPr>
            <a:r>
              <a:rPr lang="en-US" sz="1800" b="1" dirty="0" smtClean="0">
                <a:latin typeface="Georgia" panose="02040502050405020303" pitchFamily="18" charset="0"/>
              </a:rPr>
              <a:t>Solution</a:t>
            </a:r>
            <a:r>
              <a:rPr lang="en-US" sz="1800" dirty="0" smtClean="0">
                <a:latin typeface="Georgia" panose="02040502050405020303" pitchFamily="18" charset="0"/>
              </a:rPr>
              <a:t>: Uses Airport </a:t>
            </a:r>
            <a:r>
              <a:rPr lang="en-US" sz="1800" dirty="0">
                <a:latin typeface="Georgia" panose="02040502050405020303" pitchFamily="18" charset="0"/>
              </a:rPr>
              <a:t>names, region/state/ names, and unique carrier/airline names</a:t>
            </a:r>
            <a:r>
              <a:rPr lang="en-US" sz="1800" dirty="0" smtClean="0">
                <a:latin typeface="Georgia" panose="02040502050405020303" pitchFamily="18" charset="0"/>
              </a:rPr>
              <a:t>/</a:t>
            </a:r>
            <a:endParaRPr lang="en-US" sz="1800" dirty="0">
              <a:latin typeface="Georgia" panose="02040502050405020303" pitchFamily="18" charset="0"/>
            </a:endParaRPr>
          </a:p>
        </p:txBody>
      </p:sp>
    </p:spTree>
    <p:extLst>
      <p:ext uri="{BB962C8B-B14F-4D97-AF65-F5344CB8AC3E}">
        <p14:creationId xmlns:p14="http://schemas.microsoft.com/office/powerpoint/2010/main" val="4157897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140678"/>
            <a:ext cx="8552832" cy="1111348"/>
          </a:xfrm>
        </p:spPr>
        <p:txBody>
          <a:bodyPr>
            <a:normAutofit/>
          </a:bodyPr>
          <a:lstStyle/>
          <a:p>
            <a:pPr lvl="1">
              <a:lnSpc>
                <a:spcPct val="100000"/>
              </a:lnSpc>
            </a:pPr>
            <a:r>
              <a:rPr lang="en-US" sz="2800" b="1" dirty="0" smtClean="0">
                <a:latin typeface="Georgia" panose="02040502050405020303" pitchFamily="18" charset="0"/>
              </a:rPr>
              <a:t>Q1:</a:t>
            </a:r>
            <a:r>
              <a:rPr lang="en-US" sz="2800" dirty="0" smtClean="0">
                <a:latin typeface="Georgia" panose="02040502050405020303" pitchFamily="18" charset="0"/>
              </a:rPr>
              <a:t> What characterize flights that are on-time?</a:t>
            </a:r>
            <a:endParaRPr lang="en-US" sz="2800" dirty="0" smtClean="0">
              <a:latin typeface="Georgia" panose="02040502050405020303"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252026"/>
            <a:ext cx="8426546" cy="4966670"/>
          </a:xfrm>
          <a:gradFill>
            <a:gsLst>
              <a:gs pos="0">
                <a:schemeClr val="bg1">
                  <a:tint val="93000"/>
                  <a:shade val="98000"/>
                  <a:satMod val="150000"/>
                  <a:lumMod val="102000"/>
                </a:schemeClr>
              </a:gs>
              <a:gs pos="91000">
                <a:schemeClr val="bg1">
                  <a:tint val="98000"/>
                  <a:shade val="90000"/>
                  <a:satMod val="130000"/>
                  <a:lumMod val="103000"/>
                </a:schemeClr>
              </a:gs>
              <a:gs pos="100000">
                <a:schemeClr val="bg1">
                  <a:shade val="63000"/>
                  <a:satMod val="120000"/>
                </a:schemeClr>
              </a:gs>
            </a:gsLst>
            <a:lin ang="5400000" scaled="0"/>
          </a:gradFill>
        </p:spPr>
        <p:txBody>
          <a:bodyPr>
            <a:normAutofit/>
          </a:bodyPr>
          <a:lstStyle/>
          <a:p>
            <a:pPr>
              <a:lnSpc>
                <a:spcPct val="100000"/>
              </a:lnSpc>
            </a:pPr>
            <a:r>
              <a:rPr lang="en-US" sz="2000" dirty="0" smtClean="0">
                <a:latin typeface="Georgia" panose="02040502050405020303" pitchFamily="18" charset="0"/>
              </a:rPr>
              <a:t>To answer this question the following considered: </a:t>
            </a:r>
          </a:p>
          <a:p>
            <a:pPr>
              <a:lnSpc>
                <a:spcPct val="100000"/>
              </a:lnSpc>
            </a:pPr>
            <a:r>
              <a:rPr lang="en-US" sz="2000" i="1" dirty="0"/>
              <a:t>-Flight Status /Delays</a:t>
            </a:r>
          </a:p>
          <a:p>
            <a:pPr marL="0" indent="0">
              <a:lnSpc>
                <a:spcPct val="100000"/>
              </a:lnSpc>
              <a:buNone/>
            </a:pPr>
            <a:endParaRPr lang="en-US" sz="2000" dirty="0" smtClean="0">
              <a:latin typeface="Georgia" panose="02040502050405020303" pitchFamily="18" charset="0"/>
            </a:endParaRPr>
          </a:p>
        </p:txBody>
      </p:sp>
      <p:sp>
        <p:nvSpPr>
          <p:cNvPr id="4" name="TextBox 3"/>
          <p:cNvSpPr txBox="1"/>
          <p:nvPr/>
        </p:nvSpPr>
        <p:spPr>
          <a:xfrm>
            <a:off x="4220309" y="2103896"/>
            <a:ext cx="1899138" cy="1384995"/>
          </a:xfrm>
          <a:prstGeom prst="rect">
            <a:avLst/>
          </a:prstGeom>
          <a:noFill/>
        </p:spPr>
        <p:txBody>
          <a:bodyPr wrap="square" rtlCol="0">
            <a:spAutoFit/>
          </a:bodyPr>
          <a:lstStyle/>
          <a:p>
            <a:r>
              <a:rPr lang="en-US" sz="2800" dirty="0" smtClean="0"/>
              <a:t>-Regions</a:t>
            </a:r>
          </a:p>
          <a:p>
            <a:r>
              <a:rPr lang="en-US" sz="2800" dirty="0" smtClean="0"/>
              <a:t>-Airports </a:t>
            </a:r>
          </a:p>
          <a:p>
            <a:r>
              <a:rPr lang="en-US" sz="2800" dirty="0" smtClean="0"/>
              <a:t>-Airlines</a:t>
            </a:r>
            <a:endParaRPr lang="en-US" sz="2800" dirty="0"/>
          </a:p>
        </p:txBody>
      </p:sp>
      <p:sp>
        <p:nvSpPr>
          <p:cNvPr id="9" name="TextBox 8"/>
          <p:cNvSpPr txBox="1"/>
          <p:nvPr/>
        </p:nvSpPr>
        <p:spPr>
          <a:xfrm>
            <a:off x="6589376" y="2103896"/>
            <a:ext cx="3778513" cy="1569660"/>
          </a:xfrm>
          <a:prstGeom prst="rect">
            <a:avLst/>
          </a:prstGeom>
          <a:noFill/>
          <a:ln w="9525">
            <a:solidFill>
              <a:schemeClr val="tx1"/>
            </a:solidFill>
          </a:ln>
        </p:spPr>
        <p:txBody>
          <a:bodyPr wrap="square" rtlCol="0">
            <a:spAutoFit/>
          </a:bodyPr>
          <a:lstStyle/>
          <a:p>
            <a:r>
              <a:rPr lang="en-US" sz="2400" dirty="0" smtClean="0"/>
              <a:t>-Years</a:t>
            </a:r>
          </a:p>
          <a:p>
            <a:r>
              <a:rPr lang="en-US" sz="2400" dirty="0" smtClean="0"/>
              <a:t>-Quarters</a:t>
            </a:r>
          </a:p>
          <a:p>
            <a:r>
              <a:rPr lang="en-US" sz="2400" dirty="0" smtClean="0"/>
              <a:t>-Months</a:t>
            </a:r>
          </a:p>
          <a:p>
            <a:r>
              <a:rPr lang="en-US" sz="2400" dirty="0" smtClean="0"/>
              <a:t>-Weekdays</a:t>
            </a:r>
            <a:endParaRPr lang="en-US" sz="2400" dirty="0"/>
          </a:p>
        </p:txBody>
      </p:sp>
      <p:sp>
        <p:nvSpPr>
          <p:cNvPr id="5" name="Right Brace 4"/>
          <p:cNvSpPr/>
          <p:nvPr/>
        </p:nvSpPr>
        <p:spPr>
          <a:xfrm>
            <a:off x="5992838" y="2177079"/>
            <a:ext cx="362076" cy="13118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125019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140678"/>
            <a:ext cx="8552832" cy="1111348"/>
          </a:xfrm>
        </p:spPr>
        <p:txBody>
          <a:bodyPr>
            <a:normAutofit/>
          </a:bodyPr>
          <a:lstStyle/>
          <a:p>
            <a:pPr lvl="1">
              <a:lnSpc>
                <a:spcPct val="100000"/>
              </a:lnSpc>
            </a:pPr>
            <a:r>
              <a:rPr lang="en-US" sz="2800" b="1" dirty="0" smtClean="0">
                <a:latin typeface="Georgia" panose="02040502050405020303" pitchFamily="18" charset="0"/>
              </a:rPr>
              <a:t>Q1:</a:t>
            </a:r>
            <a:r>
              <a:rPr lang="en-US" sz="2800" dirty="0" smtClean="0">
                <a:latin typeface="Georgia" panose="02040502050405020303" pitchFamily="18" charset="0"/>
              </a:rPr>
              <a:t> What characterize flights that are on-time?</a:t>
            </a:r>
            <a:endParaRPr lang="en-US" sz="2800" dirty="0" smtClean="0">
              <a:latin typeface="Georgia" panose="02040502050405020303"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252026"/>
            <a:ext cx="8426546" cy="4966670"/>
          </a:xfrm>
          <a:gradFill>
            <a:gsLst>
              <a:gs pos="0">
                <a:schemeClr val="bg1">
                  <a:tint val="93000"/>
                  <a:shade val="98000"/>
                  <a:satMod val="150000"/>
                  <a:lumMod val="102000"/>
                </a:schemeClr>
              </a:gs>
              <a:gs pos="91000">
                <a:schemeClr val="bg1">
                  <a:tint val="98000"/>
                  <a:shade val="90000"/>
                  <a:satMod val="130000"/>
                  <a:lumMod val="103000"/>
                </a:schemeClr>
              </a:gs>
              <a:gs pos="100000">
                <a:schemeClr val="bg1">
                  <a:shade val="63000"/>
                  <a:satMod val="120000"/>
                </a:schemeClr>
              </a:gs>
            </a:gsLst>
            <a:lin ang="5400000" scaled="0"/>
          </a:gradFill>
        </p:spPr>
        <p:txBody>
          <a:bodyPr>
            <a:normAutofit/>
          </a:bodyPr>
          <a:lstStyle/>
          <a:p>
            <a:pPr>
              <a:lnSpc>
                <a:spcPct val="100000"/>
              </a:lnSpc>
            </a:pPr>
            <a:r>
              <a:rPr lang="en-US" sz="2000" dirty="0" smtClean="0">
                <a:latin typeface="Georgia" panose="02040502050405020303" pitchFamily="18" charset="0"/>
              </a:rPr>
              <a:t>On time Flight status From Regions: </a:t>
            </a:r>
          </a:p>
          <a:p>
            <a:pPr lvl="1">
              <a:lnSpc>
                <a:spcPct val="100000"/>
              </a:lnSpc>
            </a:pPr>
            <a:r>
              <a:rPr lang="en-US" dirty="0" smtClean="0">
                <a:latin typeface="Georgia" panose="02040502050405020303" pitchFamily="18" charset="0"/>
              </a:rPr>
              <a:t>California and Texas have high On-time and delayed flights on both years</a:t>
            </a:r>
          </a:p>
          <a:p>
            <a:pPr lvl="1">
              <a:lnSpc>
                <a:spcPct val="100000"/>
              </a:lnSpc>
            </a:pPr>
            <a:r>
              <a:rPr lang="en-US" dirty="0" smtClean="0">
                <a:latin typeface="Georgia" panose="02040502050405020303" pitchFamily="18" charset="0"/>
              </a:rPr>
              <a:t>Cancellation of Flights: </a:t>
            </a:r>
          </a:p>
          <a:p>
            <a:pPr lvl="2">
              <a:lnSpc>
                <a:spcPct val="100000"/>
              </a:lnSpc>
            </a:pPr>
            <a:r>
              <a:rPr lang="en-US" sz="2000" b="1" dirty="0" smtClean="0">
                <a:latin typeface="Georgia" panose="02040502050405020303" pitchFamily="18" charset="0"/>
              </a:rPr>
              <a:t>1989</a:t>
            </a:r>
            <a:r>
              <a:rPr lang="en-US" sz="2000" dirty="0">
                <a:latin typeface="Georgia" panose="02040502050405020303" pitchFamily="18" charset="0"/>
              </a:rPr>
              <a:t>: New York </a:t>
            </a:r>
            <a:r>
              <a:rPr lang="en-US" sz="2000" dirty="0" smtClean="0">
                <a:latin typeface="Georgia" panose="02040502050405020303" pitchFamily="18" charset="0"/>
              </a:rPr>
              <a:t>, Texas, Florida, California, Georgia and Illinois</a:t>
            </a:r>
          </a:p>
          <a:p>
            <a:pPr lvl="2">
              <a:lnSpc>
                <a:spcPct val="100000"/>
              </a:lnSpc>
            </a:pPr>
            <a:r>
              <a:rPr lang="en-US" sz="2000" b="1" dirty="0" smtClean="0">
                <a:latin typeface="Georgia" panose="02040502050405020303" pitchFamily="18" charset="0"/>
              </a:rPr>
              <a:t>1999</a:t>
            </a:r>
            <a:r>
              <a:rPr lang="en-US" sz="2000" dirty="0">
                <a:latin typeface="Georgia" panose="02040502050405020303" pitchFamily="18" charset="0"/>
              </a:rPr>
              <a:t>: </a:t>
            </a:r>
            <a:r>
              <a:rPr lang="en-US" sz="2000" dirty="0" smtClean="0">
                <a:latin typeface="Georgia" panose="02040502050405020303" pitchFamily="18" charset="0"/>
              </a:rPr>
              <a:t>Illinois, California and Texas </a:t>
            </a:r>
          </a:p>
          <a:p>
            <a:pPr lvl="2">
              <a:lnSpc>
                <a:spcPct val="100000"/>
              </a:lnSpc>
            </a:pPr>
            <a:r>
              <a:rPr lang="en-US" sz="2000" dirty="0" smtClean="0">
                <a:latin typeface="Georgia" panose="02040502050405020303" pitchFamily="18" charset="0"/>
              </a:rPr>
              <a:t>The </a:t>
            </a:r>
            <a:r>
              <a:rPr lang="en-US" sz="2000" dirty="0">
                <a:latin typeface="Georgia" panose="02040502050405020303" pitchFamily="18" charset="0"/>
              </a:rPr>
              <a:t>cancellation of flights </a:t>
            </a:r>
            <a:r>
              <a:rPr lang="en-US" sz="2000" dirty="0" smtClean="0">
                <a:latin typeface="Georgia" panose="02040502050405020303" pitchFamily="18" charset="0"/>
              </a:rPr>
              <a:t>increased in 1999 in </a:t>
            </a:r>
            <a:r>
              <a:rPr lang="en-US" sz="2000" dirty="0">
                <a:latin typeface="Georgia" panose="02040502050405020303" pitchFamily="18" charset="0"/>
              </a:rPr>
              <a:t>the states of Illinois, California and Texas. </a:t>
            </a:r>
            <a:endParaRPr lang="en-US" sz="1800" dirty="0" smtClean="0">
              <a:latin typeface="Georgia" panose="02040502050405020303" pitchFamily="18" charset="0"/>
            </a:endParaRPr>
          </a:p>
          <a:p>
            <a:pPr>
              <a:lnSpc>
                <a:spcPct val="100000"/>
              </a:lnSpc>
            </a:pPr>
            <a:endParaRPr lang="en-US" sz="2000" dirty="0" smtClean="0">
              <a:latin typeface="Georgia" panose="02040502050405020303" pitchFamily="18" charset="0"/>
            </a:endParaRPr>
          </a:p>
        </p:txBody>
      </p:sp>
    </p:spTree>
    <p:extLst>
      <p:ext uri="{BB962C8B-B14F-4D97-AF65-F5344CB8AC3E}">
        <p14:creationId xmlns:p14="http://schemas.microsoft.com/office/powerpoint/2010/main" val="36264235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140678"/>
            <a:ext cx="8552832" cy="1111348"/>
          </a:xfrm>
        </p:spPr>
        <p:txBody>
          <a:bodyPr>
            <a:normAutofit/>
          </a:bodyPr>
          <a:lstStyle/>
          <a:p>
            <a:pPr lvl="1">
              <a:lnSpc>
                <a:spcPct val="100000"/>
              </a:lnSpc>
            </a:pPr>
            <a:r>
              <a:rPr lang="en-US" sz="2800" b="1" dirty="0" smtClean="0">
                <a:latin typeface="Georgia" panose="02040502050405020303" pitchFamily="18" charset="0"/>
              </a:rPr>
              <a:t>Q1:</a:t>
            </a:r>
            <a:r>
              <a:rPr lang="en-US" sz="2800" dirty="0" smtClean="0">
                <a:latin typeface="Georgia" panose="02040502050405020303" pitchFamily="18" charset="0"/>
              </a:rPr>
              <a:t> What characterize flights that are on-time?</a:t>
            </a:r>
            <a:endParaRPr lang="en-US" sz="2800" dirty="0" smtClean="0">
              <a:latin typeface="Georgia" panose="02040502050405020303"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252026"/>
            <a:ext cx="8426546" cy="4966670"/>
          </a:xfrm>
          <a:gradFill>
            <a:gsLst>
              <a:gs pos="0">
                <a:schemeClr val="bg1">
                  <a:tint val="93000"/>
                  <a:shade val="98000"/>
                  <a:satMod val="150000"/>
                  <a:lumMod val="102000"/>
                </a:schemeClr>
              </a:gs>
              <a:gs pos="91000">
                <a:schemeClr val="bg1">
                  <a:tint val="98000"/>
                  <a:shade val="90000"/>
                  <a:satMod val="130000"/>
                  <a:lumMod val="103000"/>
                </a:schemeClr>
              </a:gs>
              <a:gs pos="100000">
                <a:schemeClr val="bg1">
                  <a:shade val="63000"/>
                  <a:satMod val="120000"/>
                </a:schemeClr>
              </a:gs>
            </a:gsLst>
            <a:lin ang="5400000" scaled="0"/>
          </a:gradFill>
        </p:spPr>
        <p:txBody>
          <a:bodyPr>
            <a:normAutofit/>
          </a:bodyPr>
          <a:lstStyle/>
          <a:p>
            <a:pPr>
              <a:lnSpc>
                <a:spcPct val="100000"/>
              </a:lnSpc>
            </a:pPr>
            <a:r>
              <a:rPr lang="en-US" sz="2400" dirty="0" smtClean="0">
                <a:latin typeface="Georgia" panose="02040502050405020303" pitchFamily="18" charset="0"/>
              </a:rPr>
              <a:t>On time Flight status From Airlines: </a:t>
            </a:r>
          </a:p>
          <a:p>
            <a:pPr lvl="1">
              <a:lnSpc>
                <a:spcPct val="100000"/>
              </a:lnSpc>
            </a:pPr>
            <a:r>
              <a:rPr lang="en-US" dirty="0">
                <a:latin typeface="Georgia" panose="02040502050405020303" pitchFamily="18" charset="0"/>
              </a:rPr>
              <a:t>Delta </a:t>
            </a:r>
            <a:r>
              <a:rPr lang="en-US" dirty="0" smtClean="0">
                <a:latin typeface="Georgia" panose="02040502050405020303" pitchFamily="18" charset="0"/>
              </a:rPr>
              <a:t>Airlines </a:t>
            </a:r>
            <a:r>
              <a:rPr lang="en-US" dirty="0">
                <a:latin typeface="Georgia" panose="02040502050405020303" pitchFamily="18" charset="0"/>
              </a:rPr>
              <a:t>and American </a:t>
            </a:r>
            <a:r>
              <a:rPr lang="en-US" dirty="0" smtClean="0">
                <a:latin typeface="Georgia" panose="02040502050405020303" pitchFamily="18" charset="0"/>
              </a:rPr>
              <a:t>are the top Airlines that </a:t>
            </a:r>
            <a:r>
              <a:rPr lang="en-US" dirty="0">
                <a:latin typeface="Georgia" panose="02040502050405020303" pitchFamily="18" charset="0"/>
              </a:rPr>
              <a:t>arrive/depart/ on-time in the two years of 1989 and 1999</a:t>
            </a:r>
            <a:r>
              <a:rPr lang="en-US" dirty="0" smtClean="0">
                <a:latin typeface="Georgia" panose="02040502050405020303" pitchFamily="18" charset="0"/>
              </a:rPr>
              <a:t>.</a:t>
            </a:r>
          </a:p>
          <a:p>
            <a:pPr lvl="1">
              <a:lnSpc>
                <a:spcPct val="100000"/>
              </a:lnSpc>
            </a:pPr>
            <a:r>
              <a:rPr lang="en-US" dirty="0" smtClean="0">
                <a:latin typeface="Georgia" panose="02040502050405020303" pitchFamily="18" charset="0"/>
              </a:rPr>
              <a:t>On-time: Delta </a:t>
            </a:r>
            <a:r>
              <a:rPr lang="en-US" dirty="0">
                <a:latin typeface="Georgia" panose="02040502050405020303" pitchFamily="18" charset="0"/>
              </a:rPr>
              <a:t>Airlines(1989</a:t>
            </a:r>
            <a:r>
              <a:rPr lang="en-US" dirty="0" smtClean="0">
                <a:latin typeface="Georgia" panose="02040502050405020303" pitchFamily="18" charset="0"/>
              </a:rPr>
              <a:t>), and  </a:t>
            </a:r>
            <a:r>
              <a:rPr lang="en-US" dirty="0">
                <a:latin typeface="Georgia" panose="02040502050405020303" pitchFamily="18" charset="0"/>
              </a:rPr>
              <a:t>Southwest Airlines (</a:t>
            </a:r>
            <a:r>
              <a:rPr lang="en-US" dirty="0" smtClean="0">
                <a:latin typeface="Georgia" panose="02040502050405020303" pitchFamily="18" charset="0"/>
              </a:rPr>
              <a:t>1999) </a:t>
            </a:r>
          </a:p>
          <a:p>
            <a:pPr lvl="1">
              <a:lnSpc>
                <a:spcPct val="100000"/>
              </a:lnSpc>
            </a:pPr>
            <a:r>
              <a:rPr lang="en-US" dirty="0" smtClean="0">
                <a:latin typeface="Georgia" panose="02040502050405020303" pitchFamily="18" charset="0"/>
              </a:rPr>
              <a:t>Cancellations: </a:t>
            </a:r>
            <a:r>
              <a:rPr lang="en-US" dirty="0"/>
              <a:t>Eastern </a:t>
            </a:r>
            <a:r>
              <a:rPr lang="en-US" dirty="0" smtClean="0"/>
              <a:t>Airlines(1989), </a:t>
            </a:r>
            <a:r>
              <a:rPr lang="en-US" dirty="0"/>
              <a:t>US Airways </a:t>
            </a:r>
            <a:r>
              <a:rPr lang="en-US" dirty="0" smtClean="0"/>
              <a:t>(1999)</a:t>
            </a:r>
          </a:p>
          <a:p>
            <a:pPr lvl="1">
              <a:lnSpc>
                <a:spcPct val="100000"/>
              </a:lnSpc>
            </a:pPr>
            <a:r>
              <a:rPr lang="en-US" dirty="0" smtClean="0"/>
              <a:t>Reasonably Delta airlines delays an average of 7 minutes</a:t>
            </a:r>
          </a:p>
        </p:txBody>
      </p:sp>
    </p:spTree>
    <p:extLst>
      <p:ext uri="{BB962C8B-B14F-4D97-AF65-F5344CB8AC3E}">
        <p14:creationId xmlns:p14="http://schemas.microsoft.com/office/powerpoint/2010/main" val="19204124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140678"/>
            <a:ext cx="8552832" cy="1111348"/>
          </a:xfrm>
        </p:spPr>
        <p:txBody>
          <a:bodyPr>
            <a:normAutofit/>
          </a:bodyPr>
          <a:lstStyle/>
          <a:p>
            <a:pPr lvl="1">
              <a:lnSpc>
                <a:spcPct val="100000"/>
              </a:lnSpc>
            </a:pPr>
            <a:r>
              <a:rPr lang="en-US" sz="2800" b="1" dirty="0" smtClean="0">
                <a:latin typeface="Georgia" panose="02040502050405020303" pitchFamily="18" charset="0"/>
              </a:rPr>
              <a:t>Q1:</a:t>
            </a:r>
            <a:r>
              <a:rPr lang="en-US" sz="2800" dirty="0" smtClean="0">
                <a:latin typeface="Georgia" panose="02040502050405020303" pitchFamily="18" charset="0"/>
              </a:rPr>
              <a:t> What characterize flights that are on-time?</a:t>
            </a:r>
            <a:endParaRPr lang="en-US" sz="2800" dirty="0" smtClean="0">
              <a:latin typeface="Georgia" panose="02040502050405020303"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252026"/>
            <a:ext cx="8426546" cy="4966670"/>
          </a:xfrm>
          <a:gradFill>
            <a:gsLst>
              <a:gs pos="0">
                <a:schemeClr val="bg1">
                  <a:tint val="93000"/>
                  <a:shade val="98000"/>
                  <a:satMod val="150000"/>
                  <a:lumMod val="102000"/>
                </a:schemeClr>
              </a:gs>
              <a:gs pos="91000">
                <a:schemeClr val="bg1">
                  <a:tint val="98000"/>
                  <a:shade val="90000"/>
                  <a:satMod val="130000"/>
                  <a:lumMod val="103000"/>
                </a:schemeClr>
              </a:gs>
              <a:gs pos="100000">
                <a:schemeClr val="bg1">
                  <a:shade val="63000"/>
                  <a:satMod val="120000"/>
                </a:schemeClr>
              </a:gs>
            </a:gsLst>
            <a:lin ang="5400000" scaled="0"/>
          </a:gradFill>
        </p:spPr>
        <p:txBody>
          <a:bodyPr>
            <a:normAutofit/>
          </a:bodyPr>
          <a:lstStyle/>
          <a:p>
            <a:pPr>
              <a:lnSpc>
                <a:spcPct val="100000"/>
              </a:lnSpc>
            </a:pPr>
            <a:r>
              <a:rPr lang="en-US" sz="2000" dirty="0" smtClean="0">
                <a:latin typeface="Georgia" panose="02040502050405020303" pitchFamily="18" charset="0"/>
              </a:rPr>
              <a:t>On time Flight status From Airports: </a:t>
            </a:r>
          </a:p>
          <a:p>
            <a:pPr lvl="1">
              <a:lnSpc>
                <a:spcPct val="100000"/>
              </a:lnSpc>
            </a:pPr>
            <a:r>
              <a:rPr lang="en-US" dirty="0">
                <a:latin typeface="Georgia" panose="02040502050405020303" pitchFamily="18" charset="0"/>
              </a:rPr>
              <a:t>Punctuality pays off, so that the airports that have high on-time flights are </a:t>
            </a:r>
            <a:r>
              <a:rPr lang="en-US" dirty="0" smtClean="0">
                <a:latin typeface="Georgia" panose="02040502050405020303" pitchFamily="18" charset="0"/>
              </a:rPr>
              <a:t>more preferable by the customers. </a:t>
            </a:r>
          </a:p>
          <a:p>
            <a:pPr lvl="1">
              <a:lnSpc>
                <a:spcPct val="100000"/>
              </a:lnSpc>
            </a:pPr>
            <a:r>
              <a:rPr lang="en-US" b="1" dirty="0" smtClean="0">
                <a:latin typeface="Georgia" panose="02040502050405020303" pitchFamily="18" charset="0"/>
              </a:rPr>
              <a:t>On-time </a:t>
            </a:r>
            <a:r>
              <a:rPr lang="en-US" b="1" dirty="0">
                <a:latin typeface="Georgia" panose="02040502050405020303" pitchFamily="18" charset="0"/>
              </a:rPr>
              <a:t>Flight </a:t>
            </a:r>
            <a:r>
              <a:rPr lang="en-US" b="1" dirty="0" smtClean="0">
                <a:latin typeface="Georgia" panose="02040502050405020303" pitchFamily="18" charset="0"/>
              </a:rPr>
              <a:t>status</a:t>
            </a:r>
            <a:r>
              <a:rPr lang="en-US" dirty="0" smtClean="0">
                <a:latin typeface="Georgia" panose="02040502050405020303" pitchFamily="18" charset="0"/>
              </a:rPr>
              <a:t>: Hartsfield–Jackson </a:t>
            </a:r>
            <a:r>
              <a:rPr lang="en-US" dirty="0">
                <a:latin typeface="Georgia" panose="02040502050405020303" pitchFamily="18" charset="0"/>
              </a:rPr>
              <a:t>Atlanta International </a:t>
            </a:r>
            <a:r>
              <a:rPr lang="en-US" dirty="0" smtClean="0">
                <a:latin typeface="Georgia" panose="02040502050405020303" pitchFamily="18" charset="0"/>
              </a:rPr>
              <a:t>Airport(1989) and Chicago </a:t>
            </a:r>
            <a:r>
              <a:rPr lang="en-US" dirty="0">
                <a:latin typeface="Georgia" panose="02040502050405020303" pitchFamily="18" charset="0"/>
              </a:rPr>
              <a:t>O'Hare International </a:t>
            </a:r>
            <a:r>
              <a:rPr lang="en-US" dirty="0" smtClean="0">
                <a:latin typeface="Georgia" panose="02040502050405020303" pitchFamily="18" charset="0"/>
              </a:rPr>
              <a:t>Airport(1999)</a:t>
            </a:r>
          </a:p>
          <a:p>
            <a:pPr lvl="1">
              <a:lnSpc>
                <a:spcPct val="100000"/>
              </a:lnSpc>
            </a:pPr>
            <a:r>
              <a:rPr lang="en-US" dirty="0">
                <a:latin typeface="Georgia" panose="02040502050405020303" pitchFamily="18" charset="0"/>
              </a:rPr>
              <a:t>The airports of </a:t>
            </a:r>
            <a:r>
              <a:rPr lang="en-US" b="1" dirty="0" err="1">
                <a:latin typeface="Georgia" panose="02040502050405020303" pitchFamily="18" charset="0"/>
              </a:rPr>
              <a:t>Gustavus</a:t>
            </a:r>
            <a:r>
              <a:rPr lang="en-US" dirty="0">
                <a:latin typeface="Georgia" panose="02040502050405020303" pitchFamily="18" charset="0"/>
              </a:rPr>
              <a:t> and </a:t>
            </a:r>
            <a:r>
              <a:rPr lang="en-US" b="1" dirty="0">
                <a:latin typeface="Georgia" panose="02040502050405020303" pitchFamily="18" charset="0"/>
              </a:rPr>
              <a:t>Petersburg</a:t>
            </a:r>
            <a:r>
              <a:rPr lang="en-US" dirty="0">
                <a:latin typeface="Georgia" panose="02040502050405020303" pitchFamily="18" charset="0"/>
              </a:rPr>
              <a:t> James Airports have high departure and arrival delays an average of 18 to 19 minutes. These airports are found in Alaska. These delays can be due to the environmental conditions of that particular arctic region. </a:t>
            </a:r>
            <a:endParaRPr lang="en-US" dirty="0" smtClean="0">
              <a:latin typeface="Georgia" panose="02040502050405020303" pitchFamily="18" charset="0"/>
            </a:endParaRPr>
          </a:p>
          <a:p>
            <a:pPr lvl="1">
              <a:lnSpc>
                <a:spcPct val="100000"/>
              </a:lnSpc>
            </a:pPr>
            <a:endParaRPr lang="en-US" dirty="0" smtClean="0"/>
          </a:p>
        </p:txBody>
      </p:sp>
    </p:spTree>
    <p:extLst>
      <p:ext uri="{BB962C8B-B14F-4D97-AF65-F5344CB8AC3E}">
        <p14:creationId xmlns:p14="http://schemas.microsoft.com/office/powerpoint/2010/main" val="237528533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dirty="0">
              <a:solidFill>
                <a:prstClr val="white"/>
              </a:solidFill>
              <a:latin typeface="Century Gothic" panose="020B0502020202020204"/>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140678"/>
            <a:ext cx="8552832" cy="1111348"/>
          </a:xfrm>
        </p:spPr>
        <p:txBody>
          <a:bodyPr>
            <a:normAutofit/>
          </a:bodyPr>
          <a:lstStyle/>
          <a:p>
            <a:pPr lvl="1">
              <a:lnSpc>
                <a:spcPct val="100000"/>
              </a:lnSpc>
            </a:pPr>
            <a:r>
              <a:rPr lang="en-US" sz="2800" b="1" dirty="0" smtClean="0">
                <a:latin typeface="Georgia" panose="02040502050405020303" pitchFamily="18" charset="0"/>
              </a:rPr>
              <a:t>Q2</a:t>
            </a:r>
            <a:r>
              <a:rPr lang="en-US" sz="2800" dirty="0" smtClean="0">
                <a:latin typeface="Georgia" panose="02040502050405020303" pitchFamily="18" charset="0"/>
              </a:rPr>
              <a:t>: Which regions, airline carriers and airports have highest diverted flights?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30992" y="1252026"/>
            <a:ext cx="8426546" cy="4966670"/>
          </a:xfrm>
          <a:gradFill>
            <a:gsLst>
              <a:gs pos="0">
                <a:schemeClr val="bg1">
                  <a:tint val="93000"/>
                  <a:shade val="98000"/>
                  <a:satMod val="150000"/>
                  <a:lumMod val="102000"/>
                </a:schemeClr>
              </a:gs>
              <a:gs pos="91000">
                <a:schemeClr val="bg1">
                  <a:tint val="98000"/>
                  <a:shade val="90000"/>
                  <a:satMod val="130000"/>
                  <a:lumMod val="103000"/>
                </a:schemeClr>
              </a:gs>
              <a:gs pos="100000">
                <a:schemeClr val="bg1">
                  <a:shade val="63000"/>
                  <a:satMod val="120000"/>
                </a:schemeClr>
              </a:gs>
            </a:gsLst>
            <a:lin ang="5400000" scaled="0"/>
          </a:gradFill>
        </p:spPr>
        <p:txBody>
          <a:bodyPr>
            <a:normAutofit/>
          </a:bodyPr>
          <a:lstStyle/>
          <a:p>
            <a:pPr>
              <a:lnSpc>
                <a:spcPct val="100000"/>
              </a:lnSpc>
            </a:pPr>
            <a:r>
              <a:rPr lang="en-US" dirty="0">
                <a:latin typeface="Georgia" panose="02040502050405020303" pitchFamily="18" charset="0"/>
              </a:rPr>
              <a:t>Diverted flights can be caused due to many reasons. </a:t>
            </a:r>
            <a:endParaRPr lang="en-US" dirty="0" smtClean="0">
              <a:latin typeface="Georgia" panose="02040502050405020303" pitchFamily="18" charset="0"/>
            </a:endParaRPr>
          </a:p>
          <a:p>
            <a:pPr marL="0" indent="0">
              <a:lnSpc>
                <a:spcPct val="100000"/>
              </a:lnSpc>
              <a:buNone/>
            </a:pPr>
            <a:endParaRPr lang="en-US" dirty="0">
              <a:latin typeface="Georgia" panose="02040502050405020303" pitchFamily="18" charset="0"/>
            </a:endParaRPr>
          </a:p>
          <a:p>
            <a:pPr>
              <a:lnSpc>
                <a:spcPct val="100000"/>
              </a:lnSpc>
            </a:pPr>
            <a:endParaRPr lang="en-US" dirty="0" smtClean="0">
              <a:latin typeface="Georgia" panose="02040502050405020303" pitchFamily="18"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4019989" y="1772602"/>
            <a:ext cx="7656196" cy="3952949"/>
          </a:xfrm>
          <a:prstGeom prst="rect">
            <a:avLst/>
          </a:prstGeom>
        </p:spPr>
      </p:pic>
    </p:spTree>
    <p:extLst>
      <p:ext uri="{BB962C8B-B14F-4D97-AF65-F5344CB8AC3E}">
        <p14:creationId xmlns:p14="http://schemas.microsoft.com/office/powerpoint/2010/main" val="149177499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purl.org/dc/dcmitype/"/>
    <ds:schemaRef ds:uri="http://schemas.microsoft.com/office/2006/metadata/properties"/>
    <ds:schemaRef ds:uri="http://schemas.microsoft.com/office/2006/documentManagement/types"/>
    <ds:schemaRef ds:uri="http://purl.org/dc/terms/"/>
    <ds:schemaRef ds:uri="http://purl.org/dc/elements/1.1/"/>
    <ds:schemaRef ds:uri="71af3243-3dd4-4a8d-8c0d-dd76da1f02a5"/>
    <ds:schemaRef ds:uri="http://schemas.openxmlformats.org/package/2006/metadata/core-properties"/>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641</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Georgia</vt:lpstr>
      <vt:lpstr>Vapor Trail</vt:lpstr>
      <vt:lpstr>AIRLINE ON-TIME PERFORNAMCE VISUALIZATION USING TABLEAU</vt:lpstr>
      <vt:lpstr>Presentation outline</vt:lpstr>
      <vt:lpstr>Introduction </vt:lpstr>
      <vt:lpstr>Data Collection and Preparation</vt:lpstr>
      <vt:lpstr>Q1: What characterize flights that are on-time?</vt:lpstr>
      <vt:lpstr>Q1: What characterize flights that are on-time?</vt:lpstr>
      <vt:lpstr>Q1: What characterize flights that are on-time?</vt:lpstr>
      <vt:lpstr>Q1: What characterize flights that are on-time?</vt:lpstr>
      <vt:lpstr>Q2: Which regions, airline carriers and airports have highest diverted flights? </vt:lpstr>
      <vt:lpstr>Ethical dilemmas according to (Solove ,2006)</vt:lpstr>
      <vt:lpstr>Ethical dilemmas according to (Solove ,2006)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2022-04-13T08:46:43Z</dcterms:created>
  <dcterms:modified xsi:type="dcterms:W3CDTF">2022-04-13T12:40:24Z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